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309" r:id="rId4"/>
    <p:sldId id="308" r:id="rId5"/>
    <p:sldId id="300" r:id="rId6"/>
    <p:sldId id="301" r:id="rId7"/>
    <p:sldId id="303" r:id="rId8"/>
    <p:sldId id="304" r:id="rId9"/>
    <p:sldId id="305" r:id="rId10"/>
    <p:sldId id="302" r:id="rId11"/>
    <p:sldId id="306" r:id="rId12"/>
    <p:sldId id="311" r:id="rId13"/>
    <p:sldId id="287" r:id="rId14"/>
    <p:sldId id="312" r:id="rId15"/>
    <p:sldId id="315" r:id="rId16"/>
    <p:sldId id="297" r:id="rId17"/>
    <p:sldId id="314" r:id="rId18"/>
    <p:sldId id="26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802.11-19/0269r0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802.11-19/0269r0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802.11-19/0269r0</a:t>
            </a:r>
            <a:endParaRPr lang="en-US"/>
          </a:p>
        </p:txBody>
      </p:sp>
      <p:sp>
        <p:nvSpPr>
          <p:cNvPr id="5" name="Rectangle 3"/>
          <p:cNvSpPr>
            <a:spLocks noGrp="1" noChangeArrowheads="1"/>
          </p:cNvSpPr>
          <p:nvPr>
            <p:ph type="dt"/>
          </p:nvPr>
        </p:nvSpPr>
        <p:spPr>
          <a:ln/>
        </p:spPr>
        <p:txBody>
          <a:bodyPr/>
          <a:lstStyle/>
          <a:p>
            <a:r>
              <a:rPr lang="en-GB"/>
              <a:t>February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802.11-19/0269r0</a:t>
            </a:r>
            <a:endParaRPr lang="en-US"/>
          </a:p>
        </p:txBody>
      </p:sp>
      <p:sp>
        <p:nvSpPr>
          <p:cNvPr id="5" name="Rectangle 3"/>
          <p:cNvSpPr>
            <a:spLocks noGrp="1" noChangeArrowheads="1"/>
          </p:cNvSpPr>
          <p:nvPr>
            <p:ph type="dt"/>
          </p:nvPr>
        </p:nvSpPr>
        <p:spPr>
          <a:ln/>
        </p:spPr>
        <p:txBody>
          <a:bodyPr/>
          <a:lstStyle/>
          <a:p>
            <a:r>
              <a:rPr lang="en-GB"/>
              <a:t>February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802.11-19/0269r0</a:t>
            </a:r>
            <a:endParaRPr lang="en-US"/>
          </a:p>
        </p:txBody>
      </p:sp>
      <p:sp>
        <p:nvSpPr>
          <p:cNvPr id="5" name="Rectangle 3"/>
          <p:cNvSpPr>
            <a:spLocks noGrp="1" noChangeArrowheads="1"/>
          </p:cNvSpPr>
          <p:nvPr>
            <p:ph type="dt"/>
          </p:nvPr>
        </p:nvSpPr>
        <p:spPr>
          <a:ln/>
        </p:spPr>
        <p:txBody>
          <a:bodyPr/>
          <a:lstStyle/>
          <a:p>
            <a:r>
              <a:rPr lang="en-GB"/>
              <a:t>February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February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February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802.11-19/0269r0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tel:+4532720369,,617973773%23" TargetMode="External"/><Relationship Id="rId13" Type="http://schemas.openxmlformats.org/officeDocument/2006/relationships/hyperlink" Target="tel:+39230578180,,617973773%23" TargetMode="External"/><Relationship Id="rId18" Type="http://schemas.openxmlformats.org/officeDocument/2006/relationships/hyperlink" Target="tel:+46853527818,,617973773%23" TargetMode="External"/><Relationship Id="rId3" Type="http://schemas.openxmlformats.org/officeDocument/2006/relationships/hyperlink" Target="tel:+16467493117,,617973773%23" TargetMode="External"/><Relationship Id="rId21" Type="http://schemas.openxmlformats.org/officeDocument/2006/relationships/hyperlink" Target="https://link.gotomeeting.com/system-check" TargetMode="External"/><Relationship Id="rId7" Type="http://schemas.openxmlformats.org/officeDocument/2006/relationships/hyperlink" Target="tel:+16474979373,,617973773%23" TargetMode="External"/><Relationship Id="rId12" Type="http://schemas.openxmlformats.org/officeDocument/2006/relationships/hyperlink" Target="tel:+35315295146,,617973773%23" TargetMode="External"/><Relationship Id="rId17" Type="http://schemas.openxmlformats.org/officeDocument/2006/relationships/hyperlink" Target="tel:+34932751230,,617973773%23" TargetMode="External"/><Relationship Id="rId2" Type="http://schemas.openxmlformats.org/officeDocument/2006/relationships/hyperlink" Target="https://global.gotomeeting.com/join/617973773" TargetMode="External"/><Relationship Id="rId16" Type="http://schemas.openxmlformats.org/officeDocument/2006/relationships/hyperlink" Target="tel:+4721933737,,617973773%23" TargetMode="External"/><Relationship Id="rId20" Type="http://schemas.openxmlformats.org/officeDocument/2006/relationships/hyperlink" Target="tel:+443302210097,,617973773%23" TargetMode="External"/><Relationship Id="rId1" Type="http://schemas.openxmlformats.org/officeDocument/2006/relationships/slideLayout" Target="../slideLayouts/slideLayout2.xml"/><Relationship Id="rId6" Type="http://schemas.openxmlformats.org/officeDocument/2006/relationships/hyperlink" Target="tel:+3228937002,,617973773%23" TargetMode="External"/><Relationship Id="rId11" Type="http://schemas.openxmlformats.org/officeDocument/2006/relationships/hyperlink" Target="tel:+4969257367300,,617973773%23" TargetMode="External"/><Relationship Id="rId5" Type="http://schemas.openxmlformats.org/officeDocument/2006/relationships/hyperlink" Target="tel:+43720815337,,617973773%23" TargetMode="External"/><Relationship Id="rId15" Type="http://schemas.openxmlformats.org/officeDocument/2006/relationships/hyperlink" Target="tel:+6499132226,,617973773%23" TargetMode="External"/><Relationship Id="rId10" Type="http://schemas.openxmlformats.org/officeDocument/2006/relationships/hyperlink" Target="tel:+33170950590,,617973773%23" TargetMode="External"/><Relationship Id="rId19" Type="http://schemas.openxmlformats.org/officeDocument/2006/relationships/hyperlink" Target="tel:+41315208100,,617973773%23" TargetMode="External"/><Relationship Id="rId4" Type="http://schemas.openxmlformats.org/officeDocument/2006/relationships/hyperlink" Target="tel:+61283551038,,617973773%23" TargetMode="External"/><Relationship Id="rId9" Type="http://schemas.openxmlformats.org/officeDocument/2006/relationships/hyperlink" Target="tel:+358942720972,,617973773%23" TargetMode="External"/><Relationship Id="rId14" Type="http://schemas.openxmlformats.org/officeDocument/2006/relationships/hyperlink" Target="tel:+31202251001,,617973773%2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February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February 12 </a:t>
            </a:r>
            <a:r>
              <a:rPr lang="en-GB" dirty="0" err="1"/>
              <a:t>Teclo</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2018-12-04</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2578100" y="3209925"/>
          <a:ext cx="4092575" cy="1241425"/>
        </p:xfrm>
        <a:graphic>
          <a:graphicData uri="http://schemas.openxmlformats.org/presentationml/2006/ole">
            <mc:AlternateContent xmlns:mc="http://schemas.openxmlformats.org/markup-compatibility/2006">
              <mc:Choice xmlns:v="urn:schemas-microsoft-com:vml" Requires="v">
                <p:oleObj spid="_x0000_s3099"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2578100" y="3209925"/>
                        <a:ext cx="4092575" cy="12414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January Meeting</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164EE-ECBD-B240-9B11-8A8CE3D4BC86}"/>
              </a:ext>
            </a:extLst>
          </p:cNvPr>
          <p:cNvSpPr>
            <a:spLocks noGrp="1"/>
          </p:cNvSpPr>
          <p:nvPr>
            <p:ph type="title"/>
          </p:nvPr>
        </p:nvSpPr>
        <p:spPr/>
        <p:txBody>
          <a:bodyPr/>
          <a:lstStyle/>
          <a:p>
            <a:r>
              <a:rPr lang="en-US" dirty="0"/>
              <a:t>Agenda Items for January</a:t>
            </a:r>
          </a:p>
        </p:txBody>
      </p:sp>
      <p:sp>
        <p:nvSpPr>
          <p:cNvPr id="3" name="Content Placeholder 2">
            <a:extLst>
              <a:ext uri="{FF2B5EF4-FFF2-40B4-BE49-F238E27FC236}">
                <a16:creationId xmlns:a16="http://schemas.microsoft.com/office/drawing/2014/main" id="{427E47EE-23A8-9943-9866-3714479F87E9}"/>
              </a:ext>
            </a:extLst>
          </p:cNvPr>
          <p:cNvSpPr>
            <a:spLocks noGrp="1"/>
          </p:cNvSpPr>
          <p:nvPr>
            <p:ph idx="1"/>
          </p:nvPr>
        </p:nvSpPr>
        <p:spPr/>
        <p:txBody>
          <a:bodyPr/>
          <a:lstStyle/>
          <a:p>
            <a:pPr>
              <a:buFont typeface="Arial" panose="020B0604020202020204" pitchFamily="34" charset="0"/>
              <a:buChar char="•"/>
            </a:pPr>
            <a:r>
              <a:rPr lang="en-US" dirty="0"/>
              <a:t>Three time slots scheduled</a:t>
            </a:r>
          </a:p>
          <a:p>
            <a:pPr lvl="1">
              <a:buFont typeface="Arial" panose="020B0604020202020204" pitchFamily="34" charset="0"/>
              <a:buChar char="•"/>
            </a:pPr>
            <a:r>
              <a:rPr lang="en-US" dirty="0"/>
              <a:t>FD TIG will release slots </a:t>
            </a:r>
            <a:r>
              <a:rPr lang="en-US" dirty="0">
                <a:sym typeface="Wingdings" pitchFamily="2" charset="2"/>
              </a:rPr>
              <a:t> might change BCS slots</a:t>
            </a:r>
          </a:p>
          <a:p>
            <a:pPr lvl="1">
              <a:buFont typeface="Arial" panose="020B0604020202020204" pitchFamily="34" charset="0"/>
              <a:buChar char="•"/>
            </a:pPr>
            <a:r>
              <a:rPr lang="en-US" dirty="0">
                <a:sym typeface="Wingdings" pitchFamily="2" charset="2"/>
              </a:rPr>
              <a:t>3</a:t>
            </a:r>
            <a:r>
              <a:rPr lang="en-US" baseline="30000" dirty="0">
                <a:sym typeface="Wingdings" pitchFamily="2" charset="2"/>
              </a:rPr>
              <a:t>rd</a:t>
            </a:r>
            <a:r>
              <a:rPr lang="en-US" dirty="0">
                <a:sym typeface="Wingdings" pitchFamily="2" charset="2"/>
              </a:rPr>
              <a:t> slot was volunteered by JR</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Agenda items</a:t>
            </a:r>
          </a:p>
          <a:p>
            <a:pPr lvl="1">
              <a:buFont typeface="Arial" panose="020B0604020202020204" pitchFamily="34" charset="0"/>
              <a:buChar char="•"/>
            </a:pPr>
            <a:r>
              <a:rPr lang="en-US" dirty="0"/>
              <a:t>Leadership election</a:t>
            </a:r>
          </a:p>
          <a:p>
            <a:pPr lvl="2">
              <a:buFont typeface="Arial" panose="020B0604020202020204" pitchFamily="34" charset="0"/>
              <a:buChar char="•"/>
            </a:pPr>
            <a:r>
              <a:rPr lang="en-US" dirty="0"/>
              <a:t>Need for technical editor</a:t>
            </a:r>
          </a:p>
          <a:p>
            <a:pPr lvl="1">
              <a:buFont typeface="Arial" panose="020B0604020202020204" pitchFamily="34" charset="0"/>
              <a:buChar char="•"/>
            </a:pPr>
            <a:r>
              <a:rPr lang="en-US" dirty="0"/>
              <a:t>Discussion of BCS time plan</a:t>
            </a:r>
          </a:p>
          <a:p>
            <a:pPr lvl="1">
              <a:buFont typeface="Arial" panose="020B0604020202020204" pitchFamily="34" charset="0"/>
              <a:buChar char="•"/>
            </a:pPr>
            <a:r>
              <a:rPr lang="en-US" dirty="0"/>
              <a:t>Technical Submissions</a:t>
            </a:r>
          </a:p>
          <a:p>
            <a:pPr lvl="2">
              <a:buFont typeface="Arial" panose="020B0604020202020204" pitchFamily="34" charset="0"/>
              <a:buChar char="•"/>
            </a:pPr>
            <a:r>
              <a:rPr lang="en-US" dirty="0"/>
              <a:t>Call for submissions to be issued before Jan? --&gt; Chair to issue call for submissions.</a:t>
            </a:r>
          </a:p>
          <a:p>
            <a:pPr lvl="2">
              <a:buFont typeface="Arial" panose="020B0604020202020204" pitchFamily="34" charset="0"/>
              <a:buChar char="•"/>
            </a:pPr>
            <a:r>
              <a:rPr lang="en-US" dirty="0"/>
              <a:t>Who intends to present a submission?</a:t>
            </a:r>
          </a:p>
          <a:p>
            <a:pPr lvl="3">
              <a:buFont typeface="Arial" panose="020B0604020202020204" pitchFamily="34" charset="0"/>
              <a:buChar char="•"/>
            </a:pPr>
            <a:r>
              <a:rPr lang="en-US" dirty="0"/>
              <a:t>Morioka-san – confirmed</a:t>
            </a:r>
          </a:p>
          <a:p>
            <a:pPr lvl="3">
              <a:buFont typeface="Arial" panose="020B0604020202020204" pitchFamily="34" charset="0"/>
              <a:buChar char="•"/>
            </a:pPr>
            <a:r>
              <a:rPr lang="en-US" dirty="0" err="1"/>
              <a:t>Bahar</a:t>
            </a:r>
            <a:r>
              <a:rPr lang="en-US" dirty="0"/>
              <a:t> ?? </a:t>
            </a:r>
          </a:p>
          <a:p>
            <a:pPr lvl="3">
              <a:buFont typeface="Arial" panose="020B0604020202020204" pitchFamily="34" charset="0"/>
              <a:buChar char="•"/>
            </a:pPr>
            <a:r>
              <a:rPr lang="en-US" dirty="0"/>
              <a:t>Stephen (short presentation)</a:t>
            </a:r>
          </a:p>
          <a:p>
            <a:pPr lvl="3">
              <a:buFont typeface="Arial" panose="020B0604020202020204" pitchFamily="34" charset="0"/>
              <a:buChar char="•"/>
            </a:pPr>
            <a:r>
              <a:rPr lang="en-US" dirty="0" err="1"/>
              <a:t>Xiaofei</a:t>
            </a:r>
            <a:r>
              <a:rPr lang="en-US" dirty="0"/>
              <a:t> (maybe, contact to check)</a:t>
            </a:r>
          </a:p>
        </p:txBody>
      </p:sp>
      <p:sp>
        <p:nvSpPr>
          <p:cNvPr id="4" name="Slide Number Placeholder 3">
            <a:extLst>
              <a:ext uri="{FF2B5EF4-FFF2-40B4-BE49-F238E27FC236}">
                <a16:creationId xmlns:a16="http://schemas.microsoft.com/office/drawing/2014/main" id="{362727DE-FE64-B44D-AAA9-8AD1FA1691B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06D0C7B-4DC3-8443-9282-4BA78AE59F3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59C9FCA-DAF7-FF44-8716-ED743CDB3506}"/>
              </a:ext>
            </a:extLst>
          </p:cNvPr>
          <p:cNvSpPr>
            <a:spLocks noGrp="1"/>
          </p:cNvSpPr>
          <p:nvPr>
            <p:ph type="dt" idx="15"/>
          </p:nvPr>
        </p:nvSpPr>
        <p:spPr/>
        <p:txBody>
          <a:bodyPr/>
          <a:lstStyle/>
          <a:p>
            <a:r>
              <a:rPr lang="en-GB"/>
              <a:t>February 2019</a:t>
            </a:r>
            <a:endParaRPr lang="en-GB" dirty="0"/>
          </a:p>
        </p:txBody>
      </p:sp>
    </p:spTree>
    <p:extLst>
      <p:ext uri="{BB962C8B-B14F-4D97-AF65-F5344CB8AC3E}">
        <p14:creationId xmlns:p14="http://schemas.microsoft.com/office/powerpoint/2010/main" val="3584776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February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February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the </a:t>
            </a:r>
            <a:r>
              <a:rPr lang="en-GB" dirty="0" err="1"/>
              <a:t>TGbc</a:t>
            </a:r>
            <a:r>
              <a:rPr lang="en-GB" dirty="0"/>
              <a:t> Enhanced </a:t>
            </a:r>
            <a:r>
              <a:rPr lang="en-GB" dirty="0" err="1"/>
              <a:t>BroadCast</a:t>
            </a:r>
            <a:r>
              <a:rPr lang="en-GB" dirty="0"/>
              <a:t> for the February 12, 2019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 </a:t>
            </a:r>
            <a:br>
              <a:rPr lang="en-GB" sz="600" dirty="0"/>
            </a:br>
            <a:br>
              <a:rPr lang="en-GB" sz="600" dirty="0"/>
            </a:br>
            <a:r>
              <a:rPr lang="en-GB" sz="1800" dirty="0"/>
              <a:t>Please join my meeting from your computer, tablet or smartphone. </a:t>
            </a:r>
            <a:br>
              <a:rPr lang="en-GB" sz="600" dirty="0"/>
            </a:br>
            <a:r>
              <a:rPr lang="en-GB" sz="1800" b="0" dirty="0">
                <a:hlinkClick r:id="rId2"/>
              </a:rPr>
              <a:t>https://global.gotomeeting.com/join/617973773</a:t>
            </a:r>
            <a:r>
              <a:rPr lang="en-GB" sz="1800" b="0" dirty="0"/>
              <a:t> </a:t>
            </a:r>
            <a:br>
              <a:rPr lang="en-GB" sz="600" dirty="0"/>
            </a:br>
            <a:br>
              <a:rPr lang="en-GB" sz="600" dirty="0"/>
            </a:br>
            <a:r>
              <a:rPr lang="en-GB" sz="1800" dirty="0"/>
              <a:t>You can also dial in using your phone. </a:t>
            </a:r>
            <a:br>
              <a:rPr lang="en-GB" sz="600" dirty="0"/>
            </a:br>
            <a:r>
              <a:rPr lang="en-GB" sz="1800" b="0" dirty="0"/>
              <a:t>United States: </a:t>
            </a:r>
            <a:r>
              <a:rPr lang="en-GB" sz="1800" b="0" dirty="0">
                <a:hlinkClick r:id="rId3"/>
              </a:rPr>
              <a:t>+1 (646) 749-3117</a:t>
            </a:r>
            <a:r>
              <a:rPr lang="en-GB" sz="1800" b="0" dirty="0"/>
              <a:t> </a:t>
            </a:r>
            <a:br>
              <a:rPr lang="en-GB" sz="600" dirty="0"/>
            </a:br>
            <a:br>
              <a:rPr lang="en-GB" sz="600" dirty="0"/>
            </a:br>
            <a:r>
              <a:rPr lang="en-GB" sz="1800" dirty="0"/>
              <a:t>Access Code: 617-973-773 </a:t>
            </a:r>
            <a:br>
              <a:rPr lang="en-GB" sz="600" dirty="0"/>
            </a:br>
            <a:br>
              <a:rPr lang="en-GB" sz="600" dirty="0"/>
            </a:br>
            <a:r>
              <a:rPr lang="en-GB" sz="1800" dirty="0"/>
              <a:t>More phone numbers </a:t>
            </a:r>
            <a:br>
              <a:rPr lang="en-GB" sz="600" dirty="0"/>
            </a:br>
            <a:r>
              <a:rPr lang="en-GB" sz="1800" b="0" dirty="0"/>
              <a:t>Australia: </a:t>
            </a:r>
            <a:r>
              <a:rPr lang="en-GB" sz="1800" b="0" dirty="0">
                <a:hlinkClick r:id="rId4"/>
              </a:rPr>
              <a:t>+61 2 8355 1038</a:t>
            </a:r>
            <a:r>
              <a:rPr lang="en-GB" sz="1800" b="0" dirty="0"/>
              <a:t> </a:t>
            </a:r>
            <a:br>
              <a:rPr lang="en-GB" sz="600" dirty="0"/>
            </a:br>
            <a:r>
              <a:rPr lang="en-GB" sz="1800" b="0" dirty="0"/>
              <a:t>Austria: </a:t>
            </a:r>
            <a:r>
              <a:rPr lang="en-GB" sz="1800" b="0" dirty="0">
                <a:hlinkClick r:id="rId5"/>
              </a:rPr>
              <a:t>+43 7 2081 5337</a:t>
            </a:r>
            <a:r>
              <a:rPr lang="en-GB" sz="1800" b="0" dirty="0"/>
              <a:t> </a:t>
            </a:r>
            <a:br>
              <a:rPr lang="en-GB" sz="600" dirty="0"/>
            </a:br>
            <a:r>
              <a:rPr lang="en-GB" sz="1800" b="0" dirty="0"/>
              <a:t>Belgium: </a:t>
            </a:r>
            <a:r>
              <a:rPr lang="en-GB" sz="1800" b="0" dirty="0">
                <a:hlinkClick r:id="rId6"/>
              </a:rPr>
              <a:t>+32 28 93 7002</a:t>
            </a:r>
            <a:r>
              <a:rPr lang="en-GB" sz="1800" b="0" dirty="0"/>
              <a:t> </a:t>
            </a:r>
            <a:br>
              <a:rPr lang="en-GB" sz="600" dirty="0"/>
            </a:br>
            <a:r>
              <a:rPr lang="en-GB" sz="1800" b="0" dirty="0"/>
              <a:t>Canada: </a:t>
            </a:r>
            <a:r>
              <a:rPr lang="en-GB" sz="1800" b="0" dirty="0">
                <a:hlinkClick r:id="rId7"/>
              </a:rPr>
              <a:t>+1 (647) 497-9373</a:t>
            </a:r>
            <a:r>
              <a:rPr lang="en-GB" sz="1800" b="0" dirty="0"/>
              <a:t> </a:t>
            </a:r>
            <a:br>
              <a:rPr lang="en-GB" sz="600" dirty="0"/>
            </a:br>
            <a:r>
              <a:rPr lang="en-GB" sz="1800" b="0" dirty="0"/>
              <a:t>Denmark: </a:t>
            </a:r>
            <a:r>
              <a:rPr lang="en-GB" sz="1800" b="0" dirty="0">
                <a:hlinkClick r:id="rId8"/>
              </a:rPr>
              <a:t>+45 32 72 03 69</a:t>
            </a:r>
            <a:r>
              <a:rPr lang="en-GB" sz="1800" b="0" dirty="0"/>
              <a:t> </a:t>
            </a:r>
            <a:br>
              <a:rPr lang="en-GB" sz="600" dirty="0"/>
            </a:br>
            <a:r>
              <a:rPr lang="en-GB" sz="1800" b="0" dirty="0"/>
              <a:t>Finland: </a:t>
            </a:r>
            <a:r>
              <a:rPr lang="en-GB" sz="1800" b="0" dirty="0">
                <a:hlinkClick r:id="rId9"/>
              </a:rPr>
              <a:t>+358 942 72 0972</a:t>
            </a:r>
            <a:r>
              <a:rPr lang="en-GB" sz="1800" b="0" dirty="0"/>
              <a:t> </a:t>
            </a:r>
            <a:br>
              <a:rPr lang="en-GB" sz="600" dirty="0"/>
            </a:br>
            <a:r>
              <a:rPr lang="en-GB" sz="1800" b="0" dirty="0"/>
              <a:t>France: </a:t>
            </a:r>
            <a:r>
              <a:rPr lang="en-GB" sz="1800" b="0" dirty="0">
                <a:hlinkClick r:id="rId10"/>
              </a:rPr>
              <a:t>+33 170 950 590</a:t>
            </a:r>
            <a:r>
              <a:rPr lang="en-GB" sz="1800" b="0" dirty="0"/>
              <a:t> </a:t>
            </a:r>
            <a:br>
              <a:rPr lang="en-GB" sz="600" dirty="0"/>
            </a:br>
            <a:r>
              <a:rPr lang="en-GB" sz="1800" b="0" dirty="0"/>
              <a:t>Germany: </a:t>
            </a:r>
            <a:r>
              <a:rPr lang="en-GB" sz="1800" b="0" dirty="0">
                <a:hlinkClick r:id="rId11"/>
              </a:rPr>
              <a:t>+49 692 5736 7300</a:t>
            </a:r>
            <a:r>
              <a:rPr lang="en-GB" sz="1800" b="0" dirty="0"/>
              <a:t> </a:t>
            </a:r>
            <a:br>
              <a:rPr lang="en-GB" sz="600" dirty="0"/>
            </a:br>
            <a:r>
              <a:rPr lang="en-GB" sz="1800" b="0" dirty="0"/>
              <a:t>Ireland: </a:t>
            </a:r>
            <a:r>
              <a:rPr lang="en-GB" sz="1800" b="0" dirty="0">
                <a:hlinkClick r:id="rId12"/>
              </a:rPr>
              <a:t>+353 15 295 146</a:t>
            </a:r>
            <a:r>
              <a:rPr lang="en-GB" sz="1800" b="0" dirty="0"/>
              <a:t> </a:t>
            </a:r>
            <a:br>
              <a:rPr lang="en-GB" sz="600" dirty="0"/>
            </a:br>
            <a:r>
              <a:rPr lang="en-GB" sz="1800" b="0" dirty="0"/>
              <a:t>Italy: </a:t>
            </a:r>
            <a:r>
              <a:rPr lang="en-GB" sz="1800" b="0" dirty="0">
                <a:hlinkClick r:id="rId13"/>
              </a:rPr>
              <a:t>+39 0 230 57 81 80</a:t>
            </a:r>
            <a:r>
              <a:rPr lang="en-GB" sz="1800" b="0" dirty="0"/>
              <a:t> </a:t>
            </a:r>
            <a:br>
              <a:rPr lang="en-GB" sz="600" dirty="0"/>
            </a:br>
            <a:r>
              <a:rPr lang="en-GB" sz="1800" b="0" dirty="0"/>
              <a:t>Netherlands: </a:t>
            </a:r>
            <a:r>
              <a:rPr lang="en-GB" sz="1800" b="0" dirty="0">
                <a:hlinkClick r:id="rId14"/>
              </a:rPr>
              <a:t>+31 202 251 001</a:t>
            </a:r>
            <a:r>
              <a:rPr lang="en-GB" sz="1800" b="0" dirty="0"/>
              <a:t> </a:t>
            </a:r>
            <a:br>
              <a:rPr lang="en-GB" sz="600" dirty="0"/>
            </a:br>
            <a:r>
              <a:rPr lang="en-GB" sz="1800" b="0" dirty="0"/>
              <a:t>New Zealand: </a:t>
            </a:r>
            <a:r>
              <a:rPr lang="en-GB" sz="1800" b="0" dirty="0">
                <a:hlinkClick r:id="rId15"/>
              </a:rPr>
              <a:t>+64 9 913 2226</a:t>
            </a:r>
            <a:r>
              <a:rPr lang="en-GB" sz="1800" b="0" dirty="0"/>
              <a:t> </a:t>
            </a:r>
            <a:br>
              <a:rPr lang="en-GB" sz="600" dirty="0"/>
            </a:br>
            <a:r>
              <a:rPr lang="en-GB" sz="1800" b="0" dirty="0"/>
              <a:t>Norway: </a:t>
            </a:r>
            <a:r>
              <a:rPr lang="en-GB" sz="1800" b="0" dirty="0">
                <a:hlinkClick r:id="rId16"/>
              </a:rPr>
              <a:t>+47 21 93 37 37</a:t>
            </a:r>
            <a:r>
              <a:rPr lang="en-GB" sz="1800" b="0" dirty="0"/>
              <a:t> </a:t>
            </a:r>
            <a:br>
              <a:rPr lang="en-GB" sz="600" dirty="0"/>
            </a:br>
            <a:r>
              <a:rPr lang="en-GB" sz="1800" b="0" dirty="0"/>
              <a:t>Spain: </a:t>
            </a:r>
            <a:r>
              <a:rPr lang="en-GB" sz="1800" b="0" dirty="0">
                <a:hlinkClick r:id="rId17"/>
              </a:rPr>
              <a:t>+34 932 75 1230</a:t>
            </a:r>
            <a:r>
              <a:rPr lang="en-GB" sz="1800" b="0" dirty="0"/>
              <a:t> </a:t>
            </a:r>
            <a:br>
              <a:rPr lang="en-GB" sz="600" dirty="0"/>
            </a:br>
            <a:r>
              <a:rPr lang="en-GB" sz="1800" b="0" dirty="0"/>
              <a:t>Sweden: </a:t>
            </a:r>
            <a:r>
              <a:rPr lang="en-GB" sz="1800" b="0" dirty="0">
                <a:hlinkClick r:id="rId18"/>
              </a:rPr>
              <a:t>+46 853 527 818</a:t>
            </a:r>
            <a:r>
              <a:rPr lang="en-GB" sz="1800" b="0" dirty="0"/>
              <a:t> </a:t>
            </a:r>
            <a:br>
              <a:rPr lang="en-GB" sz="600" dirty="0"/>
            </a:br>
            <a:r>
              <a:rPr lang="en-GB" sz="1800" b="0" dirty="0"/>
              <a:t>Switzerland: </a:t>
            </a:r>
            <a:r>
              <a:rPr lang="en-GB" sz="1800" b="0" dirty="0">
                <a:hlinkClick r:id="rId19"/>
              </a:rPr>
              <a:t>+41 315 2081 00</a:t>
            </a:r>
            <a:r>
              <a:rPr lang="en-GB" sz="1800" b="0" dirty="0"/>
              <a:t> </a:t>
            </a:r>
            <a:br>
              <a:rPr lang="en-GB" sz="600" dirty="0"/>
            </a:br>
            <a:r>
              <a:rPr lang="en-GB" sz="1800" b="0" dirty="0"/>
              <a:t>United Kingdom: </a:t>
            </a:r>
            <a:r>
              <a:rPr lang="en-GB" sz="1800" b="0" dirty="0">
                <a:hlinkClick r:id="rId20"/>
              </a:rPr>
              <a:t>+44 330 221 0097</a:t>
            </a:r>
            <a:r>
              <a:rPr lang="en-GB" sz="1800" b="0" dirty="0"/>
              <a:t> </a:t>
            </a:r>
            <a:br>
              <a:rPr lang="en-GB" sz="600" dirty="0"/>
            </a:br>
            <a:br>
              <a:rPr lang="en-GB" sz="600" dirty="0"/>
            </a:br>
            <a:r>
              <a:rPr lang="en-GB" sz="1800" b="0" dirty="0"/>
              <a:t>First GoToMeeting? Let's do a quick system check: </a:t>
            </a:r>
            <a:br>
              <a:rPr lang="en-GB" sz="1800" b="0" dirty="0"/>
            </a:br>
            <a:r>
              <a:rPr lang="en-GB" sz="1800" b="0" dirty="0">
                <a:hlinkClick r:id="rId21"/>
              </a:rPr>
              <a:t>https://link.gotomeeting.com/system-check</a:t>
            </a:r>
            <a:r>
              <a:rPr lang="en-GB" sz="1800" b="0" dirty="0"/>
              <a:t> </a:t>
            </a:r>
            <a:endParaRPr lang="en-US" sz="4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2019</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Submissions:</a:t>
            </a:r>
          </a:p>
          <a:p>
            <a:pPr lvl="1">
              <a:buFont typeface="Arial" panose="020B0604020202020204" pitchFamily="34" charset="0"/>
              <a:buChar char="•"/>
            </a:pPr>
            <a:r>
              <a:rPr lang="en-GB" dirty="0"/>
              <a:t>11-19/268 – </a:t>
            </a:r>
            <a:r>
              <a:rPr lang="en-GB" dirty="0" err="1"/>
              <a:t>TGbc</a:t>
            </a:r>
            <a:r>
              <a:rPr lang="en-GB" dirty="0"/>
              <a:t> Use cases – stadium video distribution -- draft</a:t>
            </a:r>
            <a:endParaRPr lang="en-US" sz="1600" dirty="0"/>
          </a:p>
          <a:p>
            <a:pPr>
              <a:buFont typeface="Arial" panose="020B0604020202020204" pitchFamily="34" charset="0"/>
              <a:buChar char="•"/>
            </a:pPr>
            <a:r>
              <a:rPr lang="en-US" sz="2000" dirty="0"/>
              <a:t>AOB</a:t>
            </a:r>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2019</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February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2019</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2019</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72</TotalTime>
  <Words>1122</Words>
  <Application>Microsoft Macintosh PowerPoint</Application>
  <PresentationFormat>On-screen Show (4:3)</PresentationFormat>
  <Paragraphs>157</Paragraphs>
  <Slides>18</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7" baseType="lpstr">
      <vt:lpstr>Arial Unicode MS</vt:lpstr>
      <vt:lpstr>MS Gothic</vt:lpstr>
      <vt:lpstr>Arial</vt:lpstr>
      <vt:lpstr>Calibri</vt:lpstr>
      <vt:lpstr>Monotype Sorts</vt:lpstr>
      <vt:lpstr>Times New Roman</vt:lpstr>
      <vt:lpstr>Wingdings</vt:lpstr>
      <vt:lpstr>802-11-BCS-Chair-Slides-Template</vt:lpstr>
      <vt:lpstr>Document</vt:lpstr>
      <vt:lpstr>Agenda TGbc February 12 Teclo</vt:lpstr>
      <vt:lpstr>Abstract</vt:lpstr>
      <vt:lpstr>Dial-in Information</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Approval of Agenda</vt:lpstr>
      <vt:lpstr>Plan for January Meeting</vt:lpstr>
      <vt:lpstr>Agenda Items for January</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BCS TIG/SG December 04 Telco Agenda</dc:title>
  <dc:subject/>
  <dc:creator>Marc Emmelmann</dc:creator>
  <cp:keywords/>
  <dc:description/>
  <cp:lastModifiedBy>Marc Emmelmann</cp:lastModifiedBy>
  <cp:revision>16</cp:revision>
  <cp:lastPrinted>1601-01-01T00:00:00Z</cp:lastPrinted>
  <dcterms:created xsi:type="dcterms:W3CDTF">2018-05-22T10:31:47Z</dcterms:created>
  <dcterms:modified xsi:type="dcterms:W3CDTF">2019-02-12T08:28:13Z</dcterms:modified>
  <cp:category/>
</cp:coreProperties>
</file>