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9"/>
  </p:notesMasterIdLst>
  <p:handoutMasterIdLst>
    <p:handoutMasterId r:id="rId20"/>
  </p:handoutMasterIdLst>
  <p:sldIdLst>
    <p:sldId id="256" r:id="rId5"/>
    <p:sldId id="276" r:id="rId6"/>
    <p:sldId id="287" r:id="rId7"/>
    <p:sldId id="285" r:id="rId8"/>
    <p:sldId id="289" r:id="rId9"/>
    <p:sldId id="288" r:id="rId10"/>
    <p:sldId id="259" r:id="rId11"/>
    <p:sldId id="290" r:id="rId12"/>
    <p:sldId id="264" r:id="rId13"/>
    <p:sldId id="265" r:id="rId14"/>
    <p:sldId id="266" r:id="rId15"/>
    <p:sldId id="291" r:id="rId16"/>
    <p:sldId id="284" r:id="rId17"/>
    <p:sldId id="292" r:id="rId1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Rui" initials="YR" lastIdx="20" clrIdx="0">
    <p:extLst>
      <p:ext uri="{19B8F6BF-5375-455C-9EA6-DF929625EA0E}">
        <p15:presenceInfo xmlns:p15="http://schemas.microsoft.com/office/powerpoint/2012/main" userId="S-1-5-21-1844237615-1580818891-725345543-5130" providerId="AD"/>
      </p:ext>
    </p:extLst>
  </p:cmAuthor>
  <p:cmAuthor id="2" name="Levy, Joseph S" initials="LJS" lastIdx="7" clrIdx="1">
    <p:extLst>
      <p:ext uri="{19B8F6BF-5375-455C-9EA6-DF929625EA0E}">
        <p15:presenceInfo xmlns:p15="http://schemas.microsoft.com/office/powerpoint/2012/main" userId="S-1-5-21-1844237615-1580818891-725345543-5204" providerId="AD"/>
      </p:ext>
    </p:extLst>
  </p:cmAuthor>
  <p:cmAuthor id="3" name="Lou, Hanqing" initials="LH" lastIdx="9" clrIdx="2">
    <p:extLst>
      <p:ext uri="{19B8F6BF-5375-455C-9EA6-DF929625EA0E}">
        <p15:presenceInfo xmlns:p15="http://schemas.microsoft.com/office/powerpoint/2012/main" userId="S-1-5-21-1844237615-1580818891-725345543-19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51" autoAdjust="0"/>
    <p:restoredTop sz="94619" autoAdjust="0"/>
  </p:normalViewPr>
  <p:slideViewPr>
    <p:cSldViewPr>
      <p:cViewPr varScale="1">
        <p:scale>
          <a:sx n="103" d="100"/>
          <a:sy n="103" d="100"/>
        </p:scale>
        <p:origin x="114" y="21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85" d="100"/>
          <a:sy n="85" d="100"/>
        </p:scale>
        <p:origin x="387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6/19/2019</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82724"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3971156" y="96838"/>
            <a:ext cx="2308994"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802.11-15/1065r1</a:t>
            </a:r>
          </a:p>
        </p:txBody>
      </p:sp>
      <p:sp>
        <p:nvSpPr>
          <p:cNvPr id="2051" name="Rectangle 3"/>
          <p:cNvSpPr>
            <a:spLocks noGrp="1" noChangeArrowheads="1"/>
          </p:cNvSpPr>
          <p:nvPr>
            <p:ph type="dt"/>
          </p:nvPr>
        </p:nvSpPr>
        <p:spPr bwMode="auto">
          <a:xfrm>
            <a:off x="654050" y="96838"/>
            <a:ext cx="137289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July 2019</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475213" y="8985250"/>
            <a:ext cx="1804938" cy="1825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GB" dirty="0"/>
              <a:t>Xiaofei Wang (InterDigital)</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802.11-yy/1065r1</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802.11-15/1065r1</a:t>
            </a:r>
            <a:endParaRPr lang="en-US" dirty="0"/>
          </a:p>
        </p:txBody>
      </p:sp>
      <p:sp>
        <p:nvSpPr>
          <p:cNvPr id="5" name="Date Placeholder 4"/>
          <p:cNvSpPr>
            <a:spLocks noGrp="1"/>
          </p:cNvSpPr>
          <p:nvPr>
            <p:ph type="dt" idx="11"/>
          </p:nvPr>
        </p:nvSpPr>
        <p:spPr/>
        <p:txBody>
          <a:bodyPr/>
          <a:lstStyle/>
          <a:p>
            <a:r>
              <a:rPr lang="en-US" dirty="0"/>
              <a:t>July 2019</a:t>
            </a:r>
          </a:p>
        </p:txBody>
      </p:sp>
      <p:sp>
        <p:nvSpPr>
          <p:cNvPr id="6" name="Footer Placeholder 5"/>
          <p:cNvSpPr>
            <a:spLocks noGrp="1"/>
          </p:cNvSpPr>
          <p:nvPr>
            <p:ph type="ftr" idx="12"/>
          </p:nvPr>
        </p:nvSpPr>
        <p:spPr/>
        <p:txBody>
          <a:bodyPr/>
          <a:lstStyle/>
          <a:p>
            <a:r>
              <a:rPr lang="en-GB"/>
              <a:t>Xiaofei Wang (InterDigital)</a:t>
            </a:r>
            <a:endParaRPr lang="en-GB"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14</a:t>
            </a:fld>
            <a:endParaRPr lang="en-US" dirty="0"/>
          </a:p>
        </p:txBody>
      </p:sp>
    </p:spTree>
    <p:extLst>
      <p:ext uri="{BB962C8B-B14F-4D97-AF65-F5344CB8AC3E}">
        <p14:creationId xmlns:p14="http://schemas.microsoft.com/office/powerpoint/2010/main" val="117278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July 2019</a:t>
            </a:r>
          </a:p>
        </p:txBody>
      </p:sp>
      <p:sp>
        <p:nvSpPr>
          <p:cNvPr id="6" name="Footer Placeholder 5"/>
          <p:cNvSpPr>
            <a:spLocks noGrp="1"/>
          </p:cNvSpPr>
          <p:nvPr>
            <p:ph type="ftr" idx="12"/>
          </p:nvPr>
        </p:nvSpPr>
        <p:spPr/>
        <p:txBody>
          <a:bodyPr/>
          <a:lstStyle/>
          <a:p>
            <a:r>
              <a:rPr lang="en-GB"/>
              <a:t>Xiaofei Wang (InterDigital)</a:t>
            </a:r>
            <a:endParaRPr lang="en-GB"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a:t>
            </a:fld>
            <a:endParaRPr lang="en-US" dirty="0"/>
          </a:p>
        </p:txBody>
      </p:sp>
    </p:spTree>
    <p:extLst>
      <p:ext uri="{BB962C8B-B14F-4D97-AF65-F5344CB8AC3E}">
        <p14:creationId xmlns:p14="http://schemas.microsoft.com/office/powerpoint/2010/main" val="227558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802.11-15/1065r1</a:t>
            </a:r>
            <a:endParaRPr lang="en-US" dirty="0"/>
          </a:p>
        </p:txBody>
      </p:sp>
      <p:sp>
        <p:nvSpPr>
          <p:cNvPr id="5" name="Date Placeholder 4"/>
          <p:cNvSpPr>
            <a:spLocks noGrp="1"/>
          </p:cNvSpPr>
          <p:nvPr>
            <p:ph type="dt"/>
          </p:nvPr>
        </p:nvSpPr>
        <p:spPr/>
        <p:txBody>
          <a:bodyPr/>
          <a:lstStyle/>
          <a:p>
            <a:r>
              <a:rPr lang="en-US" dirty="0"/>
              <a:t>July 2019</a:t>
            </a:r>
          </a:p>
        </p:txBody>
      </p:sp>
      <p:sp>
        <p:nvSpPr>
          <p:cNvPr id="6" name="Footer Placeholder 5"/>
          <p:cNvSpPr>
            <a:spLocks noGrp="1"/>
          </p:cNvSpPr>
          <p:nvPr>
            <p:ph type="ftr"/>
          </p:nvPr>
        </p:nvSpPr>
        <p:spPr/>
        <p:txBody>
          <a:bodyPr/>
          <a:lstStyle/>
          <a:p>
            <a:r>
              <a:rPr lang="en-GB"/>
              <a:t>Xiaofei Wang (InterDigital)</a:t>
            </a:r>
            <a:endParaRPr lang="en-GB"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dirty="0"/>
          </a:p>
        </p:txBody>
      </p:sp>
    </p:spTree>
    <p:extLst>
      <p:ext uri="{BB962C8B-B14F-4D97-AF65-F5344CB8AC3E}">
        <p14:creationId xmlns:p14="http://schemas.microsoft.com/office/powerpoint/2010/main" val="347384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802.11-15/1065r1</a:t>
            </a:r>
            <a:endParaRPr lang="en-US" dirty="0"/>
          </a:p>
        </p:txBody>
      </p:sp>
      <p:sp>
        <p:nvSpPr>
          <p:cNvPr id="5" name="Date Placeholder 4"/>
          <p:cNvSpPr>
            <a:spLocks noGrp="1"/>
          </p:cNvSpPr>
          <p:nvPr>
            <p:ph type="dt"/>
          </p:nvPr>
        </p:nvSpPr>
        <p:spPr/>
        <p:txBody>
          <a:bodyPr/>
          <a:lstStyle/>
          <a:p>
            <a:r>
              <a:rPr lang="en-US" dirty="0"/>
              <a:t>July 2019</a:t>
            </a:r>
          </a:p>
        </p:txBody>
      </p:sp>
      <p:sp>
        <p:nvSpPr>
          <p:cNvPr id="6" name="Footer Placeholder 5"/>
          <p:cNvSpPr>
            <a:spLocks noGrp="1"/>
          </p:cNvSpPr>
          <p:nvPr>
            <p:ph type="ftr"/>
          </p:nvPr>
        </p:nvSpPr>
        <p:spPr/>
        <p:txBody>
          <a:bodyPr/>
          <a:lstStyle/>
          <a:p>
            <a:r>
              <a:rPr lang="en-GB"/>
              <a:t>Xiaofei Wang (InterDigital)</a:t>
            </a:r>
            <a:endParaRPr lang="en-GB"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dirty="0"/>
          </a:p>
        </p:txBody>
      </p:sp>
    </p:spTree>
    <p:extLst>
      <p:ext uri="{BB962C8B-B14F-4D97-AF65-F5344CB8AC3E}">
        <p14:creationId xmlns:p14="http://schemas.microsoft.com/office/powerpoint/2010/main" val="102813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dirty="0"/>
              <a:t>doc.: IEEE 802.11-15/1065r1</a:t>
            </a:r>
          </a:p>
        </p:txBody>
      </p:sp>
      <p:sp>
        <p:nvSpPr>
          <p:cNvPr id="5" name="Date Placeholder 4"/>
          <p:cNvSpPr>
            <a:spLocks noGrp="1"/>
          </p:cNvSpPr>
          <p:nvPr>
            <p:ph type="dt"/>
          </p:nvPr>
        </p:nvSpPr>
        <p:spPr/>
        <p:txBody>
          <a:bodyPr/>
          <a:lstStyle/>
          <a:p>
            <a:r>
              <a:rPr lang="en-US" dirty="0"/>
              <a:t>July 2019</a:t>
            </a:r>
          </a:p>
        </p:txBody>
      </p:sp>
      <p:sp>
        <p:nvSpPr>
          <p:cNvPr id="6" name="Footer Placeholder 5"/>
          <p:cNvSpPr>
            <a:spLocks noGrp="1"/>
          </p:cNvSpPr>
          <p:nvPr>
            <p:ph type="ftr"/>
          </p:nvPr>
        </p:nvSpPr>
        <p:spPr/>
        <p:txBody>
          <a:bodyPr/>
          <a:lstStyle/>
          <a:p>
            <a:r>
              <a:rPr lang="en-GB" dirty="0"/>
              <a:t>Xiaofei Wang (InterDigital)</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5</a:t>
            </a:fld>
            <a:endParaRPr lang="en-US" dirty="0"/>
          </a:p>
        </p:txBody>
      </p:sp>
    </p:spTree>
    <p:extLst>
      <p:ext uri="{BB962C8B-B14F-4D97-AF65-F5344CB8AC3E}">
        <p14:creationId xmlns:p14="http://schemas.microsoft.com/office/powerpoint/2010/main" val="315672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802.11-15/1065r1</a:t>
            </a:r>
            <a:endParaRPr lang="en-US" dirty="0"/>
          </a:p>
        </p:txBody>
      </p:sp>
      <p:sp>
        <p:nvSpPr>
          <p:cNvPr id="5" name="Date Placeholder 4"/>
          <p:cNvSpPr>
            <a:spLocks noGrp="1"/>
          </p:cNvSpPr>
          <p:nvPr>
            <p:ph type="dt"/>
          </p:nvPr>
        </p:nvSpPr>
        <p:spPr/>
        <p:txBody>
          <a:bodyPr/>
          <a:lstStyle/>
          <a:p>
            <a:r>
              <a:rPr lang="en-US" dirty="0"/>
              <a:t>July 2019</a:t>
            </a:r>
          </a:p>
        </p:txBody>
      </p:sp>
      <p:sp>
        <p:nvSpPr>
          <p:cNvPr id="6" name="Footer Placeholder 5"/>
          <p:cNvSpPr>
            <a:spLocks noGrp="1"/>
          </p:cNvSpPr>
          <p:nvPr>
            <p:ph type="ftr"/>
          </p:nvPr>
        </p:nvSpPr>
        <p:spPr/>
        <p:txBody>
          <a:bodyPr/>
          <a:lstStyle/>
          <a:p>
            <a:r>
              <a:rPr lang="en-GB"/>
              <a:t>Xiaofei Wang (InterDigital)</a:t>
            </a:r>
            <a:endParaRPr lang="en-GB"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a:t>
            </a:fld>
            <a:endParaRPr lang="en-US" dirty="0"/>
          </a:p>
        </p:txBody>
      </p:sp>
    </p:spTree>
    <p:extLst>
      <p:ext uri="{BB962C8B-B14F-4D97-AF65-F5344CB8AC3E}">
        <p14:creationId xmlns:p14="http://schemas.microsoft.com/office/powerpoint/2010/main" val="2315530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802.11-15/1065r1</a:t>
            </a:r>
            <a:endParaRPr lang="en-US" dirty="0"/>
          </a:p>
        </p:txBody>
      </p:sp>
      <p:sp>
        <p:nvSpPr>
          <p:cNvPr id="5" name="Date Placeholder 4"/>
          <p:cNvSpPr>
            <a:spLocks noGrp="1"/>
          </p:cNvSpPr>
          <p:nvPr>
            <p:ph type="dt"/>
          </p:nvPr>
        </p:nvSpPr>
        <p:spPr/>
        <p:txBody>
          <a:bodyPr/>
          <a:lstStyle/>
          <a:p>
            <a:r>
              <a:rPr lang="en-US" dirty="0"/>
              <a:t>July 2019</a:t>
            </a:r>
          </a:p>
        </p:txBody>
      </p:sp>
      <p:sp>
        <p:nvSpPr>
          <p:cNvPr id="6" name="Footer Placeholder 5"/>
          <p:cNvSpPr>
            <a:spLocks noGrp="1"/>
          </p:cNvSpPr>
          <p:nvPr>
            <p:ph type="ftr"/>
          </p:nvPr>
        </p:nvSpPr>
        <p:spPr/>
        <p:txBody>
          <a:bodyPr/>
          <a:lstStyle/>
          <a:p>
            <a:r>
              <a:rPr lang="en-GB"/>
              <a:t>Xiaofei Wang (InterDigital)</a:t>
            </a:r>
            <a:endParaRPr lang="en-GB"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a:t>
            </a:fld>
            <a:endParaRPr lang="en-US" dirty="0"/>
          </a:p>
        </p:txBody>
      </p:sp>
    </p:spTree>
    <p:extLst>
      <p:ext uri="{BB962C8B-B14F-4D97-AF65-F5344CB8AC3E}">
        <p14:creationId xmlns:p14="http://schemas.microsoft.com/office/powerpoint/2010/main" val="154585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802.11-19/0000r0</a:t>
            </a:r>
            <a:endParaRPr lang="en-US" dirty="0"/>
          </a:p>
        </p:txBody>
      </p:sp>
      <p:sp>
        <p:nvSpPr>
          <p:cNvPr id="5" name="Date Placeholder 4"/>
          <p:cNvSpPr>
            <a:spLocks noGrp="1"/>
          </p:cNvSpPr>
          <p:nvPr>
            <p:ph type="dt"/>
          </p:nvPr>
        </p:nvSpPr>
        <p:spPr/>
        <p:txBody>
          <a:bodyPr/>
          <a:lstStyle/>
          <a:p>
            <a:r>
              <a:rPr lang="en-US"/>
              <a:t>May 2019</a:t>
            </a:r>
            <a:endParaRPr lang="en-US" dirty="0"/>
          </a:p>
        </p:txBody>
      </p:sp>
      <p:sp>
        <p:nvSpPr>
          <p:cNvPr id="6" name="Footer Placeholder 5"/>
          <p:cNvSpPr>
            <a:spLocks noGrp="1"/>
          </p:cNvSpPr>
          <p:nvPr>
            <p:ph type="ftr"/>
          </p:nvPr>
        </p:nvSpPr>
        <p:spPr/>
        <p:txBody>
          <a:bodyPr/>
          <a:lstStyle/>
          <a:p>
            <a:r>
              <a:rPr lang="en-GB"/>
              <a:t>Abhishek Patil (Qualcomm)</a:t>
            </a:r>
            <a:endParaRPr lang="en-GB"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12</a:t>
            </a:fld>
            <a:endParaRPr lang="en-US" dirty="0"/>
          </a:p>
        </p:txBody>
      </p:sp>
    </p:spTree>
    <p:extLst>
      <p:ext uri="{BB962C8B-B14F-4D97-AF65-F5344CB8AC3E}">
        <p14:creationId xmlns:p14="http://schemas.microsoft.com/office/powerpoint/2010/main" val="1028138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802.11-15/1065r1</a:t>
            </a:r>
            <a:endParaRPr lang="en-US" dirty="0"/>
          </a:p>
        </p:txBody>
      </p:sp>
      <p:sp>
        <p:nvSpPr>
          <p:cNvPr id="5" name="Date Placeholder 4"/>
          <p:cNvSpPr>
            <a:spLocks noGrp="1"/>
          </p:cNvSpPr>
          <p:nvPr>
            <p:ph type="dt" idx="11"/>
          </p:nvPr>
        </p:nvSpPr>
        <p:spPr/>
        <p:txBody>
          <a:bodyPr/>
          <a:lstStyle/>
          <a:p>
            <a:r>
              <a:rPr lang="en-US" dirty="0"/>
              <a:t>July 2019</a:t>
            </a:r>
          </a:p>
        </p:txBody>
      </p:sp>
      <p:sp>
        <p:nvSpPr>
          <p:cNvPr id="6" name="Footer Placeholder 5"/>
          <p:cNvSpPr>
            <a:spLocks noGrp="1"/>
          </p:cNvSpPr>
          <p:nvPr>
            <p:ph type="ftr" idx="12"/>
          </p:nvPr>
        </p:nvSpPr>
        <p:spPr/>
        <p:txBody>
          <a:bodyPr/>
          <a:lstStyle/>
          <a:p>
            <a:r>
              <a:rPr lang="en-GB"/>
              <a:t>Xiaofei Wang (InterDigital)</a:t>
            </a:r>
            <a:endParaRPr lang="en-GB"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13</a:t>
            </a:fld>
            <a:endParaRPr lang="en-US" dirty="0"/>
          </a:p>
        </p:txBody>
      </p:sp>
    </p:spTree>
    <p:extLst>
      <p:ext uri="{BB962C8B-B14F-4D97-AF65-F5344CB8AC3E}">
        <p14:creationId xmlns:p14="http://schemas.microsoft.com/office/powerpoint/2010/main" val="3911649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July 2019</a:t>
            </a:r>
            <a:endParaRPr lang="en-GB" dirty="0"/>
          </a:p>
        </p:txBody>
      </p:sp>
      <p:sp>
        <p:nvSpPr>
          <p:cNvPr id="5" name="Footer Placeholder 4"/>
          <p:cNvSpPr>
            <a:spLocks noGrp="1"/>
          </p:cNvSpPr>
          <p:nvPr>
            <p:ph type="ftr" idx="11"/>
          </p:nvPr>
        </p:nvSpPr>
        <p:spPr/>
        <p:txBody>
          <a:bodyPr/>
          <a:lstStyle>
            <a:lvl1pPr>
              <a:defRPr/>
            </a:lvl1pPr>
          </a:lstStyle>
          <a:p>
            <a:r>
              <a:rPr lang="en-GB" dirty="0"/>
              <a:t>Xiaofei Wang (InterDigital)</a:t>
            </a:r>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Draft: UL Overhead Analysis</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Xiaofei Wang (InterDigital)</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July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July 2019</a:t>
            </a:r>
            <a:endParaRPr lang="en-GB" dirty="0"/>
          </a:p>
        </p:txBody>
      </p:sp>
      <p:sp>
        <p:nvSpPr>
          <p:cNvPr id="5" name="Footer Placeholder 4"/>
          <p:cNvSpPr>
            <a:spLocks noGrp="1"/>
          </p:cNvSpPr>
          <p:nvPr>
            <p:ph type="ftr" idx="11"/>
          </p:nvPr>
        </p:nvSpPr>
        <p:spPr/>
        <p:txBody>
          <a:bodyPr/>
          <a:lstStyle>
            <a:lvl1pPr>
              <a:defRPr/>
            </a:lvl1pPr>
          </a:lstStyle>
          <a:p>
            <a:r>
              <a:rPr lang="en-GB" dirty="0"/>
              <a:t>Xiaofei Wang (InterDigital)</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July 2019</a:t>
            </a:r>
            <a:endParaRPr lang="en-GB" dirty="0"/>
          </a:p>
        </p:txBody>
      </p:sp>
      <p:sp>
        <p:nvSpPr>
          <p:cNvPr id="6" name="Footer Placeholder 5"/>
          <p:cNvSpPr>
            <a:spLocks noGrp="1"/>
          </p:cNvSpPr>
          <p:nvPr>
            <p:ph type="ftr" idx="11"/>
          </p:nvPr>
        </p:nvSpPr>
        <p:spPr/>
        <p:txBody>
          <a:bodyPr/>
          <a:lstStyle>
            <a:lvl1pPr>
              <a:defRPr/>
            </a:lvl1pPr>
          </a:lstStyle>
          <a:p>
            <a:r>
              <a:rPr lang="en-GB" dirty="0"/>
              <a:t>Xiaofei Wang (InterDigital)</a:t>
            </a:r>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July 2019</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Xiaofei Wang (InterDigital)</a:t>
            </a:r>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July 2019</a:t>
            </a:r>
            <a:endParaRPr lang="en-GB" dirty="0"/>
          </a:p>
        </p:txBody>
      </p:sp>
      <p:sp>
        <p:nvSpPr>
          <p:cNvPr id="4" name="Footer Placeholder 3"/>
          <p:cNvSpPr>
            <a:spLocks noGrp="1"/>
          </p:cNvSpPr>
          <p:nvPr>
            <p:ph type="ftr" idx="11"/>
          </p:nvPr>
        </p:nvSpPr>
        <p:spPr/>
        <p:txBody>
          <a:bodyPr/>
          <a:lstStyle>
            <a:lvl1pPr>
              <a:defRPr/>
            </a:lvl1pPr>
          </a:lstStyle>
          <a:p>
            <a:r>
              <a:rPr lang="en-GB" dirty="0"/>
              <a:t>Xiaofei Wang (InterDigital)</a:t>
            </a:r>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July 2019</a:t>
            </a:r>
            <a:endParaRPr lang="en-GB" dirty="0"/>
          </a:p>
        </p:txBody>
      </p:sp>
      <p:sp>
        <p:nvSpPr>
          <p:cNvPr id="3" name="Footer Placeholder 2"/>
          <p:cNvSpPr>
            <a:spLocks noGrp="1"/>
          </p:cNvSpPr>
          <p:nvPr>
            <p:ph type="ftr" idx="11"/>
          </p:nvPr>
        </p:nvSpPr>
        <p:spPr/>
        <p:txBody>
          <a:bodyPr/>
          <a:lstStyle>
            <a:lvl1pPr>
              <a:defRPr/>
            </a:lvl1pPr>
          </a:lstStyle>
          <a:p>
            <a:r>
              <a:rPr lang="en-GB" dirty="0"/>
              <a:t>Xiaofei Wang (InterDigital)</a:t>
            </a:r>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July 2019</a:t>
            </a:r>
            <a:endParaRPr lang="en-GB" dirty="0"/>
          </a:p>
        </p:txBody>
      </p:sp>
      <p:sp>
        <p:nvSpPr>
          <p:cNvPr id="5" name="Footer Placeholder 4"/>
          <p:cNvSpPr>
            <a:spLocks noGrp="1"/>
          </p:cNvSpPr>
          <p:nvPr>
            <p:ph type="ftr" idx="11"/>
          </p:nvPr>
        </p:nvSpPr>
        <p:spPr/>
        <p:txBody>
          <a:bodyPr/>
          <a:lstStyle>
            <a:lvl1pPr>
              <a:defRPr/>
            </a:lvl1pPr>
          </a:lstStyle>
          <a:p>
            <a:r>
              <a:rPr lang="en-GB" dirty="0"/>
              <a:t>Xiaofei Wang (InterDigital)</a:t>
            </a:r>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July 2019</a:t>
            </a:r>
            <a:endParaRPr lang="en-GB" dirty="0"/>
          </a:p>
        </p:txBody>
      </p:sp>
      <p:sp>
        <p:nvSpPr>
          <p:cNvPr id="5" name="Footer Placeholder 4"/>
          <p:cNvSpPr>
            <a:spLocks noGrp="1"/>
          </p:cNvSpPr>
          <p:nvPr>
            <p:ph type="ftr" idx="11"/>
          </p:nvPr>
        </p:nvSpPr>
        <p:spPr/>
        <p:txBody>
          <a:bodyPr/>
          <a:lstStyle>
            <a:lvl1pPr>
              <a:defRPr/>
            </a:lvl1pPr>
          </a:lstStyle>
          <a:p>
            <a:r>
              <a:rPr lang="en-GB" dirty="0"/>
              <a:t>Xiaofei Wang (InterDigital)</a:t>
            </a:r>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July 2019</a:t>
            </a:r>
            <a:endParaRPr lang="en-GB" dirty="0"/>
          </a:p>
        </p:txBody>
      </p:sp>
      <p:sp>
        <p:nvSpPr>
          <p:cNvPr id="1028" name="Rectangle 4"/>
          <p:cNvSpPr>
            <a:spLocks noGrp="1" noChangeArrowheads="1"/>
          </p:cNvSpPr>
          <p:nvPr>
            <p:ph type="ftr"/>
          </p:nvPr>
        </p:nvSpPr>
        <p:spPr bwMode="auto">
          <a:xfrm>
            <a:off x="715211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Xiaofei Wang (InterDigital)</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1007797"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802.11-19/0268r5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arc-it.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7262" y="288875"/>
            <a:ext cx="2303451" cy="273050"/>
          </a:xfrm>
        </p:spPr>
        <p:txBody>
          <a:bodyPr/>
          <a:lstStyle/>
          <a:p>
            <a:r>
              <a:rPr lang="en-US" dirty="0"/>
              <a:t>July 2019</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a:t>Xiaofei Wang (InterDigital)</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t>IEEE 802.11bc Use Case Document</a:t>
            </a:r>
            <a:endParaRPr lang="en-GB" sz="2800" dirty="0"/>
          </a:p>
        </p:txBody>
      </p:sp>
      <p:sp>
        <p:nvSpPr>
          <p:cNvPr id="3074" name="Rectangle 2"/>
          <p:cNvSpPr>
            <a:spLocks noGrp="1" noChangeArrowheads="1"/>
          </p:cNvSpPr>
          <p:nvPr>
            <p:ph type="body" idx="1"/>
          </p:nvPr>
        </p:nvSpPr>
        <p:spPr>
          <a:xfrm>
            <a:off x="2209800" y="173598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2019-06-11</a:t>
            </a:r>
          </a:p>
        </p:txBody>
      </p:sp>
      <p:graphicFrame>
        <p:nvGraphicFramePr>
          <p:cNvPr id="3075" name="Object 3"/>
          <p:cNvGraphicFramePr>
            <a:graphicFrameLocks noChangeAspect="1"/>
          </p:cNvGraphicFramePr>
          <p:nvPr>
            <p:extLst>
              <p:ext uri="{D42A27DB-BD31-4B8C-83A1-F6EECF244321}">
                <p14:modId xmlns:p14="http://schemas.microsoft.com/office/powerpoint/2010/main" val="4091216088"/>
              </p:ext>
            </p:extLst>
          </p:nvPr>
        </p:nvGraphicFramePr>
        <p:xfrm>
          <a:off x="2286000" y="3178175"/>
          <a:ext cx="7521575" cy="3462338"/>
        </p:xfrm>
        <a:graphic>
          <a:graphicData uri="http://schemas.openxmlformats.org/presentationml/2006/ole">
            <mc:AlternateContent xmlns:mc="http://schemas.openxmlformats.org/markup-compatibility/2006">
              <mc:Choice xmlns:v="urn:schemas-microsoft-com:vml" Requires="v">
                <p:oleObj spid="_x0000_s3431" name="Document" r:id="rId4" imgW="8267030" imgH="3797426" progId="Word.Document.8">
                  <p:embed/>
                </p:oleObj>
              </mc:Choice>
              <mc:Fallback>
                <p:oleObj name="Document" r:id="rId4" imgW="8267030" imgH="3797426" progId="Word.Document.8">
                  <p:embed/>
                  <p:pic>
                    <p:nvPicPr>
                      <p:cNvPr id="0" name="Picture 3"/>
                      <p:cNvPicPr>
                        <a:picLocks noChangeAspect="1" noChangeArrowheads="1"/>
                      </p:cNvPicPr>
                      <p:nvPr/>
                    </p:nvPicPr>
                    <p:blipFill>
                      <a:blip r:embed="rId5"/>
                      <a:srcRect/>
                      <a:stretch>
                        <a:fillRect/>
                      </a:stretch>
                    </p:blipFill>
                    <p:spPr bwMode="auto">
                      <a:xfrm>
                        <a:off x="2286000" y="3178175"/>
                        <a:ext cx="7521575" cy="3462338"/>
                      </a:xfrm>
                      <a:prstGeom prst="rect">
                        <a:avLst/>
                      </a:prstGeom>
                      <a:noFill/>
                      <a:extLst/>
                    </p:spPr>
                  </p:pic>
                </p:oleObj>
              </mc:Fallback>
            </mc:AlternateContent>
          </a:graphicData>
        </a:graphic>
      </p:graphicFrame>
      <p:sp>
        <p:nvSpPr>
          <p:cNvPr id="3076" name="Rectangle 4"/>
          <p:cNvSpPr>
            <a:spLocks noChangeArrowheads="1"/>
          </p:cNvSpPr>
          <p:nvPr/>
        </p:nvSpPr>
        <p:spPr bwMode="auto">
          <a:xfrm>
            <a:off x="2072847" y="272579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A7F6CAE-16AF-4644-8E0C-0AC68AD25044}"/>
              </a:ext>
            </a:extLst>
          </p:cNvPr>
          <p:cNvSpPr>
            <a:spLocks noGrp="1"/>
          </p:cNvSpPr>
          <p:nvPr>
            <p:ph type="title"/>
          </p:nvPr>
        </p:nvSpPr>
        <p:spPr>
          <a:xfrm>
            <a:off x="1991544" y="725056"/>
            <a:ext cx="8566720" cy="510952"/>
          </a:xfrm>
        </p:spPr>
        <p:txBody>
          <a:bodyPr/>
          <a:lstStyle/>
          <a:p>
            <a:r>
              <a:rPr kumimoji="1" lang="en-US" altLang="ja-JP" dirty="0"/>
              <a:t>Use Case 8:  Lecture room slide distribution</a:t>
            </a:r>
            <a:endParaRPr kumimoji="1" lang="ja-JP" altLang="en-US" dirty="0"/>
          </a:p>
        </p:txBody>
      </p:sp>
      <p:sp>
        <p:nvSpPr>
          <p:cNvPr id="6" name="日付プレースホルダー 5">
            <a:extLst>
              <a:ext uri="{FF2B5EF4-FFF2-40B4-BE49-F238E27FC236}">
                <a16:creationId xmlns:a16="http://schemas.microsoft.com/office/drawing/2014/main" id="{0D01DE11-9DE7-CE4D-879A-33E27F6B2A76}"/>
              </a:ext>
            </a:extLst>
          </p:cNvPr>
          <p:cNvSpPr>
            <a:spLocks noGrp="1"/>
          </p:cNvSpPr>
          <p:nvPr>
            <p:ph type="dt" idx="10"/>
          </p:nvPr>
        </p:nvSpPr>
        <p:spPr/>
        <p:txBody>
          <a:bodyPr/>
          <a:lstStyle/>
          <a:p>
            <a:r>
              <a:rPr lang="en-US" altLang="ja-JP" dirty="0"/>
              <a:t>July 2019</a:t>
            </a:r>
            <a:endParaRPr lang="en-GB" dirty="0"/>
          </a:p>
        </p:txBody>
      </p:sp>
      <p:sp>
        <p:nvSpPr>
          <p:cNvPr id="5" name="フッター プレースホルダー 4">
            <a:extLst>
              <a:ext uri="{FF2B5EF4-FFF2-40B4-BE49-F238E27FC236}">
                <a16:creationId xmlns:a16="http://schemas.microsoft.com/office/drawing/2014/main" id="{4E5BE2F5-1DF0-1343-9198-5DC88D362CD8}"/>
              </a:ext>
            </a:extLst>
          </p:cNvPr>
          <p:cNvSpPr>
            <a:spLocks noGrp="1"/>
          </p:cNvSpPr>
          <p:nvPr>
            <p:ph type="ftr" idx="11"/>
          </p:nvPr>
        </p:nvSpPr>
        <p:spPr/>
        <p:txBody>
          <a:bodyPr/>
          <a:lstStyle/>
          <a:p>
            <a:r>
              <a:rPr lang="de-DE" dirty="0"/>
              <a:t>Xiaofei WANG (InterDigital)</a:t>
            </a:r>
            <a:endParaRPr lang="en-GB" dirty="0"/>
          </a:p>
        </p:txBody>
      </p:sp>
      <p:sp>
        <p:nvSpPr>
          <p:cNvPr id="4" name="スライド番号プレースホルダー 3">
            <a:extLst>
              <a:ext uri="{FF2B5EF4-FFF2-40B4-BE49-F238E27FC236}">
                <a16:creationId xmlns:a16="http://schemas.microsoft.com/office/drawing/2014/main" id="{C421DC62-80AA-7E44-84EB-12E38E2FDC90}"/>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8" name="コンテンツ プレースホルダー 7">
            <a:extLst>
              <a:ext uri="{FF2B5EF4-FFF2-40B4-BE49-F238E27FC236}">
                <a16:creationId xmlns:a16="http://schemas.microsoft.com/office/drawing/2014/main" id="{080384B8-EF5D-0748-AE1F-35A049A97833}"/>
              </a:ext>
            </a:extLst>
          </p:cNvPr>
          <p:cNvSpPr>
            <a:spLocks noGrp="1"/>
          </p:cNvSpPr>
          <p:nvPr>
            <p:ph sz="half" idx="4294967295"/>
          </p:nvPr>
        </p:nvSpPr>
        <p:spPr>
          <a:xfrm>
            <a:off x="5924104" y="1412776"/>
            <a:ext cx="4420368" cy="1139451"/>
          </a:xfrm>
          <a:ln>
            <a:solidFill>
              <a:schemeClr val="tx2"/>
            </a:solidFill>
          </a:ln>
        </p:spPr>
        <p:txBody>
          <a:bodyPr>
            <a:normAutofit/>
          </a:bodyPr>
          <a:lstStyle/>
          <a:p>
            <a:r>
              <a:rPr kumimoji="1" lang="en-US" altLang="ja-JP" sz="1900" dirty="0"/>
              <a:t>Stakes holders</a:t>
            </a:r>
          </a:p>
          <a:p>
            <a:pPr>
              <a:buFont typeface="Wingdings" pitchFamily="2" charset="2"/>
              <a:buChar char="l"/>
            </a:pPr>
            <a:r>
              <a:rPr kumimoji="1" lang="en" altLang="ja-JP" sz="1600" dirty="0"/>
              <a:t>School / University /Conference room etc.</a:t>
            </a:r>
          </a:p>
          <a:p>
            <a:pPr>
              <a:buFont typeface="Wingdings" pitchFamily="2" charset="2"/>
              <a:buChar char="l"/>
            </a:pPr>
            <a:r>
              <a:rPr kumimoji="1" lang="en" altLang="ja-JP" sz="1600" dirty="0"/>
              <a:t>Teacher/ Professor / Speaker</a:t>
            </a:r>
          </a:p>
          <a:p>
            <a:endParaRPr kumimoji="1" lang="en" altLang="ja-JP" dirty="0"/>
          </a:p>
          <a:p>
            <a:endParaRPr kumimoji="1" lang="en" altLang="ja-JP" dirty="0"/>
          </a:p>
          <a:p>
            <a:endParaRPr kumimoji="1" lang="en" altLang="ja-JP" dirty="0"/>
          </a:p>
          <a:p>
            <a:endParaRPr kumimoji="1" lang="en-US" altLang="ja-JP" dirty="0"/>
          </a:p>
        </p:txBody>
      </p:sp>
      <p:sp>
        <p:nvSpPr>
          <p:cNvPr id="10" name="コンテンツ プレースホルダー 7">
            <a:extLst>
              <a:ext uri="{FF2B5EF4-FFF2-40B4-BE49-F238E27FC236}">
                <a16:creationId xmlns:a16="http://schemas.microsoft.com/office/drawing/2014/main" id="{4F9F409D-D9DC-674B-9DF5-975869D57FE7}"/>
              </a:ext>
            </a:extLst>
          </p:cNvPr>
          <p:cNvSpPr txBox="1">
            <a:spLocks/>
          </p:cNvSpPr>
          <p:nvPr/>
        </p:nvSpPr>
        <p:spPr bwMode="auto">
          <a:xfrm>
            <a:off x="1668879" y="1412776"/>
            <a:ext cx="3923066" cy="3424908"/>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Topology/Architecture</a:t>
            </a:r>
          </a:p>
        </p:txBody>
      </p:sp>
      <p:sp>
        <p:nvSpPr>
          <p:cNvPr id="11" name="コンテンツ プレースホルダー 7">
            <a:extLst>
              <a:ext uri="{FF2B5EF4-FFF2-40B4-BE49-F238E27FC236}">
                <a16:creationId xmlns:a16="http://schemas.microsoft.com/office/drawing/2014/main" id="{622817C9-C3F0-7A47-91AF-F2063FB34E89}"/>
              </a:ext>
            </a:extLst>
          </p:cNvPr>
          <p:cNvSpPr txBox="1">
            <a:spLocks/>
          </p:cNvSpPr>
          <p:nvPr/>
        </p:nvSpPr>
        <p:spPr bwMode="auto">
          <a:xfrm>
            <a:off x="5924104" y="4911034"/>
            <a:ext cx="4420367" cy="1470294"/>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norm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600" kern="0" dirty="0"/>
              <a:t>Expected benefits</a:t>
            </a:r>
          </a:p>
          <a:p>
            <a:pPr>
              <a:buFont typeface="Wingdings" pitchFamily="2" charset="2"/>
              <a:buChar char="l"/>
            </a:pPr>
            <a:r>
              <a:rPr kumimoji="1" lang="en" altLang="ja-JP" sz="1600" kern="0" dirty="0"/>
              <a:t>Easy distribution of slides to </a:t>
            </a:r>
            <a:r>
              <a:rPr kumimoji="1" lang="en-US" altLang="ja-JP" sz="1600" kern="0" dirty="0"/>
              <a:t>the </a:t>
            </a:r>
            <a:r>
              <a:rPr kumimoji="1" lang="en" altLang="ja-JP" sz="1600" kern="0" dirty="0"/>
              <a:t>audience </a:t>
            </a:r>
            <a:r>
              <a:rPr kumimoji="1" lang="en-US" altLang="ja-JP" sz="1600" kern="0" dirty="0">
                <a:solidFill>
                  <a:srgbClr val="FF0000"/>
                </a:solidFill>
              </a:rPr>
              <a:t>simultaneously</a:t>
            </a:r>
            <a:r>
              <a:rPr kumimoji="1" lang="en" altLang="ja-JP" sz="1600" kern="0" dirty="0">
                <a:solidFill>
                  <a:srgbClr val="FF0000"/>
                </a:solidFill>
              </a:rPr>
              <a:t>.</a:t>
            </a:r>
          </a:p>
          <a:p>
            <a:pPr marL="0" indent="0"/>
            <a:endParaRPr kumimoji="1" lang="en" altLang="ja-JP" kern="0" dirty="0"/>
          </a:p>
          <a:p>
            <a:endParaRPr kumimoji="1" lang="en" altLang="ja-JP" kern="0" dirty="0"/>
          </a:p>
          <a:p>
            <a:pPr>
              <a:buFont typeface="Wingdings" pitchFamily="2" charset="2"/>
              <a:buChar char="l"/>
            </a:pPr>
            <a:endParaRPr kumimoji="1" lang="en-US" altLang="ja-JP" kern="0" dirty="0"/>
          </a:p>
          <a:p>
            <a:endParaRPr kumimoji="1" lang="en" altLang="ja-JP" kern="0" dirty="0"/>
          </a:p>
          <a:p>
            <a:endParaRPr kumimoji="1" lang="en-US" altLang="ja-JP" kern="0" dirty="0"/>
          </a:p>
          <a:p>
            <a:endParaRPr kumimoji="1" lang="ja-JP" altLang="en-US" kern="0" dirty="0"/>
          </a:p>
        </p:txBody>
      </p:sp>
      <p:sp>
        <p:nvSpPr>
          <p:cNvPr id="13" name="コンテンツ プレースホルダー 7">
            <a:extLst>
              <a:ext uri="{FF2B5EF4-FFF2-40B4-BE49-F238E27FC236}">
                <a16:creationId xmlns:a16="http://schemas.microsoft.com/office/drawing/2014/main" id="{821D0DE3-B04C-2245-BF99-45A08C620B1D}"/>
              </a:ext>
            </a:extLst>
          </p:cNvPr>
          <p:cNvSpPr txBox="1">
            <a:spLocks/>
          </p:cNvSpPr>
          <p:nvPr/>
        </p:nvSpPr>
        <p:spPr bwMode="auto">
          <a:xfrm>
            <a:off x="5924104" y="2667729"/>
            <a:ext cx="4420368" cy="2169955"/>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norm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900" kern="0" dirty="0"/>
              <a:t>Service scene</a:t>
            </a:r>
          </a:p>
          <a:p>
            <a:pPr>
              <a:buFont typeface="Wingdings" pitchFamily="2" charset="2"/>
              <a:buChar char="l"/>
            </a:pPr>
            <a:r>
              <a:rPr kumimoji="1" lang="en" altLang="ja-JP" sz="1600" kern="0" dirty="0"/>
              <a:t>Simultaneous distribution of slides on the screen to audience PC, Tablet, etc.</a:t>
            </a:r>
          </a:p>
          <a:p>
            <a:pPr>
              <a:buFont typeface="Wingdings" pitchFamily="2" charset="2"/>
              <a:buChar char="l"/>
            </a:pPr>
            <a:r>
              <a:rPr kumimoji="1" lang="en" altLang="ja-JP" sz="1600" kern="0" dirty="0"/>
              <a:t>The audience </a:t>
            </a:r>
            <a:r>
              <a:rPr kumimoji="1" lang="en-US" altLang="ja-JP" sz="1600" kern="0" dirty="0"/>
              <a:t>do </a:t>
            </a:r>
            <a:r>
              <a:rPr kumimoji="1" lang="en" altLang="ja-JP" sz="1600" kern="0" dirty="0"/>
              <a:t>no need to download visual aids and change pages</a:t>
            </a:r>
          </a:p>
          <a:p>
            <a:pPr>
              <a:buFont typeface="Wingdings" pitchFamily="2" charset="2"/>
              <a:buChar char="l"/>
            </a:pPr>
            <a:r>
              <a:rPr kumimoji="1" lang="en-US" altLang="ja-JP" sz="1600" kern="0" dirty="0"/>
              <a:t>Synchronized slide distribution to all students.</a:t>
            </a:r>
          </a:p>
        </p:txBody>
      </p:sp>
      <p:sp>
        <p:nvSpPr>
          <p:cNvPr id="14" name="コンテンツ プレースホルダー 7">
            <a:extLst>
              <a:ext uri="{FF2B5EF4-FFF2-40B4-BE49-F238E27FC236}">
                <a16:creationId xmlns:a16="http://schemas.microsoft.com/office/drawing/2014/main" id="{4A8EF0D3-987F-EF49-8ED9-3F113DF8931C}"/>
              </a:ext>
            </a:extLst>
          </p:cNvPr>
          <p:cNvSpPr txBox="1">
            <a:spLocks/>
          </p:cNvSpPr>
          <p:nvPr/>
        </p:nvSpPr>
        <p:spPr bwMode="auto">
          <a:xfrm>
            <a:off x="1668880" y="4911034"/>
            <a:ext cx="3923066" cy="1512851"/>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normAutofit fontScale="550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2000" kern="0" dirty="0"/>
              <a:t>Required function</a:t>
            </a:r>
          </a:p>
          <a:p>
            <a:pPr>
              <a:buFont typeface="Wingdings" pitchFamily="2" charset="2"/>
              <a:buChar char="l"/>
            </a:pPr>
            <a:r>
              <a:rPr lang="en" altLang="ja-JP" sz="2000" dirty="0"/>
              <a:t>No authentication / association of STAs with AP</a:t>
            </a:r>
          </a:p>
          <a:p>
            <a:pPr>
              <a:buFont typeface="Wingdings" pitchFamily="2" charset="2"/>
              <a:buChar char="l"/>
            </a:pPr>
            <a:r>
              <a:rPr lang="en-US" altLang="ja-JP" sz="2000" dirty="0"/>
              <a:t>Required authentication of sender</a:t>
            </a:r>
          </a:p>
          <a:p>
            <a:pPr>
              <a:buFont typeface="Wingdings" pitchFamily="2" charset="2"/>
              <a:buChar char="l"/>
            </a:pPr>
            <a:r>
              <a:rPr lang="en-US" altLang="ja-JP" sz="2000" dirty="0"/>
              <a:t>Required authenticity of AP</a:t>
            </a:r>
          </a:p>
          <a:p>
            <a:pPr>
              <a:buFont typeface="Wingdings" pitchFamily="2" charset="2"/>
              <a:buChar char="l"/>
            </a:pPr>
            <a:r>
              <a:rPr lang="en-US" altLang="ja-JP" sz="2000" kern="0" dirty="0">
                <a:cs typeface="Arial" panose="020B0604020202020204" pitchFamily="34" charset="0"/>
              </a:rPr>
              <a:t>low latency </a:t>
            </a:r>
          </a:p>
          <a:p>
            <a:pPr>
              <a:buFont typeface="Wingdings" pitchFamily="2" charset="2"/>
              <a:buChar char="l"/>
            </a:pPr>
            <a:r>
              <a:rPr kumimoji="1" lang="en-US" altLang="ja-JP" sz="2000" kern="0" dirty="0"/>
              <a:t>Capacity </a:t>
            </a:r>
            <a:r>
              <a:rPr kumimoji="1" lang="en-US" altLang="ja-JP" sz="2000" kern="0" dirty="0">
                <a:solidFill>
                  <a:srgbClr val="FF0000"/>
                </a:solidFill>
              </a:rPr>
              <a:t>1000 </a:t>
            </a:r>
            <a:r>
              <a:rPr kumimoji="1" lang="en-US" altLang="ja-JP" sz="2000" kern="0" dirty="0"/>
              <a:t>STAs</a:t>
            </a:r>
          </a:p>
          <a:p>
            <a:pPr>
              <a:buFont typeface="Wingdings" pitchFamily="2" charset="2"/>
              <a:buChar char="l"/>
            </a:pPr>
            <a:r>
              <a:rPr kumimoji="1" lang="en" altLang="ja-JP" sz="2000" kern="0" dirty="0"/>
              <a:t>Restrict undesired changes of contents by receiver side</a:t>
            </a:r>
          </a:p>
          <a:p>
            <a:pPr>
              <a:buFont typeface="Wingdings" pitchFamily="2" charset="2"/>
              <a:buChar char="l"/>
            </a:pPr>
            <a:endParaRPr kumimoji="1" lang="en" altLang="ja-JP" sz="1900" kern="0" dirty="0"/>
          </a:p>
          <a:p>
            <a:pPr>
              <a:buFont typeface="Wingdings" pitchFamily="2" charset="2"/>
              <a:buChar char="l"/>
            </a:pPr>
            <a:endParaRPr kumimoji="1" lang="en-US" altLang="ja-JP" sz="1900" kern="0" dirty="0"/>
          </a:p>
          <a:p>
            <a:endParaRPr kumimoji="1" lang="en-US" altLang="ja-JP" sz="1400" kern="0" dirty="0"/>
          </a:p>
        </p:txBody>
      </p:sp>
      <p:sp>
        <p:nvSpPr>
          <p:cNvPr id="55" name="テキスト ボックス 54">
            <a:extLst>
              <a:ext uri="{FF2B5EF4-FFF2-40B4-BE49-F238E27FC236}">
                <a16:creationId xmlns:a16="http://schemas.microsoft.com/office/drawing/2014/main" id="{4744DCF1-A1F7-8F40-93F1-0B22112C69CF}"/>
              </a:ext>
            </a:extLst>
          </p:cNvPr>
          <p:cNvSpPr txBox="1"/>
          <p:nvPr/>
        </p:nvSpPr>
        <p:spPr>
          <a:xfrm>
            <a:off x="2427839" y="4172370"/>
            <a:ext cx="1486514" cy="738664"/>
          </a:xfrm>
          <a:prstGeom prst="rect">
            <a:avLst/>
          </a:prstGeom>
          <a:noFill/>
        </p:spPr>
        <p:txBody>
          <a:bodyPr wrap="square" rtlCol="0">
            <a:spAutoFit/>
          </a:bodyPr>
          <a:lstStyle/>
          <a:p>
            <a:pPr defTabSz="914400" eaLnBrk="1" fontAlgn="auto" hangingPunct="1">
              <a:spcBef>
                <a:spcPts val="0"/>
              </a:spcBef>
              <a:spcAft>
                <a:spcPts val="0"/>
              </a:spcAft>
              <a:buClrTx/>
              <a:buSzTx/>
            </a:pPr>
            <a:r>
              <a:rPr kumimoji="1" lang="en-US" altLang="ja-JP" sz="1400" dirty="0">
                <a:solidFill>
                  <a:prstClr val="black"/>
                </a:solidFill>
                <a:latin typeface="游ゴシック" panose="020F0502020204030204"/>
                <a:ea typeface="游ゴシック" panose="020B0400000000000000" pitchFamily="34" charset="-128"/>
              </a:rPr>
              <a:t>Professor / Teacher/ Speaker</a:t>
            </a:r>
          </a:p>
        </p:txBody>
      </p:sp>
      <p:sp>
        <p:nvSpPr>
          <p:cNvPr id="56" name="テキスト ボックス 55">
            <a:extLst>
              <a:ext uri="{FF2B5EF4-FFF2-40B4-BE49-F238E27FC236}">
                <a16:creationId xmlns:a16="http://schemas.microsoft.com/office/drawing/2014/main" id="{2364D635-3273-1144-95D9-682C1CFCDDB0}"/>
              </a:ext>
            </a:extLst>
          </p:cNvPr>
          <p:cNvSpPr txBox="1"/>
          <p:nvPr/>
        </p:nvSpPr>
        <p:spPr>
          <a:xfrm>
            <a:off x="4371212" y="4476076"/>
            <a:ext cx="1189749" cy="307777"/>
          </a:xfrm>
          <a:prstGeom prst="rect">
            <a:avLst/>
          </a:prstGeom>
          <a:noFill/>
        </p:spPr>
        <p:txBody>
          <a:bodyPr wrap="none" rtlCol="0">
            <a:spAutoFit/>
          </a:bodyPr>
          <a:lstStyle/>
          <a:p>
            <a:pPr defTabSz="914400" eaLnBrk="1" fontAlgn="auto" hangingPunct="1">
              <a:spcBef>
                <a:spcPts val="0"/>
              </a:spcBef>
              <a:spcAft>
                <a:spcPts val="0"/>
              </a:spcAft>
              <a:buClrTx/>
              <a:buSzTx/>
            </a:pPr>
            <a:r>
              <a:rPr kumimoji="1" lang="en-US" altLang="ja-JP" sz="1400" dirty="0">
                <a:solidFill>
                  <a:prstClr val="black"/>
                </a:solidFill>
                <a:latin typeface="游ゴシック" panose="020F0502020204030204"/>
                <a:ea typeface="游ゴシック" panose="020B0400000000000000" pitchFamily="34" charset="-128"/>
              </a:rPr>
              <a:t>Student</a:t>
            </a:r>
            <a:r>
              <a:rPr kumimoji="1" lang="ja-JP" altLang="en-US" sz="1400" dirty="0">
                <a:solidFill>
                  <a:prstClr val="black"/>
                </a:solidFill>
                <a:latin typeface="游ゴシック" panose="020F0502020204030204"/>
                <a:ea typeface="游ゴシック" panose="020B0400000000000000" pitchFamily="34" charset="-128"/>
              </a:rPr>
              <a:t> </a:t>
            </a:r>
            <a:r>
              <a:rPr kumimoji="1" lang="en-US" altLang="ja-JP" sz="1400" dirty="0">
                <a:solidFill>
                  <a:prstClr val="black"/>
                </a:solidFill>
                <a:latin typeface="游ゴシック" panose="020F0502020204030204"/>
                <a:ea typeface="游ゴシック" panose="020B0400000000000000" pitchFamily="34" charset="-128"/>
              </a:rPr>
              <a:t>etc.</a:t>
            </a:r>
            <a:endParaRPr kumimoji="1" lang="ja-JP" altLang="en-US" sz="1800" dirty="0">
              <a:solidFill>
                <a:prstClr val="black"/>
              </a:solidFill>
              <a:latin typeface="游ゴシック" panose="020F0502020204030204"/>
              <a:ea typeface="游ゴシック" panose="020B0400000000000000" pitchFamily="34" charset="-128"/>
            </a:endParaRPr>
          </a:p>
        </p:txBody>
      </p:sp>
      <p:pic>
        <p:nvPicPr>
          <p:cNvPr id="57" name="Picture 5">
            <a:extLst>
              <a:ext uri="{FF2B5EF4-FFF2-40B4-BE49-F238E27FC236}">
                <a16:creationId xmlns:a16="http://schemas.microsoft.com/office/drawing/2014/main" id="{945F6A76-4821-2D4A-B6D8-FAAF44F9766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192"/>
          <a:stretch/>
        </p:blipFill>
        <p:spPr bwMode="auto">
          <a:xfrm>
            <a:off x="4056620" y="3961061"/>
            <a:ext cx="1362075" cy="65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
            <a:extLst>
              <a:ext uri="{FF2B5EF4-FFF2-40B4-BE49-F238E27FC236}">
                <a16:creationId xmlns:a16="http://schemas.microsoft.com/office/drawing/2014/main" id="{18C92268-C018-C241-A069-92699242D1C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03528" y="3683464"/>
            <a:ext cx="778744" cy="63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テキスト ボックス 58">
            <a:extLst>
              <a:ext uri="{FF2B5EF4-FFF2-40B4-BE49-F238E27FC236}">
                <a16:creationId xmlns:a16="http://schemas.microsoft.com/office/drawing/2014/main" id="{7E433C87-FA55-3A45-9CC0-1846F736897D}"/>
              </a:ext>
            </a:extLst>
          </p:cNvPr>
          <p:cNvSpPr txBox="1"/>
          <p:nvPr/>
        </p:nvSpPr>
        <p:spPr>
          <a:xfrm>
            <a:off x="4353430" y="1903239"/>
            <a:ext cx="997388" cy="1015663"/>
          </a:xfrm>
          <a:prstGeom prst="rect">
            <a:avLst/>
          </a:prstGeom>
          <a:solidFill>
            <a:srgbClr val="0070C0"/>
          </a:solidFill>
          <a:ln w="12700" cap="flat" cmpd="sng" algn="ctr">
            <a:solidFill>
              <a:srgbClr val="ED7D31">
                <a:shade val="50000"/>
              </a:srgbClr>
            </a:solidFill>
            <a:prstDash val="solid"/>
            <a:miter lim="800000"/>
          </a:ln>
          <a:effectLst/>
          <a:scene3d>
            <a:camera prst="isometricLeftDown"/>
            <a:lightRig rig="threePt" dir="t"/>
          </a:scene3d>
        </p:spPr>
        <p:txBody>
          <a:bodyPr wrap="none" rtlCol="0">
            <a:spAutoFit/>
          </a:bodyPr>
          <a:lstStyle/>
          <a:p>
            <a:pPr algn="ctr" defTabSz="914400" eaLnBrk="1" fontAlgn="auto" hangingPunct="1">
              <a:spcBef>
                <a:spcPts val="0"/>
              </a:spcBef>
              <a:spcAft>
                <a:spcPts val="0"/>
              </a:spcAft>
              <a:buClrTx/>
              <a:buSzTx/>
              <a:defRPr/>
            </a:pPr>
            <a:endParaRPr kumimoji="1" lang="en-US" altLang="ja-JP" sz="2000" kern="0" dirty="0">
              <a:solidFill>
                <a:prstClr val="white"/>
              </a:solidFill>
              <a:latin typeface="Arial" charset="0"/>
              <a:ea typeface="Arial" charset="0"/>
              <a:cs typeface="Arial" charset="0"/>
            </a:endParaRPr>
          </a:p>
          <a:p>
            <a:pPr algn="ctr" defTabSz="914400" eaLnBrk="1" fontAlgn="auto" hangingPunct="1">
              <a:spcBef>
                <a:spcPts val="0"/>
              </a:spcBef>
              <a:spcAft>
                <a:spcPts val="0"/>
              </a:spcAft>
              <a:buClrTx/>
              <a:buSzTx/>
              <a:defRPr/>
            </a:pPr>
            <a:r>
              <a:rPr kumimoji="1" lang="en-US" altLang="ja-JP" sz="2000" kern="0" dirty="0">
                <a:solidFill>
                  <a:prstClr val="white"/>
                </a:solidFill>
                <a:latin typeface="Arial" charset="0"/>
                <a:ea typeface="Arial" charset="0"/>
                <a:cs typeface="Arial" charset="0"/>
              </a:rPr>
              <a:t>Screen</a:t>
            </a:r>
          </a:p>
          <a:p>
            <a:pPr algn="ctr" defTabSz="914400" eaLnBrk="1" fontAlgn="auto" hangingPunct="1">
              <a:spcBef>
                <a:spcPts val="0"/>
              </a:spcBef>
              <a:spcAft>
                <a:spcPts val="0"/>
              </a:spcAft>
              <a:buClrTx/>
              <a:buSzTx/>
              <a:defRPr/>
            </a:pPr>
            <a:endParaRPr kumimoji="1" lang="en-US" altLang="ja-JP" sz="2000" kern="0" dirty="0">
              <a:solidFill>
                <a:prstClr val="white"/>
              </a:solidFill>
              <a:latin typeface="Arial" charset="0"/>
              <a:ea typeface="Arial" charset="0"/>
              <a:cs typeface="Arial" charset="0"/>
            </a:endParaRPr>
          </a:p>
        </p:txBody>
      </p:sp>
      <p:sp>
        <p:nvSpPr>
          <p:cNvPr id="60" name="テキスト ボックス 59">
            <a:extLst>
              <a:ext uri="{FF2B5EF4-FFF2-40B4-BE49-F238E27FC236}">
                <a16:creationId xmlns:a16="http://schemas.microsoft.com/office/drawing/2014/main" id="{5C33CC55-1CD7-A347-96C8-2E8CCCD32B2C}"/>
              </a:ext>
            </a:extLst>
          </p:cNvPr>
          <p:cNvSpPr txBox="1"/>
          <p:nvPr/>
        </p:nvSpPr>
        <p:spPr>
          <a:xfrm>
            <a:off x="2532751" y="2225945"/>
            <a:ext cx="1055097" cy="584775"/>
          </a:xfrm>
          <a:prstGeom prst="rect">
            <a:avLst/>
          </a:prstGeom>
          <a:noFill/>
        </p:spPr>
        <p:txBody>
          <a:bodyPr wrap="none" rtlCol="0">
            <a:spAutoFit/>
          </a:bodyPr>
          <a:lstStyle/>
          <a:p>
            <a:pPr defTabSz="914400" eaLnBrk="1" fontAlgn="auto" hangingPunct="1">
              <a:spcBef>
                <a:spcPts val="0"/>
              </a:spcBef>
              <a:spcAft>
                <a:spcPts val="0"/>
              </a:spcAft>
              <a:buClrTx/>
              <a:buSzTx/>
            </a:pPr>
            <a:r>
              <a:rPr kumimoji="1" lang="en-US" altLang="ja-JP" sz="1600" dirty="0">
                <a:solidFill>
                  <a:prstClr val="black"/>
                </a:solidFill>
                <a:latin typeface="游ゴシック" panose="020F0502020204030204"/>
                <a:ea typeface="游ゴシック" panose="020B0400000000000000" pitchFamily="34" charset="-128"/>
              </a:rPr>
              <a:t>Projector</a:t>
            </a:r>
            <a:br>
              <a:rPr kumimoji="1" lang="en-US" altLang="ja-JP" sz="1600" dirty="0">
                <a:solidFill>
                  <a:prstClr val="black"/>
                </a:solidFill>
                <a:latin typeface="游ゴシック" panose="020F0502020204030204"/>
                <a:ea typeface="游ゴシック" panose="020B0400000000000000" pitchFamily="34" charset="-128"/>
              </a:rPr>
            </a:br>
            <a:r>
              <a:rPr kumimoji="1" lang="en-US" altLang="ja-JP" sz="1600" dirty="0">
                <a:solidFill>
                  <a:prstClr val="black"/>
                </a:solidFill>
                <a:latin typeface="游ゴシック" panose="020F0502020204030204"/>
                <a:ea typeface="游ゴシック" panose="020B0400000000000000" pitchFamily="34" charset="-128"/>
              </a:rPr>
              <a:t>with AP</a:t>
            </a:r>
            <a:endParaRPr kumimoji="1" lang="ja-JP" altLang="en-US" sz="1600" dirty="0">
              <a:solidFill>
                <a:prstClr val="black"/>
              </a:solidFill>
              <a:latin typeface="游ゴシック" panose="020F0502020204030204"/>
              <a:ea typeface="游ゴシック" panose="020B0400000000000000" pitchFamily="34" charset="-128"/>
            </a:endParaRPr>
          </a:p>
        </p:txBody>
      </p:sp>
      <p:sp>
        <p:nvSpPr>
          <p:cNvPr id="77" name="フリーフォーム 76">
            <a:extLst>
              <a:ext uri="{FF2B5EF4-FFF2-40B4-BE49-F238E27FC236}">
                <a16:creationId xmlns:a16="http://schemas.microsoft.com/office/drawing/2014/main" id="{704914DD-5C76-9B44-A85E-6A3E618DA06A}"/>
              </a:ext>
            </a:extLst>
          </p:cNvPr>
          <p:cNvSpPr/>
          <p:nvPr/>
        </p:nvSpPr>
        <p:spPr bwMode="auto">
          <a:xfrm rot="1421395">
            <a:off x="2944608" y="3251097"/>
            <a:ext cx="356137" cy="480897"/>
          </a:xfrm>
          <a:custGeom>
            <a:avLst/>
            <a:gdLst>
              <a:gd name="connsiteX0" fmla="*/ 0 w 500743"/>
              <a:gd name="connsiteY0" fmla="*/ 707571 h 707571"/>
              <a:gd name="connsiteX1" fmla="*/ 108858 w 500743"/>
              <a:gd name="connsiteY1" fmla="*/ 152400 h 707571"/>
              <a:gd name="connsiteX2" fmla="*/ 326572 w 500743"/>
              <a:gd name="connsiteY2" fmla="*/ 402771 h 707571"/>
              <a:gd name="connsiteX3" fmla="*/ 500743 w 500743"/>
              <a:gd name="connsiteY3" fmla="*/ 0 h 707571"/>
              <a:gd name="connsiteX4" fmla="*/ 500743 w 500743"/>
              <a:gd name="connsiteY4" fmla="*/ 0 h 707571"/>
              <a:gd name="connsiteX0" fmla="*/ 0 w 539379"/>
              <a:gd name="connsiteY0" fmla="*/ 849238 h 849238"/>
              <a:gd name="connsiteX1" fmla="*/ 108858 w 539379"/>
              <a:gd name="connsiteY1" fmla="*/ 294067 h 849238"/>
              <a:gd name="connsiteX2" fmla="*/ 326572 w 539379"/>
              <a:gd name="connsiteY2" fmla="*/ 544438 h 849238"/>
              <a:gd name="connsiteX3" fmla="*/ 500743 w 539379"/>
              <a:gd name="connsiteY3" fmla="*/ 141667 h 849238"/>
              <a:gd name="connsiteX4" fmla="*/ 539379 w 539379"/>
              <a:gd name="connsiteY4" fmla="*/ 0 h 849238"/>
              <a:gd name="connsiteX0" fmla="*/ 0 w 539379"/>
              <a:gd name="connsiteY0" fmla="*/ 849238 h 849238"/>
              <a:gd name="connsiteX1" fmla="*/ 108858 w 539379"/>
              <a:gd name="connsiteY1" fmla="*/ 294067 h 849238"/>
              <a:gd name="connsiteX2" fmla="*/ 294375 w 539379"/>
              <a:gd name="connsiteY2" fmla="*/ 544438 h 849238"/>
              <a:gd name="connsiteX3" fmla="*/ 500743 w 539379"/>
              <a:gd name="connsiteY3" fmla="*/ 141667 h 849238"/>
              <a:gd name="connsiteX4" fmla="*/ 539379 w 539379"/>
              <a:gd name="connsiteY4" fmla="*/ 0 h 849238"/>
              <a:gd name="connsiteX0" fmla="*/ 0 w 539379"/>
              <a:gd name="connsiteY0" fmla="*/ 849238 h 849238"/>
              <a:gd name="connsiteX1" fmla="*/ 141056 w 539379"/>
              <a:gd name="connsiteY1" fmla="*/ 294067 h 849238"/>
              <a:gd name="connsiteX2" fmla="*/ 294375 w 539379"/>
              <a:gd name="connsiteY2" fmla="*/ 544438 h 849238"/>
              <a:gd name="connsiteX3" fmla="*/ 500743 w 539379"/>
              <a:gd name="connsiteY3" fmla="*/ 141667 h 849238"/>
              <a:gd name="connsiteX4" fmla="*/ 539379 w 539379"/>
              <a:gd name="connsiteY4" fmla="*/ 0 h 849238"/>
              <a:gd name="connsiteX0" fmla="*/ 0 w 616652"/>
              <a:gd name="connsiteY0" fmla="*/ 842799 h 842799"/>
              <a:gd name="connsiteX1" fmla="*/ 218329 w 616652"/>
              <a:gd name="connsiteY1" fmla="*/ 294067 h 842799"/>
              <a:gd name="connsiteX2" fmla="*/ 371648 w 616652"/>
              <a:gd name="connsiteY2" fmla="*/ 544438 h 842799"/>
              <a:gd name="connsiteX3" fmla="*/ 578016 w 616652"/>
              <a:gd name="connsiteY3" fmla="*/ 141667 h 842799"/>
              <a:gd name="connsiteX4" fmla="*/ 616652 w 616652"/>
              <a:gd name="connsiteY4" fmla="*/ 0 h 842799"/>
              <a:gd name="connsiteX0" fmla="*/ 0 w 616652"/>
              <a:gd name="connsiteY0" fmla="*/ 842799 h 842799"/>
              <a:gd name="connsiteX1" fmla="*/ 218329 w 616652"/>
              <a:gd name="connsiteY1" fmla="*/ 294067 h 842799"/>
              <a:gd name="connsiteX2" fmla="*/ 371648 w 616652"/>
              <a:gd name="connsiteY2" fmla="*/ 646008 h 842799"/>
              <a:gd name="connsiteX3" fmla="*/ 578016 w 616652"/>
              <a:gd name="connsiteY3" fmla="*/ 141667 h 842799"/>
              <a:gd name="connsiteX4" fmla="*/ 616652 w 616652"/>
              <a:gd name="connsiteY4" fmla="*/ 0 h 84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52" h="842799">
                <a:moveTo>
                  <a:pt x="0" y="842799"/>
                </a:moveTo>
                <a:cubicBezTo>
                  <a:pt x="27214" y="590613"/>
                  <a:pt x="156388" y="326865"/>
                  <a:pt x="218329" y="294067"/>
                </a:cubicBezTo>
                <a:cubicBezTo>
                  <a:pt x="280270" y="261269"/>
                  <a:pt x="311700" y="671408"/>
                  <a:pt x="371648" y="646008"/>
                </a:cubicBezTo>
                <a:cubicBezTo>
                  <a:pt x="431596" y="620608"/>
                  <a:pt x="537182" y="249335"/>
                  <a:pt x="578016" y="141667"/>
                </a:cubicBezTo>
                <a:cubicBezTo>
                  <a:pt x="618850" y="33999"/>
                  <a:pt x="603773" y="47222"/>
                  <a:pt x="616652" y="0"/>
                </a:cubicBezTo>
              </a:path>
            </a:pathLst>
          </a:custGeom>
          <a:noFill/>
          <a:ln w="28575" cap="flat" cmpd="sng" algn="ctr">
            <a:solidFill>
              <a:srgbClr val="FF0000"/>
            </a:solidFill>
            <a:prstDash val="solid"/>
            <a:round/>
            <a:headEnd type="none" w="med" len="med"/>
            <a:tailEnd type="arrow" w="lg" len="lg"/>
          </a:ln>
          <a:effectLst/>
        </p:spPr>
        <p:txBody>
          <a:bodyPr vert="horz" wrap="square" lIns="91440" tIns="45720" rIns="91440" bIns="45720" numCol="1" rtlCol="0" anchor="t" anchorCtr="0" compatLnSpc="1">
            <a:prstTxWarp prst="textNoShape">
              <a:avLst/>
            </a:prstTxWarp>
          </a:bodyPr>
          <a:lstStyle/>
          <a:p>
            <a:pPr defTabSz="914400" eaLnBrk="1" fontAlgn="auto" hangingPunct="1">
              <a:spcBef>
                <a:spcPts val="0"/>
              </a:spcBef>
              <a:spcAft>
                <a:spcPts val="0"/>
              </a:spcAft>
              <a:buClrTx/>
              <a:buSzTx/>
              <a:defRPr/>
            </a:pPr>
            <a:endParaRPr lang="ja-JP" altLang="en-US" sz="1800" kern="0">
              <a:solidFill>
                <a:prstClr val="white"/>
              </a:solidFill>
            </a:endParaRPr>
          </a:p>
        </p:txBody>
      </p:sp>
      <p:sp>
        <p:nvSpPr>
          <p:cNvPr id="78" name="フリーフォーム 77">
            <a:extLst>
              <a:ext uri="{FF2B5EF4-FFF2-40B4-BE49-F238E27FC236}">
                <a16:creationId xmlns:a16="http://schemas.microsoft.com/office/drawing/2014/main" id="{177DF1C1-135B-5148-AA32-71D5A133ADD4}"/>
              </a:ext>
            </a:extLst>
          </p:cNvPr>
          <p:cNvSpPr/>
          <p:nvPr/>
        </p:nvSpPr>
        <p:spPr bwMode="auto">
          <a:xfrm rot="5400000">
            <a:off x="4204611" y="3353599"/>
            <a:ext cx="356137" cy="480897"/>
          </a:xfrm>
          <a:custGeom>
            <a:avLst/>
            <a:gdLst>
              <a:gd name="connsiteX0" fmla="*/ 0 w 500743"/>
              <a:gd name="connsiteY0" fmla="*/ 707571 h 707571"/>
              <a:gd name="connsiteX1" fmla="*/ 108858 w 500743"/>
              <a:gd name="connsiteY1" fmla="*/ 152400 h 707571"/>
              <a:gd name="connsiteX2" fmla="*/ 326572 w 500743"/>
              <a:gd name="connsiteY2" fmla="*/ 402771 h 707571"/>
              <a:gd name="connsiteX3" fmla="*/ 500743 w 500743"/>
              <a:gd name="connsiteY3" fmla="*/ 0 h 707571"/>
              <a:gd name="connsiteX4" fmla="*/ 500743 w 500743"/>
              <a:gd name="connsiteY4" fmla="*/ 0 h 707571"/>
              <a:gd name="connsiteX0" fmla="*/ 0 w 539379"/>
              <a:gd name="connsiteY0" fmla="*/ 849238 h 849238"/>
              <a:gd name="connsiteX1" fmla="*/ 108858 w 539379"/>
              <a:gd name="connsiteY1" fmla="*/ 294067 h 849238"/>
              <a:gd name="connsiteX2" fmla="*/ 326572 w 539379"/>
              <a:gd name="connsiteY2" fmla="*/ 544438 h 849238"/>
              <a:gd name="connsiteX3" fmla="*/ 500743 w 539379"/>
              <a:gd name="connsiteY3" fmla="*/ 141667 h 849238"/>
              <a:gd name="connsiteX4" fmla="*/ 539379 w 539379"/>
              <a:gd name="connsiteY4" fmla="*/ 0 h 849238"/>
              <a:gd name="connsiteX0" fmla="*/ 0 w 539379"/>
              <a:gd name="connsiteY0" fmla="*/ 849238 h 849238"/>
              <a:gd name="connsiteX1" fmla="*/ 108858 w 539379"/>
              <a:gd name="connsiteY1" fmla="*/ 294067 h 849238"/>
              <a:gd name="connsiteX2" fmla="*/ 294375 w 539379"/>
              <a:gd name="connsiteY2" fmla="*/ 544438 h 849238"/>
              <a:gd name="connsiteX3" fmla="*/ 500743 w 539379"/>
              <a:gd name="connsiteY3" fmla="*/ 141667 h 849238"/>
              <a:gd name="connsiteX4" fmla="*/ 539379 w 539379"/>
              <a:gd name="connsiteY4" fmla="*/ 0 h 849238"/>
              <a:gd name="connsiteX0" fmla="*/ 0 w 539379"/>
              <a:gd name="connsiteY0" fmla="*/ 849238 h 849238"/>
              <a:gd name="connsiteX1" fmla="*/ 141056 w 539379"/>
              <a:gd name="connsiteY1" fmla="*/ 294067 h 849238"/>
              <a:gd name="connsiteX2" fmla="*/ 294375 w 539379"/>
              <a:gd name="connsiteY2" fmla="*/ 544438 h 849238"/>
              <a:gd name="connsiteX3" fmla="*/ 500743 w 539379"/>
              <a:gd name="connsiteY3" fmla="*/ 141667 h 849238"/>
              <a:gd name="connsiteX4" fmla="*/ 539379 w 539379"/>
              <a:gd name="connsiteY4" fmla="*/ 0 h 849238"/>
              <a:gd name="connsiteX0" fmla="*/ 0 w 616652"/>
              <a:gd name="connsiteY0" fmla="*/ 842799 h 842799"/>
              <a:gd name="connsiteX1" fmla="*/ 218329 w 616652"/>
              <a:gd name="connsiteY1" fmla="*/ 294067 h 842799"/>
              <a:gd name="connsiteX2" fmla="*/ 371648 w 616652"/>
              <a:gd name="connsiteY2" fmla="*/ 544438 h 842799"/>
              <a:gd name="connsiteX3" fmla="*/ 578016 w 616652"/>
              <a:gd name="connsiteY3" fmla="*/ 141667 h 842799"/>
              <a:gd name="connsiteX4" fmla="*/ 616652 w 616652"/>
              <a:gd name="connsiteY4" fmla="*/ 0 h 842799"/>
              <a:gd name="connsiteX0" fmla="*/ 0 w 616652"/>
              <a:gd name="connsiteY0" fmla="*/ 842799 h 842799"/>
              <a:gd name="connsiteX1" fmla="*/ 218329 w 616652"/>
              <a:gd name="connsiteY1" fmla="*/ 294067 h 842799"/>
              <a:gd name="connsiteX2" fmla="*/ 371648 w 616652"/>
              <a:gd name="connsiteY2" fmla="*/ 646008 h 842799"/>
              <a:gd name="connsiteX3" fmla="*/ 578016 w 616652"/>
              <a:gd name="connsiteY3" fmla="*/ 141667 h 842799"/>
              <a:gd name="connsiteX4" fmla="*/ 616652 w 616652"/>
              <a:gd name="connsiteY4" fmla="*/ 0 h 84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52" h="842799">
                <a:moveTo>
                  <a:pt x="0" y="842799"/>
                </a:moveTo>
                <a:cubicBezTo>
                  <a:pt x="27214" y="590613"/>
                  <a:pt x="156388" y="326865"/>
                  <a:pt x="218329" y="294067"/>
                </a:cubicBezTo>
                <a:cubicBezTo>
                  <a:pt x="280270" y="261269"/>
                  <a:pt x="311700" y="671408"/>
                  <a:pt x="371648" y="646008"/>
                </a:cubicBezTo>
                <a:cubicBezTo>
                  <a:pt x="431596" y="620608"/>
                  <a:pt x="537182" y="249335"/>
                  <a:pt x="578016" y="141667"/>
                </a:cubicBezTo>
                <a:cubicBezTo>
                  <a:pt x="618850" y="33999"/>
                  <a:pt x="603773" y="47222"/>
                  <a:pt x="616652" y="0"/>
                </a:cubicBezTo>
              </a:path>
            </a:pathLst>
          </a:custGeom>
          <a:noFill/>
          <a:ln w="28575" cap="flat" cmpd="sng" algn="ctr">
            <a:solidFill>
              <a:srgbClr val="FF0000"/>
            </a:solidFill>
            <a:prstDash val="solid"/>
            <a:round/>
            <a:headEnd type="none" w="med" len="med"/>
            <a:tailEnd type="arrow" w="lg" len="lg"/>
          </a:ln>
          <a:effectLst/>
        </p:spPr>
        <p:txBody>
          <a:bodyPr vert="horz" wrap="square" lIns="91440" tIns="45720" rIns="91440" bIns="45720" numCol="1" rtlCol="0" anchor="t" anchorCtr="0" compatLnSpc="1">
            <a:prstTxWarp prst="textNoShape">
              <a:avLst/>
            </a:prstTxWarp>
          </a:bodyPr>
          <a:lstStyle/>
          <a:p>
            <a:pPr defTabSz="914400" eaLnBrk="1" fontAlgn="auto" hangingPunct="1">
              <a:spcBef>
                <a:spcPts val="0"/>
              </a:spcBef>
              <a:spcAft>
                <a:spcPts val="0"/>
              </a:spcAft>
              <a:buClrTx/>
              <a:buSzTx/>
              <a:defRPr/>
            </a:pPr>
            <a:endParaRPr lang="ja-JP" altLang="en-US" sz="1800" kern="0">
              <a:solidFill>
                <a:prstClr val="white"/>
              </a:solidFill>
            </a:endParaRPr>
          </a:p>
        </p:txBody>
      </p:sp>
      <p:pic>
        <p:nvPicPr>
          <p:cNvPr id="79" name="図 78">
            <a:extLst>
              <a:ext uri="{FF2B5EF4-FFF2-40B4-BE49-F238E27FC236}">
                <a16:creationId xmlns:a16="http://schemas.microsoft.com/office/drawing/2014/main" id="{993D4CF9-7EBD-DF44-861C-6F748B3AE7BA}"/>
              </a:ext>
            </a:extLst>
          </p:cNvPr>
          <p:cNvPicPr>
            <a:picLocks noChangeAspect="1"/>
          </p:cNvPicPr>
          <p:nvPr/>
        </p:nvPicPr>
        <p:blipFill>
          <a:blip r:embed="rId4"/>
          <a:stretch>
            <a:fillRect/>
          </a:stretch>
        </p:blipFill>
        <p:spPr>
          <a:xfrm>
            <a:off x="3295466" y="2667729"/>
            <a:ext cx="1080000" cy="847215"/>
          </a:xfrm>
          <a:prstGeom prst="rect">
            <a:avLst/>
          </a:prstGeom>
        </p:spPr>
      </p:pic>
    </p:spTree>
    <p:extLst>
      <p:ext uri="{BB962C8B-B14F-4D97-AF65-F5344CB8AC3E}">
        <p14:creationId xmlns:p14="http://schemas.microsoft.com/office/powerpoint/2010/main" val="1675756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A7F6CAE-16AF-4644-8E0C-0AC68AD25044}"/>
              </a:ext>
            </a:extLst>
          </p:cNvPr>
          <p:cNvSpPr>
            <a:spLocks noGrp="1"/>
          </p:cNvSpPr>
          <p:nvPr>
            <p:ph type="title"/>
          </p:nvPr>
        </p:nvSpPr>
        <p:spPr>
          <a:xfrm>
            <a:off x="1775520" y="725056"/>
            <a:ext cx="8782744" cy="510952"/>
          </a:xfrm>
        </p:spPr>
        <p:txBody>
          <a:bodyPr/>
          <a:lstStyle/>
          <a:p>
            <a:r>
              <a:rPr kumimoji="1" lang="en-US" altLang="ja-JP" dirty="0"/>
              <a:t>Use Case 9: Regional based broadcast TV service</a:t>
            </a:r>
            <a:endParaRPr kumimoji="1" lang="ja-JP" altLang="en-US" dirty="0"/>
          </a:p>
        </p:txBody>
      </p:sp>
      <p:sp>
        <p:nvSpPr>
          <p:cNvPr id="6" name="日付プレースホルダー 5">
            <a:extLst>
              <a:ext uri="{FF2B5EF4-FFF2-40B4-BE49-F238E27FC236}">
                <a16:creationId xmlns:a16="http://schemas.microsoft.com/office/drawing/2014/main" id="{0D01DE11-9DE7-CE4D-879A-33E27F6B2A76}"/>
              </a:ext>
            </a:extLst>
          </p:cNvPr>
          <p:cNvSpPr>
            <a:spLocks noGrp="1"/>
          </p:cNvSpPr>
          <p:nvPr>
            <p:ph type="dt" idx="10"/>
          </p:nvPr>
        </p:nvSpPr>
        <p:spPr/>
        <p:txBody>
          <a:bodyPr/>
          <a:lstStyle/>
          <a:p>
            <a:r>
              <a:rPr lang="en-US" altLang="ja-JP" dirty="0"/>
              <a:t>July 2019</a:t>
            </a:r>
            <a:endParaRPr lang="en-GB" dirty="0"/>
          </a:p>
        </p:txBody>
      </p:sp>
      <p:sp>
        <p:nvSpPr>
          <p:cNvPr id="5" name="フッター プレースホルダー 4">
            <a:extLst>
              <a:ext uri="{FF2B5EF4-FFF2-40B4-BE49-F238E27FC236}">
                <a16:creationId xmlns:a16="http://schemas.microsoft.com/office/drawing/2014/main" id="{4E5BE2F5-1DF0-1343-9198-5DC88D362CD8}"/>
              </a:ext>
            </a:extLst>
          </p:cNvPr>
          <p:cNvSpPr>
            <a:spLocks noGrp="1"/>
          </p:cNvSpPr>
          <p:nvPr>
            <p:ph type="ftr" idx="11"/>
          </p:nvPr>
        </p:nvSpPr>
        <p:spPr/>
        <p:txBody>
          <a:bodyPr/>
          <a:lstStyle/>
          <a:p>
            <a:r>
              <a:rPr lang="de-DE" dirty="0"/>
              <a:t>Xiaofei WANG (InterDigital)</a:t>
            </a:r>
            <a:endParaRPr lang="en-GB" dirty="0"/>
          </a:p>
        </p:txBody>
      </p:sp>
      <p:sp>
        <p:nvSpPr>
          <p:cNvPr id="4" name="スライド番号プレースホルダー 3">
            <a:extLst>
              <a:ext uri="{FF2B5EF4-FFF2-40B4-BE49-F238E27FC236}">
                <a16:creationId xmlns:a16="http://schemas.microsoft.com/office/drawing/2014/main" id="{C421DC62-80AA-7E44-84EB-12E38E2FDC90}"/>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8" name="コンテンツ プレースホルダー 7">
            <a:extLst>
              <a:ext uri="{FF2B5EF4-FFF2-40B4-BE49-F238E27FC236}">
                <a16:creationId xmlns:a16="http://schemas.microsoft.com/office/drawing/2014/main" id="{080384B8-EF5D-0748-AE1F-35A049A97833}"/>
              </a:ext>
            </a:extLst>
          </p:cNvPr>
          <p:cNvSpPr>
            <a:spLocks noGrp="1"/>
          </p:cNvSpPr>
          <p:nvPr>
            <p:ph sz="half" idx="4294967295"/>
          </p:nvPr>
        </p:nvSpPr>
        <p:spPr>
          <a:xfrm>
            <a:off x="5924104" y="1516260"/>
            <a:ext cx="4420368" cy="1139451"/>
          </a:xfrm>
          <a:ln>
            <a:solidFill>
              <a:schemeClr val="tx2"/>
            </a:solidFill>
          </a:ln>
        </p:spPr>
        <p:txBody>
          <a:bodyPr>
            <a:normAutofit/>
          </a:bodyPr>
          <a:lstStyle/>
          <a:p>
            <a:r>
              <a:rPr kumimoji="1" lang="en-US" altLang="ja-JP" sz="1600" dirty="0"/>
              <a:t>Stakes holders</a:t>
            </a:r>
          </a:p>
          <a:p>
            <a:pPr>
              <a:buFont typeface="Wingdings" pitchFamily="2" charset="2"/>
              <a:buChar char="l"/>
            </a:pPr>
            <a:r>
              <a:rPr kumimoji="1" lang="en-US" altLang="ja-JP" sz="1400" dirty="0"/>
              <a:t>Local TV services company</a:t>
            </a:r>
          </a:p>
          <a:p>
            <a:pPr>
              <a:buFont typeface="Wingdings" pitchFamily="2" charset="2"/>
              <a:buChar char="l"/>
            </a:pPr>
            <a:r>
              <a:rPr kumimoji="1" lang="en-US" altLang="ja-JP" sz="1400" dirty="0"/>
              <a:t>Residential people and home</a:t>
            </a:r>
          </a:p>
          <a:p>
            <a:endParaRPr kumimoji="1" lang="en" altLang="ja-JP" dirty="0"/>
          </a:p>
          <a:p>
            <a:endParaRPr kumimoji="1" lang="en" altLang="ja-JP" dirty="0"/>
          </a:p>
          <a:p>
            <a:endParaRPr kumimoji="1" lang="en-US" altLang="ja-JP" dirty="0"/>
          </a:p>
        </p:txBody>
      </p:sp>
      <p:sp>
        <p:nvSpPr>
          <p:cNvPr id="10" name="コンテンツ プレースホルダー 7">
            <a:extLst>
              <a:ext uri="{FF2B5EF4-FFF2-40B4-BE49-F238E27FC236}">
                <a16:creationId xmlns:a16="http://schemas.microsoft.com/office/drawing/2014/main" id="{4F9F409D-D9DC-674B-9DF5-975869D57FE7}"/>
              </a:ext>
            </a:extLst>
          </p:cNvPr>
          <p:cNvSpPr txBox="1">
            <a:spLocks/>
          </p:cNvSpPr>
          <p:nvPr/>
        </p:nvSpPr>
        <p:spPr bwMode="auto">
          <a:xfrm>
            <a:off x="1847528" y="1516260"/>
            <a:ext cx="3744416" cy="3424908"/>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Topology/Architecture</a:t>
            </a:r>
          </a:p>
        </p:txBody>
      </p:sp>
      <p:sp>
        <p:nvSpPr>
          <p:cNvPr id="11" name="コンテンツ プレースホルダー 7">
            <a:extLst>
              <a:ext uri="{FF2B5EF4-FFF2-40B4-BE49-F238E27FC236}">
                <a16:creationId xmlns:a16="http://schemas.microsoft.com/office/drawing/2014/main" id="{622817C9-C3F0-7A47-91AF-F2063FB34E89}"/>
              </a:ext>
            </a:extLst>
          </p:cNvPr>
          <p:cNvSpPr txBox="1">
            <a:spLocks/>
          </p:cNvSpPr>
          <p:nvPr/>
        </p:nvSpPr>
        <p:spPr bwMode="auto">
          <a:xfrm>
            <a:off x="5924105" y="5077357"/>
            <a:ext cx="4348360" cy="1230137"/>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normAutofit fontScale="625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Expected benefits</a:t>
            </a:r>
          </a:p>
          <a:p>
            <a:pPr>
              <a:buFont typeface="Wingdings" pitchFamily="2" charset="2"/>
              <a:buChar char="l"/>
            </a:pPr>
            <a:r>
              <a:rPr kumimoji="1" lang="en-US" altLang="ja-JP" sz="2200" kern="0" dirty="0"/>
              <a:t>Low CAPEX for TV companies</a:t>
            </a:r>
          </a:p>
          <a:p>
            <a:pPr>
              <a:buFont typeface="Wingdings" pitchFamily="2" charset="2"/>
              <a:buChar char="l"/>
            </a:pPr>
            <a:r>
              <a:rPr kumimoji="1" lang="en-US" altLang="ja-JP" sz="2200" kern="0" dirty="0"/>
              <a:t>Anytime, anywhere receivable services for residential people</a:t>
            </a:r>
          </a:p>
          <a:p>
            <a:pPr>
              <a:buFont typeface="Wingdings" pitchFamily="2" charset="2"/>
              <a:buChar char="l"/>
            </a:pPr>
            <a:r>
              <a:rPr kumimoji="1" lang="en-US" altLang="ja-JP" sz="2200" kern="0" dirty="0"/>
              <a:t>Easy installation to disaster shelter, etc.</a:t>
            </a:r>
          </a:p>
          <a:p>
            <a:endParaRPr kumimoji="1" lang="en" altLang="ja-JP" kern="0" dirty="0"/>
          </a:p>
          <a:p>
            <a:endParaRPr kumimoji="1" lang="en-US" altLang="ja-JP" kern="0" dirty="0"/>
          </a:p>
          <a:p>
            <a:endParaRPr kumimoji="1" lang="ja-JP" altLang="en-US" kern="0" dirty="0"/>
          </a:p>
        </p:txBody>
      </p:sp>
      <p:sp>
        <p:nvSpPr>
          <p:cNvPr id="13" name="コンテンツ プレースホルダー 7">
            <a:extLst>
              <a:ext uri="{FF2B5EF4-FFF2-40B4-BE49-F238E27FC236}">
                <a16:creationId xmlns:a16="http://schemas.microsoft.com/office/drawing/2014/main" id="{821D0DE3-B04C-2245-BF99-45A08C620B1D}"/>
              </a:ext>
            </a:extLst>
          </p:cNvPr>
          <p:cNvSpPr txBox="1">
            <a:spLocks/>
          </p:cNvSpPr>
          <p:nvPr/>
        </p:nvSpPr>
        <p:spPr bwMode="auto">
          <a:xfrm>
            <a:off x="5924104" y="2752435"/>
            <a:ext cx="4348360" cy="2188733"/>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norm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Service </a:t>
            </a:r>
            <a:r>
              <a:rPr kumimoji="1" lang="en-US" altLang="ja-JP" sz="2300" kern="0" dirty="0"/>
              <a:t>scene</a:t>
            </a:r>
            <a:endParaRPr kumimoji="1" lang="en-US" altLang="ja-JP" kern="0" dirty="0"/>
          </a:p>
          <a:p>
            <a:pPr>
              <a:buFont typeface="Wingdings" pitchFamily="2" charset="2"/>
              <a:buChar char="l"/>
            </a:pPr>
            <a:r>
              <a:rPr kumimoji="1" lang="en-US" altLang="ja-JP" sz="1400" kern="0" dirty="0"/>
              <a:t>Local news , </a:t>
            </a:r>
            <a:r>
              <a:rPr kumimoji="1" lang="en-US" altLang="ja-JP" sz="1400" kern="0"/>
              <a:t>TV content </a:t>
            </a:r>
            <a:r>
              <a:rPr kumimoji="1" lang="en-US" altLang="ja-JP" sz="1400" kern="0" dirty="0"/>
              <a:t>can be distributed to consumer BYOD devices (not TV receiver) by small local TV company.</a:t>
            </a:r>
          </a:p>
          <a:p>
            <a:pPr>
              <a:buFont typeface="Wingdings" pitchFamily="2" charset="2"/>
              <a:buChar char="l"/>
            </a:pPr>
            <a:r>
              <a:rPr kumimoji="1" lang="en-US" altLang="ja-JP" sz="1400" kern="0" dirty="0"/>
              <a:t>In case of disaster, evacuation information will be distributed without any complex customer operation.</a:t>
            </a:r>
          </a:p>
        </p:txBody>
      </p:sp>
      <p:sp>
        <p:nvSpPr>
          <p:cNvPr id="14" name="コンテンツ プレースホルダー 7">
            <a:extLst>
              <a:ext uri="{FF2B5EF4-FFF2-40B4-BE49-F238E27FC236}">
                <a16:creationId xmlns:a16="http://schemas.microsoft.com/office/drawing/2014/main" id="{4A8EF0D3-987F-EF49-8ED9-3F113DF8931C}"/>
              </a:ext>
            </a:extLst>
          </p:cNvPr>
          <p:cNvSpPr txBox="1">
            <a:spLocks/>
          </p:cNvSpPr>
          <p:nvPr/>
        </p:nvSpPr>
        <p:spPr bwMode="auto">
          <a:xfrm>
            <a:off x="1847529" y="5077357"/>
            <a:ext cx="3744416" cy="1231962"/>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normAutofit fontScale="85000" lnSpcReduction="1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400" kern="0" dirty="0"/>
              <a:t>Required function</a:t>
            </a:r>
          </a:p>
          <a:p>
            <a:pPr marL="285750" indent="-285750">
              <a:buFont typeface="Wingdings" pitchFamily="2" charset="2"/>
              <a:buChar char="l"/>
            </a:pPr>
            <a:r>
              <a:rPr lang="en" altLang="ja-JP" sz="1400" dirty="0"/>
              <a:t>No authentication / association of STAs with AP</a:t>
            </a:r>
          </a:p>
          <a:p>
            <a:pPr marL="285750" indent="-285750">
              <a:buFont typeface="Wingdings" pitchFamily="2" charset="2"/>
              <a:buChar char="l"/>
            </a:pPr>
            <a:r>
              <a:rPr lang="en-US" altLang="ja-JP" sz="1400" dirty="0"/>
              <a:t>Required authentication of sender</a:t>
            </a:r>
          </a:p>
          <a:p>
            <a:pPr marL="285750" indent="-285750">
              <a:buFont typeface="Wingdings" pitchFamily="2" charset="2"/>
              <a:buChar char="l"/>
            </a:pPr>
            <a:r>
              <a:rPr lang="en-US" altLang="ja-JP" sz="1400" dirty="0"/>
              <a:t>Required authenticity of AP</a:t>
            </a:r>
          </a:p>
          <a:p>
            <a:pPr marL="285750" indent="-285750">
              <a:buFont typeface="Wingdings" pitchFamily="2" charset="2"/>
              <a:buChar char="l"/>
            </a:pPr>
            <a:r>
              <a:rPr kumimoji="1" lang="en-US" altLang="ja-JP" sz="1400" kern="0" dirty="0"/>
              <a:t>Middle range </a:t>
            </a:r>
            <a:r>
              <a:rPr kumimoji="1" lang="en-US" altLang="ja-JP" sz="1400" kern="0" dirty="0">
                <a:solidFill>
                  <a:srgbClr val="FF0000"/>
                </a:solidFill>
              </a:rPr>
              <a:t>(up to 1km)  </a:t>
            </a:r>
            <a:r>
              <a:rPr kumimoji="1" lang="en-US" altLang="ja-JP" sz="1400" kern="0" dirty="0"/>
              <a:t>services </a:t>
            </a:r>
          </a:p>
          <a:p>
            <a:endParaRPr kumimoji="1" lang="en-US" altLang="ja-JP" sz="1400" kern="0" dirty="0"/>
          </a:p>
          <a:p>
            <a:endParaRPr kumimoji="1" lang="en-US" altLang="ja-JP" sz="1400" kern="0" dirty="0"/>
          </a:p>
          <a:p>
            <a:endParaRPr kumimoji="1" lang="en-US" altLang="ja-JP" sz="1400" kern="0" dirty="0"/>
          </a:p>
        </p:txBody>
      </p:sp>
      <p:grpSp>
        <p:nvGrpSpPr>
          <p:cNvPr id="50" name="グループ化 49">
            <a:extLst>
              <a:ext uri="{FF2B5EF4-FFF2-40B4-BE49-F238E27FC236}">
                <a16:creationId xmlns:a16="http://schemas.microsoft.com/office/drawing/2014/main" id="{E7BC66B7-FE67-FB49-964B-6EBD932127B9}"/>
              </a:ext>
            </a:extLst>
          </p:cNvPr>
          <p:cNvGrpSpPr/>
          <p:nvPr/>
        </p:nvGrpSpPr>
        <p:grpSpPr>
          <a:xfrm>
            <a:off x="1895506" y="1943339"/>
            <a:ext cx="3316998" cy="2974254"/>
            <a:chOff x="4220824" y="2159806"/>
            <a:chExt cx="5751496" cy="4065728"/>
          </a:xfrm>
        </p:grpSpPr>
        <p:sp>
          <p:nvSpPr>
            <p:cNvPr id="51" name="円/楕円 50">
              <a:extLst>
                <a:ext uri="{FF2B5EF4-FFF2-40B4-BE49-F238E27FC236}">
                  <a16:creationId xmlns:a16="http://schemas.microsoft.com/office/drawing/2014/main" id="{8EA573C2-1033-394C-9AE4-01B12D18F1F4}"/>
                </a:ext>
              </a:extLst>
            </p:cNvPr>
            <p:cNvSpPr/>
            <p:nvPr/>
          </p:nvSpPr>
          <p:spPr>
            <a:xfrm>
              <a:off x="5079413" y="3727182"/>
              <a:ext cx="4287145" cy="2068502"/>
            </a:xfrm>
            <a:prstGeom prst="ellipse">
              <a:avLst/>
            </a:prstGeom>
            <a:solidFill>
              <a:srgbClr val="CAF2FA"/>
            </a:solidFill>
            <a:ln w="25400" cap="flat" cmpd="sng" algn="ctr">
              <a:noFill/>
              <a:prstDash val="solid"/>
            </a:ln>
            <a:effectLst/>
          </p:spPr>
          <p:txBody>
            <a:bodyPr rtlCol="0" anchor="ctr"/>
            <a:lstStyle/>
            <a:p>
              <a:pPr algn="ctr" defTabSz="957816" eaLnBrk="1" fontAlgn="auto" hangingPunct="1">
                <a:spcBef>
                  <a:spcPts val="0"/>
                </a:spcBef>
                <a:spcAft>
                  <a:spcPts val="0"/>
                </a:spcAft>
                <a:buClrTx/>
                <a:buSzTx/>
                <a:defRPr/>
              </a:pPr>
              <a:endParaRPr kumimoji="1" lang="ja-JP" altLang="en-US" sz="1544" kern="0" dirty="0">
                <a:solidFill>
                  <a:prstClr val="white"/>
                </a:solidFill>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F0AB4825-94FC-EF47-BD83-D9418C425BA0}"/>
                </a:ext>
              </a:extLst>
            </p:cNvPr>
            <p:cNvSpPr txBox="1"/>
            <p:nvPr/>
          </p:nvSpPr>
          <p:spPr>
            <a:xfrm>
              <a:off x="6451534" y="2159806"/>
              <a:ext cx="1690506" cy="589011"/>
            </a:xfrm>
            <a:prstGeom prst="rect">
              <a:avLst/>
            </a:prstGeom>
            <a:noFill/>
          </p:spPr>
          <p:txBody>
            <a:bodyPr wrap="none" rtlCol="0">
              <a:spAutoFit/>
            </a:bodyPr>
            <a:lstStyle/>
            <a:p>
              <a:pPr defTabSz="957816" eaLnBrk="1" fontAlgn="auto" hangingPunct="1">
                <a:spcBef>
                  <a:spcPts val="0"/>
                </a:spcBef>
                <a:spcAft>
                  <a:spcPts val="0"/>
                </a:spcAft>
                <a:buClrTx/>
                <a:buSzTx/>
                <a:defRPr/>
              </a:pPr>
              <a:r>
                <a:rPr kumimoji="1" lang="en-US" altLang="ja-JP" sz="1100" kern="0" dirty="0">
                  <a:solidFill>
                    <a:prstClr val="black"/>
                  </a:solidFill>
                  <a:latin typeface="Meiryo UI" panose="020B0604030504040204" pitchFamily="50" charset="-128"/>
                  <a:ea typeface="Meiryo UI" panose="020B0604030504040204" pitchFamily="50" charset="-128"/>
                </a:rPr>
                <a:t>Local </a:t>
              </a:r>
              <a:br>
                <a:rPr kumimoji="1" lang="en-US" altLang="ja-JP" sz="1100" kern="0" dirty="0">
                  <a:solidFill>
                    <a:prstClr val="black"/>
                  </a:solidFill>
                  <a:latin typeface="Meiryo UI" panose="020B0604030504040204" pitchFamily="50" charset="-128"/>
                  <a:ea typeface="Meiryo UI" panose="020B0604030504040204" pitchFamily="50" charset="-128"/>
                </a:rPr>
              </a:br>
              <a:r>
                <a:rPr kumimoji="1" lang="en-US" altLang="ja-JP" sz="1100" kern="0" dirty="0">
                  <a:solidFill>
                    <a:prstClr val="black"/>
                  </a:solidFill>
                  <a:latin typeface="Meiryo UI" panose="020B0604030504040204" pitchFamily="50" charset="-128"/>
                  <a:ea typeface="Meiryo UI" panose="020B0604030504040204" pitchFamily="50" charset="-128"/>
                </a:rPr>
                <a:t> TV services</a:t>
              </a:r>
              <a:endParaRPr kumimoji="1" lang="ja-JP" altLang="en-US" sz="1100" kern="0" dirty="0">
                <a:solidFill>
                  <a:prstClr val="black"/>
                </a:solidFill>
                <a:latin typeface="Meiryo UI" panose="020B0604030504040204" pitchFamily="50" charset="-128"/>
                <a:ea typeface="Meiryo UI" panose="020B0604030504040204" pitchFamily="50" charset="-128"/>
              </a:endParaRPr>
            </a:p>
          </p:txBody>
        </p:sp>
        <p:pic>
          <p:nvPicPr>
            <p:cNvPr id="53" name="図 52">
              <a:extLst>
                <a:ext uri="{FF2B5EF4-FFF2-40B4-BE49-F238E27FC236}">
                  <a16:creationId xmlns:a16="http://schemas.microsoft.com/office/drawing/2014/main" id="{858F2BCC-3BEA-554E-8DDB-4A8EFB699C1E}"/>
                </a:ext>
              </a:extLst>
            </p:cNvPr>
            <p:cNvPicPr>
              <a:picLocks noChangeAspect="1"/>
            </p:cNvPicPr>
            <p:nvPr/>
          </p:nvPicPr>
          <p:blipFill>
            <a:blip r:embed="rId2" cstate="print">
              <a:duotone>
                <a:srgbClr val="EEECE1">
                  <a:shade val="45000"/>
                  <a:satMod val="135000"/>
                </a:srgbClr>
                <a:prstClr val="white"/>
              </a:duotone>
              <a:extLst>
                <a:ext uri="{28A0092B-C50C-407E-A947-70E740481C1C}">
                  <a14:useLocalDpi xmlns:a14="http://schemas.microsoft.com/office/drawing/2010/main" val="0"/>
                </a:ext>
              </a:extLst>
            </a:blip>
            <a:stretch>
              <a:fillRect/>
            </a:stretch>
          </p:blipFill>
          <p:spPr>
            <a:xfrm>
              <a:off x="5191575" y="4169894"/>
              <a:ext cx="797743" cy="546768"/>
            </a:xfrm>
            <a:prstGeom prst="rect">
              <a:avLst/>
            </a:prstGeom>
          </p:spPr>
        </p:pic>
        <p:pic>
          <p:nvPicPr>
            <p:cNvPr id="54" name="図 53">
              <a:extLst>
                <a:ext uri="{FF2B5EF4-FFF2-40B4-BE49-F238E27FC236}">
                  <a16:creationId xmlns:a16="http://schemas.microsoft.com/office/drawing/2014/main" id="{EBBF3732-E263-E341-BB9F-5B56945B6C94}"/>
                </a:ext>
              </a:extLst>
            </p:cNvPr>
            <p:cNvPicPr>
              <a:picLocks noChangeAspect="1"/>
            </p:cNvPicPr>
            <p:nvPr/>
          </p:nvPicPr>
          <p:blipFill>
            <a:blip r:embed="rId2" cstate="print">
              <a:duotone>
                <a:srgbClr val="EEECE1">
                  <a:shade val="45000"/>
                  <a:satMod val="135000"/>
                </a:srgbClr>
                <a:prstClr val="white"/>
              </a:duotone>
              <a:extLst>
                <a:ext uri="{28A0092B-C50C-407E-A947-70E740481C1C}">
                  <a14:useLocalDpi xmlns:a14="http://schemas.microsoft.com/office/drawing/2010/main" val="0"/>
                </a:ext>
              </a:extLst>
            </a:blip>
            <a:stretch>
              <a:fillRect/>
            </a:stretch>
          </p:blipFill>
          <p:spPr>
            <a:xfrm>
              <a:off x="5390736" y="5042114"/>
              <a:ext cx="748350" cy="512915"/>
            </a:xfrm>
            <a:prstGeom prst="rect">
              <a:avLst/>
            </a:prstGeom>
          </p:spPr>
        </p:pic>
        <p:pic>
          <p:nvPicPr>
            <p:cNvPr id="55" name="図 54">
              <a:extLst>
                <a:ext uri="{FF2B5EF4-FFF2-40B4-BE49-F238E27FC236}">
                  <a16:creationId xmlns:a16="http://schemas.microsoft.com/office/drawing/2014/main" id="{A26A0CEF-7593-1D47-A4E5-B2173ADAED0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990928" y="3246445"/>
              <a:ext cx="1135041" cy="827699"/>
            </a:xfrm>
            <a:prstGeom prst="rect">
              <a:avLst/>
            </a:prstGeom>
          </p:spPr>
        </p:pic>
        <p:pic>
          <p:nvPicPr>
            <p:cNvPr id="56" name="図 55">
              <a:extLst>
                <a:ext uri="{FF2B5EF4-FFF2-40B4-BE49-F238E27FC236}">
                  <a16:creationId xmlns:a16="http://schemas.microsoft.com/office/drawing/2014/main" id="{2AE6CFA1-2A7B-684C-9832-955EC4D8BA47}"/>
                </a:ext>
              </a:extLst>
            </p:cNvPr>
            <p:cNvPicPr>
              <a:picLocks noChangeAspect="1"/>
            </p:cNvPicPr>
            <p:nvPr/>
          </p:nvPicPr>
          <p:blipFill>
            <a:blip r:embed="rId2" cstate="print">
              <a:duotone>
                <a:srgbClr val="EEECE1">
                  <a:shade val="45000"/>
                  <a:satMod val="135000"/>
                </a:srgbClr>
                <a:prstClr val="white"/>
              </a:duotone>
              <a:extLst>
                <a:ext uri="{28A0092B-C50C-407E-A947-70E740481C1C}">
                  <a14:useLocalDpi xmlns:a14="http://schemas.microsoft.com/office/drawing/2010/main" val="0"/>
                </a:ext>
              </a:extLst>
            </a:blip>
            <a:stretch>
              <a:fillRect/>
            </a:stretch>
          </p:blipFill>
          <p:spPr>
            <a:xfrm>
              <a:off x="5792550" y="4695153"/>
              <a:ext cx="706338" cy="484119"/>
            </a:xfrm>
            <a:prstGeom prst="rect">
              <a:avLst/>
            </a:prstGeom>
          </p:spPr>
        </p:pic>
        <p:sp>
          <p:nvSpPr>
            <p:cNvPr id="57" name="テキスト ボックス 56">
              <a:extLst>
                <a:ext uri="{FF2B5EF4-FFF2-40B4-BE49-F238E27FC236}">
                  <a16:creationId xmlns:a16="http://schemas.microsoft.com/office/drawing/2014/main" id="{1DD91163-516F-9041-A4E4-05692AE18695}"/>
                </a:ext>
              </a:extLst>
            </p:cNvPr>
            <p:cNvSpPr txBox="1"/>
            <p:nvPr/>
          </p:nvSpPr>
          <p:spPr>
            <a:xfrm>
              <a:off x="6261219" y="2866041"/>
              <a:ext cx="1570985" cy="799372"/>
            </a:xfrm>
            <a:prstGeom prst="rect">
              <a:avLst/>
            </a:prstGeom>
            <a:noFill/>
          </p:spPr>
          <p:txBody>
            <a:bodyPr wrap="none" rtlCol="0">
              <a:spAutoFit/>
            </a:bodyPr>
            <a:lstStyle/>
            <a:p>
              <a:pPr defTabSz="957816" eaLnBrk="1" fontAlgn="auto" hangingPunct="1">
                <a:spcBef>
                  <a:spcPts val="0"/>
                </a:spcBef>
                <a:spcAft>
                  <a:spcPts val="0"/>
                </a:spcAft>
                <a:buClrTx/>
                <a:buSzTx/>
                <a:defRPr/>
              </a:pPr>
              <a:r>
                <a:rPr kumimoji="1" lang="en-US" altLang="ja-JP" sz="1600" kern="0" dirty="0">
                  <a:solidFill>
                    <a:prstClr val="black"/>
                  </a:solidFill>
                  <a:latin typeface="Calibri"/>
                  <a:ea typeface="ＭＳ Ｐゴシック" panose="020B0600070205080204" pitchFamily="34" charset="-128"/>
                </a:rPr>
                <a:t>Disaster </a:t>
              </a:r>
              <a:br>
                <a:rPr kumimoji="1" lang="en-US" altLang="ja-JP" sz="1600" kern="0" dirty="0">
                  <a:solidFill>
                    <a:prstClr val="black"/>
                  </a:solidFill>
                  <a:latin typeface="Calibri"/>
                  <a:ea typeface="ＭＳ Ｐゴシック" panose="020B0600070205080204" pitchFamily="34" charset="-128"/>
                </a:rPr>
              </a:br>
              <a:r>
                <a:rPr kumimoji="1" lang="en-US" altLang="ja-JP" sz="1600" kern="0" dirty="0">
                  <a:solidFill>
                    <a:prstClr val="black"/>
                  </a:solidFill>
                  <a:latin typeface="Calibri"/>
                  <a:ea typeface="ＭＳ Ｐゴシック" panose="020B0600070205080204" pitchFamily="34" charset="-128"/>
                </a:rPr>
                <a:t>shelter</a:t>
              </a:r>
              <a:endParaRPr kumimoji="1" lang="ja-JP" altLang="en-US" sz="1544" kern="0" dirty="0">
                <a:solidFill>
                  <a:prstClr val="black"/>
                </a:solidFill>
                <a:latin typeface="Meiryo UI" panose="020B0604030504040204" pitchFamily="50" charset="-128"/>
                <a:ea typeface="Meiryo UI" panose="020B0604030504040204" pitchFamily="50" charset="-128"/>
              </a:endParaRPr>
            </a:p>
          </p:txBody>
        </p:sp>
        <p:sp>
          <p:nvSpPr>
            <p:cNvPr id="58" name="吹き出し: 円形 12">
              <a:extLst>
                <a:ext uri="{FF2B5EF4-FFF2-40B4-BE49-F238E27FC236}">
                  <a16:creationId xmlns:a16="http://schemas.microsoft.com/office/drawing/2014/main" id="{4AC92A21-270C-B145-9EC2-4CD3B9D69008}"/>
                </a:ext>
              </a:extLst>
            </p:cNvPr>
            <p:cNvSpPr/>
            <p:nvPr/>
          </p:nvSpPr>
          <p:spPr>
            <a:xfrm>
              <a:off x="4949792" y="2912603"/>
              <a:ext cx="1260300" cy="850234"/>
            </a:xfrm>
            <a:prstGeom prst="wedgeEllipseCallout">
              <a:avLst>
                <a:gd name="adj1" fmla="val 70750"/>
                <a:gd name="adj2" fmla="val 57050"/>
              </a:avLst>
            </a:prstGeom>
            <a:solidFill>
              <a:sysClr val="window" lastClr="FFFFFF"/>
            </a:solidFill>
            <a:ln w="25400" cap="flat" cmpd="sng" algn="ctr">
              <a:solidFill>
                <a:srgbClr val="F79646"/>
              </a:solidFill>
              <a:prstDash val="solid"/>
            </a:ln>
            <a:effectLst/>
          </p:spPr>
          <p:txBody>
            <a:bodyPr rtlCol="0" anchor="ctr"/>
            <a:lstStyle/>
            <a:p>
              <a:pPr algn="ctr" defTabSz="957816" eaLnBrk="1" fontAlgn="auto" hangingPunct="1">
                <a:spcBef>
                  <a:spcPts val="0"/>
                </a:spcBef>
                <a:spcAft>
                  <a:spcPts val="0"/>
                </a:spcAft>
                <a:buClrTx/>
                <a:buSzTx/>
                <a:defRPr/>
              </a:pPr>
              <a:endParaRPr kumimoji="1" lang="ja-JP" altLang="en-US" sz="1544" kern="0">
                <a:solidFill>
                  <a:prstClr val="black"/>
                </a:solidFill>
                <a:latin typeface="Meiryo UI" panose="020B0604030504040204" pitchFamily="50" charset="-128"/>
                <a:ea typeface="Meiryo UI" panose="020B0604030504040204" pitchFamily="50" charset="-128"/>
              </a:endParaRPr>
            </a:p>
          </p:txBody>
        </p:sp>
        <p:pic>
          <p:nvPicPr>
            <p:cNvPr id="59" name="図 58">
              <a:extLst>
                <a:ext uri="{FF2B5EF4-FFF2-40B4-BE49-F238E27FC236}">
                  <a16:creationId xmlns:a16="http://schemas.microsoft.com/office/drawing/2014/main" id="{9B38C88D-CCA9-6E4D-ACBE-EAEF23F4D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6262" y="3641244"/>
              <a:ext cx="796057" cy="614629"/>
            </a:xfrm>
            <a:prstGeom prst="rect">
              <a:avLst/>
            </a:prstGeom>
          </p:spPr>
        </p:pic>
        <p:sp>
          <p:nvSpPr>
            <p:cNvPr id="60" name="テキスト ボックス 59">
              <a:extLst>
                <a:ext uri="{FF2B5EF4-FFF2-40B4-BE49-F238E27FC236}">
                  <a16:creationId xmlns:a16="http://schemas.microsoft.com/office/drawing/2014/main" id="{A1622A49-9729-8A4C-9BE0-3C66330F707C}"/>
                </a:ext>
              </a:extLst>
            </p:cNvPr>
            <p:cNvSpPr txBox="1"/>
            <p:nvPr/>
          </p:nvSpPr>
          <p:spPr>
            <a:xfrm>
              <a:off x="6983869" y="4975545"/>
              <a:ext cx="912239" cy="331319"/>
            </a:xfrm>
            <a:prstGeom prst="rect">
              <a:avLst/>
            </a:prstGeom>
            <a:noFill/>
          </p:spPr>
          <p:txBody>
            <a:bodyPr wrap="none" rtlCol="0">
              <a:spAutoFit/>
            </a:bodyPr>
            <a:lstStyle/>
            <a:p>
              <a:pPr defTabSz="957816" eaLnBrk="1" fontAlgn="auto" hangingPunct="1">
                <a:spcBef>
                  <a:spcPts val="0"/>
                </a:spcBef>
                <a:spcAft>
                  <a:spcPts val="0"/>
                </a:spcAft>
                <a:buClrTx/>
                <a:buSzTx/>
                <a:defRPr/>
              </a:pPr>
              <a:r>
                <a:rPr kumimoji="1" lang="en-US" altLang="ja-JP" sz="975" kern="0" dirty="0">
                  <a:solidFill>
                    <a:prstClr val="black"/>
                  </a:solidFill>
                  <a:latin typeface="Meiryo UI" panose="020B0604030504040204" pitchFamily="50" charset="-128"/>
                  <a:ea typeface="Meiryo UI" panose="020B0604030504040204" pitchFamily="50" charset="-128"/>
                </a:rPr>
                <a:t>Home</a:t>
              </a:r>
              <a:endParaRPr kumimoji="1" lang="ja-JP" altLang="en-US" sz="975" kern="0" dirty="0">
                <a:solidFill>
                  <a:prstClr val="black"/>
                </a:solidFill>
                <a:latin typeface="Meiryo UI" panose="020B0604030504040204" pitchFamily="50" charset="-128"/>
                <a:ea typeface="Meiryo UI" panose="020B0604030504040204" pitchFamily="50" charset="-128"/>
              </a:endParaRPr>
            </a:p>
          </p:txBody>
        </p:sp>
        <p:pic>
          <p:nvPicPr>
            <p:cNvPr id="61" name="図 60">
              <a:extLst>
                <a:ext uri="{FF2B5EF4-FFF2-40B4-BE49-F238E27FC236}">
                  <a16:creationId xmlns:a16="http://schemas.microsoft.com/office/drawing/2014/main" id="{5814E853-F167-D64C-8D1E-F92F48F712BC}"/>
                </a:ext>
              </a:extLst>
            </p:cNvPr>
            <p:cNvPicPr>
              <a:picLocks noChangeAspect="1"/>
            </p:cNvPicPr>
            <p:nvPr/>
          </p:nvPicPr>
          <p:blipFill>
            <a:blip r:embed="rId2" cstate="print">
              <a:duotone>
                <a:srgbClr val="EEECE1">
                  <a:shade val="45000"/>
                  <a:satMod val="135000"/>
                </a:srgbClr>
                <a:prstClr val="white"/>
              </a:duotone>
              <a:extLst>
                <a:ext uri="{28A0092B-C50C-407E-A947-70E740481C1C}">
                  <a14:useLocalDpi xmlns:a14="http://schemas.microsoft.com/office/drawing/2010/main" val="0"/>
                </a:ext>
              </a:extLst>
            </a:blip>
            <a:stretch>
              <a:fillRect/>
            </a:stretch>
          </p:blipFill>
          <p:spPr>
            <a:xfrm>
              <a:off x="6367779" y="5181977"/>
              <a:ext cx="706338" cy="484119"/>
            </a:xfrm>
            <a:prstGeom prst="rect">
              <a:avLst/>
            </a:prstGeom>
          </p:spPr>
        </p:pic>
        <p:pic>
          <p:nvPicPr>
            <p:cNvPr id="62" name="図 61">
              <a:extLst>
                <a:ext uri="{FF2B5EF4-FFF2-40B4-BE49-F238E27FC236}">
                  <a16:creationId xmlns:a16="http://schemas.microsoft.com/office/drawing/2014/main" id="{BF86D92F-31D1-A746-BDFE-72CCF7FAD20F}"/>
                </a:ext>
              </a:extLst>
            </p:cNvPr>
            <p:cNvPicPr>
              <a:picLocks noChangeAspect="1"/>
            </p:cNvPicPr>
            <p:nvPr/>
          </p:nvPicPr>
          <p:blipFill>
            <a:blip r:embed="rId2" cstate="print">
              <a:duotone>
                <a:srgbClr val="EEECE1">
                  <a:shade val="45000"/>
                  <a:satMod val="135000"/>
                </a:srgbClr>
                <a:prstClr val="white"/>
              </a:duotone>
              <a:extLst>
                <a:ext uri="{28A0092B-C50C-407E-A947-70E740481C1C}">
                  <a14:useLocalDpi xmlns:a14="http://schemas.microsoft.com/office/drawing/2010/main" val="0"/>
                </a:ext>
              </a:extLst>
            </a:blip>
            <a:stretch>
              <a:fillRect/>
            </a:stretch>
          </p:blipFill>
          <p:spPr>
            <a:xfrm>
              <a:off x="6424543" y="4650802"/>
              <a:ext cx="706338" cy="484119"/>
            </a:xfrm>
            <a:prstGeom prst="rect">
              <a:avLst/>
            </a:prstGeom>
          </p:spPr>
        </p:pic>
        <p:grpSp>
          <p:nvGrpSpPr>
            <p:cNvPr id="64" name="グループ化 63">
              <a:extLst>
                <a:ext uri="{FF2B5EF4-FFF2-40B4-BE49-F238E27FC236}">
                  <a16:creationId xmlns:a16="http://schemas.microsoft.com/office/drawing/2014/main" id="{C779CE99-E58C-1144-879D-A9F54556BD75}"/>
                </a:ext>
              </a:extLst>
            </p:cNvPr>
            <p:cNvGrpSpPr/>
            <p:nvPr/>
          </p:nvGrpSpPr>
          <p:grpSpPr>
            <a:xfrm>
              <a:off x="7311353" y="3228693"/>
              <a:ext cx="531598" cy="802934"/>
              <a:chOff x="5556109" y="851494"/>
              <a:chExt cx="1295771" cy="1957150"/>
            </a:xfrm>
          </p:grpSpPr>
          <p:sp>
            <p:nvSpPr>
              <p:cNvPr id="77" name="四角形: 角を丸くする 69">
                <a:extLst>
                  <a:ext uri="{FF2B5EF4-FFF2-40B4-BE49-F238E27FC236}">
                    <a16:creationId xmlns:a16="http://schemas.microsoft.com/office/drawing/2014/main" id="{0937453E-2558-9C45-AD98-D9232DA82ED3}"/>
                  </a:ext>
                </a:extLst>
              </p:cNvPr>
              <p:cNvSpPr/>
              <p:nvPr/>
            </p:nvSpPr>
            <p:spPr>
              <a:xfrm rot="1002818">
                <a:off x="5858227" y="851494"/>
                <a:ext cx="142073" cy="1951147"/>
              </a:xfrm>
              <a:prstGeom prst="roundRect">
                <a:avLst>
                  <a:gd name="adj" fmla="val 50000"/>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57816" eaLnBrk="1" fontAlgn="auto" hangingPunct="1">
                  <a:spcBef>
                    <a:spcPts val="0"/>
                  </a:spcBef>
                  <a:spcAft>
                    <a:spcPts val="0"/>
                  </a:spcAft>
                  <a:buClrTx/>
                  <a:buSzTx/>
                  <a:defRPr/>
                </a:pPr>
                <a:endParaRPr kumimoji="1" lang="ja-JP" altLang="en-US" sz="1544" kern="0">
                  <a:solidFill>
                    <a:prstClr val="white"/>
                  </a:solidFill>
                  <a:latin typeface="Meiryo UI" panose="020B0604030504040204" pitchFamily="50" charset="-128"/>
                  <a:ea typeface="Meiryo UI" panose="020B0604030504040204" pitchFamily="50" charset="-128"/>
                </a:endParaRPr>
              </a:p>
            </p:txBody>
          </p:sp>
          <p:sp>
            <p:nvSpPr>
              <p:cNvPr id="78" name="四角形: 角を丸くする 70">
                <a:extLst>
                  <a:ext uri="{FF2B5EF4-FFF2-40B4-BE49-F238E27FC236}">
                    <a16:creationId xmlns:a16="http://schemas.microsoft.com/office/drawing/2014/main" id="{441E4E13-921A-F44C-B56A-8808A52DEF9C}"/>
                  </a:ext>
                </a:extLst>
              </p:cNvPr>
              <p:cNvSpPr/>
              <p:nvPr/>
            </p:nvSpPr>
            <p:spPr>
              <a:xfrm rot="20464430">
                <a:off x="6418599" y="857497"/>
                <a:ext cx="142073" cy="1951147"/>
              </a:xfrm>
              <a:prstGeom prst="roundRect">
                <a:avLst>
                  <a:gd name="adj" fmla="val 50000"/>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57816" eaLnBrk="1" fontAlgn="auto" hangingPunct="1">
                  <a:spcBef>
                    <a:spcPts val="0"/>
                  </a:spcBef>
                  <a:spcAft>
                    <a:spcPts val="0"/>
                  </a:spcAft>
                  <a:buClrTx/>
                  <a:buSzTx/>
                  <a:defRPr/>
                </a:pPr>
                <a:endParaRPr kumimoji="1" lang="ja-JP" altLang="en-US" sz="1544" kern="0">
                  <a:solidFill>
                    <a:prstClr val="white"/>
                  </a:solidFill>
                  <a:latin typeface="Meiryo UI" panose="020B0604030504040204" pitchFamily="50" charset="-128"/>
                  <a:ea typeface="Meiryo UI" panose="020B0604030504040204" pitchFamily="50" charset="-128"/>
                </a:endParaRPr>
              </a:p>
            </p:txBody>
          </p:sp>
          <p:sp>
            <p:nvSpPr>
              <p:cNvPr id="79" name="四角形: 角を丸くする 71">
                <a:extLst>
                  <a:ext uri="{FF2B5EF4-FFF2-40B4-BE49-F238E27FC236}">
                    <a16:creationId xmlns:a16="http://schemas.microsoft.com/office/drawing/2014/main" id="{95178ED4-9613-5244-A2A7-BB732CD84B34}"/>
                  </a:ext>
                </a:extLst>
              </p:cNvPr>
              <p:cNvSpPr/>
              <p:nvPr/>
            </p:nvSpPr>
            <p:spPr>
              <a:xfrm>
                <a:off x="5868750" y="1847204"/>
                <a:ext cx="696803" cy="58302"/>
              </a:xfrm>
              <a:prstGeom prst="roundRect">
                <a:avLst>
                  <a:gd name="adj" fmla="val 50000"/>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57816" eaLnBrk="1" fontAlgn="auto" hangingPunct="1">
                  <a:spcBef>
                    <a:spcPts val="0"/>
                  </a:spcBef>
                  <a:spcAft>
                    <a:spcPts val="0"/>
                  </a:spcAft>
                  <a:buClrTx/>
                  <a:buSzTx/>
                  <a:defRPr/>
                </a:pPr>
                <a:endParaRPr kumimoji="1" lang="ja-JP" altLang="en-US" sz="1544" kern="0">
                  <a:solidFill>
                    <a:prstClr val="white"/>
                  </a:solidFill>
                  <a:latin typeface="Meiryo UI" panose="020B0604030504040204" pitchFamily="50" charset="-128"/>
                  <a:ea typeface="Meiryo UI" panose="020B0604030504040204" pitchFamily="50" charset="-128"/>
                </a:endParaRPr>
              </a:p>
            </p:txBody>
          </p:sp>
          <p:sp>
            <p:nvSpPr>
              <p:cNvPr id="80" name="四角形: 角を丸くする 72">
                <a:extLst>
                  <a:ext uri="{FF2B5EF4-FFF2-40B4-BE49-F238E27FC236}">
                    <a16:creationId xmlns:a16="http://schemas.microsoft.com/office/drawing/2014/main" id="{5F636426-BBB0-7046-8C1E-FF18B6B09AD1}"/>
                  </a:ext>
                </a:extLst>
              </p:cNvPr>
              <p:cNvSpPr/>
              <p:nvPr/>
            </p:nvSpPr>
            <p:spPr>
              <a:xfrm rot="1879970" flipV="1">
                <a:off x="5892843" y="1685060"/>
                <a:ext cx="627451" cy="45719"/>
              </a:xfrm>
              <a:prstGeom prst="roundRect">
                <a:avLst>
                  <a:gd name="adj" fmla="val 50000"/>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57816" eaLnBrk="1" fontAlgn="auto" hangingPunct="1">
                  <a:spcBef>
                    <a:spcPts val="0"/>
                  </a:spcBef>
                  <a:spcAft>
                    <a:spcPts val="0"/>
                  </a:spcAft>
                  <a:buClrTx/>
                  <a:buSzTx/>
                  <a:defRPr/>
                </a:pPr>
                <a:endParaRPr kumimoji="1" lang="ja-JP" altLang="en-US" sz="1544" kern="0">
                  <a:solidFill>
                    <a:prstClr val="white"/>
                  </a:solidFill>
                  <a:latin typeface="Meiryo UI" panose="020B0604030504040204" pitchFamily="50" charset="-128"/>
                  <a:ea typeface="Meiryo UI" panose="020B0604030504040204" pitchFamily="50" charset="-128"/>
                </a:endParaRPr>
              </a:p>
            </p:txBody>
          </p:sp>
          <p:sp>
            <p:nvSpPr>
              <p:cNvPr id="81" name="四角形: 角を丸くする 73">
                <a:extLst>
                  <a:ext uri="{FF2B5EF4-FFF2-40B4-BE49-F238E27FC236}">
                    <a16:creationId xmlns:a16="http://schemas.microsoft.com/office/drawing/2014/main" id="{37530CAB-41D6-F24E-8EF7-BB293A42CCB8}"/>
                  </a:ext>
                </a:extLst>
              </p:cNvPr>
              <p:cNvSpPr/>
              <p:nvPr/>
            </p:nvSpPr>
            <p:spPr>
              <a:xfrm rot="19852457">
                <a:off x="5837527" y="1733320"/>
                <a:ext cx="669846" cy="45719"/>
              </a:xfrm>
              <a:prstGeom prst="roundRect">
                <a:avLst>
                  <a:gd name="adj" fmla="val 50000"/>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57816" eaLnBrk="1" fontAlgn="auto" hangingPunct="1">
                  <a:spcBef>
                    <a:spcPts val="0"/>
                  </a:spcBef>
                  <a:spcAft>
                    <a:spcPts val="0"/>
                  </a:spcAft>
                  <a:buClrTx/>
                  <a:buSzTx/>
                  <a:defRPr/>
                </a:pPr>
                <a:endParaRPr kumimoji="1" lang="ja-JP" altLang="en-US" sz="1544" kern="0">
                  <a:solidFill>
                    <a:prstClr val="white"/>
                  </a:solidFill>
                  <a:latin typeface="Meiryo UI" panose="020B0604030504040204" pitchFamily="50" charset="-128"/>
                  <a:ea typeface="Meiryo UI" panose="020B0604030504040204" pitchFamily="50" charset="-128"/>
                </a:endParaRPr>
              </a:p>
            </p:txBody>
          </p:sp>
          <p:sp>
            <p:nvSpPr>
              <p:cNvPr id="82" name="四角形: 角を丸くする 74">
                <a:extLst>
                  <a:ext uri="{FF2B5EF4-FFF2-40B4-BE49-F238E27FC236}">
                    <a16:creationId xmlns:a16="http://schemas.microsoft.com/office/drawing/2014/main" id="{02D4A000-A73D-2D4E-A362-87BC53C2FB32}"/>
                  </a:ext>
                </a:extLst>
              </p:cNvPr>
              <p:cNvSpPr/>
              <p:nvPr/>
            </p:nvSpPr>
            <p:spPr>
              <a:xfrm>
                <a:off x="5950822" y="1518425"/>
                <a:ext cx="506346" cy="45719"/>
              </a:xfrm>
              <a:prstGeom prst="roundRect">
                <a:avLst>
                  <a:gd name="adj" fmla="val 50000"/>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57816" eaLnBrk="1" fontAlgn="auto" hangingPunct="1">
                  <a:spcBef>
                    <a:spcPts val="0"/>
                  </a:spcBef>
                  <a:spcAft>
                    <a:spcPts val="0"/>
                  </a:spcAft>
                  <a:buClrTx/>
                  <a:buSzTx/>
                  <a:defRPr/>
                </a:pPr>
                <a:endParaRPr kumimoji="1" lang="ja-JP" altLang="en-US" sz="1544" kern="0">
                  <a:solidFill>
                    <a:prstClr val="white"/>
                  </a:solidFill>
                  <a:latin typeface="Meiryo UI" panose="020B0604030504040204" pitchFamily="50" charset="-128"/>
                  <a:ea typeface="Meiryo UI" panose="020B0604030504040204" pitchFamily="50" charset="-128"/>
                </a:endParaRPr>
              </a:p>
            </p:txBody>
          </p:sp>
          <p:sp>
            <p:nvSpPr>
              <p:cNvPr id="83" name="四角形: 角を丸くする 75">
                <a:extLst>
                  <a:ext uri="{FF2B5EF4-FFF2-40B4-BE49-F238E27FC236}">
                    <a16:creationId xmlns:a16="http://schemas.microsoft.com/office/drawing/2014/main" id="{7A9BA2B4-F9E7-8248-9174-E207A99D2C16}"/>
                  </a:ext>
                </a:extLst>
              </p:cNvPr>
              <p:cNvSpPr/>
              <p:nvPr/>
            </p:nvSpPr>
            <p:spPr>
              <a:xfrm>
                <a:off x="5890652" y="1229169"/>
                <a:ext cx="607148" cy="149673"/>
              </a:xfrm>
              <a:prstGeom prst="round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57816" eaLnBrk="1" fontAlgn="auto" hangingPunct="1">
                  <a:spcBef>
                    <a:spcPts val="0"/>
                  </a:spcBef>
                  <a:spcAft>
                    <a:spcPts val="0"/>
                  </a:spcAft>
                  <a:buClrTx/>
                  <a:buSzTx/>
                  <a:defRPr/>
                </a:pPr>
                <a:endParaRPr kumimoji="1" lang="ja-JP" altLang="en-US" sz="1544" kern="0" dirty="0">
                  <a:solidFill>
                    <a:prstClr val="white"/>
                  </a:solidFill>
                  <a:latin typeface="Meiryo UI" panose="020B0604030504040204" pitchFamily="50" charset="-128"/>
                  <a:ea typeface="Meiryo UI" panose="020B0604030504040204" pitchFamily="50" charset="-128"/>
                </a:endParaRPr>
              </a:p>
            </p:txBody>
          </p:sp>
          <p:sp>
            <p:nvSpPr>
              <p:cNvPr id="84" name="四角形: 角を丸くする 76">
                <a:extLst>
                  <a:ext uri="{FF2B5EF4-FFF2-40B4-BE49-F238E27FC236}">
                    <a16:creationId xmlns:a16="http://schemas.microsoft.com/office/drawing/2014/main" id="{CFBB20C9-EC66-7F48-9EFE-5AB6CE2D82D1}"/>
                  </a:ext>
                </a:extLst>
              </p:cNvPr>
              <p:cNvSpPr/>
              <p:nvPr/>
            </p:nvSpPr>
            <p:spPr>
              <a:xfrm>
                <a:off x="5556109" y="2032623"/>
                <a:ext cx="1295771" cy="259091"/>
              </a:xfrm>
              <a:prstGeom prst="round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957816" eaLnBrk="1" fontAlgn="auto" hangingPunct="1">
                  <a:spcBef>
                    <a:spcPts val="0"/>
                  </a:spcBef>
                  <a:spcAft>
                    <a:spcPts val="0"/>
                  </a:spcAft>
                  <a:buClrTx/>
                  <a:buSzTx/>
                  <a:defRPr/>
                </a:pPr>
                <a:endParaRPr kumimoji="1" lang="ja-JP" altLang="en-US" sz="1544" kern="0">
                  <a:solidFill>
                    <a:prstClr val="white"/>
                  </a:solidFill>
                  <a:latin typeface="Meiryo UI" panose="020B0604030504040204" pitchFamily="50" charset="-128"/>
                  <a:ea typeface="Meiryo UI" panose="020B0604030504040204" pitchFamily="50" charset="-128"/>
                </a:endParaRPr>
              </a:p>
            </p:txBody>
          </p:sp>
        </p:grpSp>
        <p:pic>
          <p:nvPicPr>
            <p:cNvPr id="65" name="図 64">
              <a:extLst>
                <a:ext uri="{FF2B5EF4-FFF2-40B4-BE49-F238E27FC236}">
                  <a16:creationId xmlns:a16="http://schemas.microsoft.com/office/drawing/2014/main" id="{70DDAE04-61A5-644B-8026-EC826301D2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1574" y="3127806"/>
              <a:ext cx="313592" cy="513464"/>
            </a:xfrm>
            <a:prstGeom prst="rect">
              <a:avLst/>
            </a:prstGeom>
          </p:spPr>
        </p:pic>
        <p:pic>
          <p:nvPicPr>
            <p:cNvPr id="66" name="図 65">
              <a:extLst>
                <a:ext uri="{FF2B5EF4-FFF2-40B4-BE49-F238E27FC236}">
                  <a16:creationId xmlns:a16="http://schemas.microsoft.com/office/drawing/2014/main" id="{03657DF8-721E-794C-AFE3-6FE04EB3A2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1007" y="3435095"/>
              <a:ext cx="313592" cy="513464"/>
            </a:xfrm>
            <a:prstGeom prst="rect">
              <a:avLst/>
            </a:prstGeom>
          </p:spPr>
        </p:pic>
        <p:sp>
          <p:nvSpPr>
            <p:cNvPr id="67" name="テキスト ボックス 66">
              <a:extLst>
                <a:ext uri="{FF2B5EF4-FFF2-40B4-BE49-F238E27FC236}">
                  <a16:creationId xmlns:a16="http://schemas.microsoft.com/office/drawing/2014/main" id="{281DB3A1-CB10-2448-BD0E-34A3795EADA7}"/>
                </a:ext>
              </a:extLst>
            </p:cNvPr>
            <p:cNvSpPr txBox="1"/>
            <p:nvPr/>
          </p:nvSpPr>
          <p:spPr>
            <a:xfrm>
              <a:off x="4603960" y="2317929"/>
              <a:ext cx="1676606" cy="604964"/>
            </a:xfrm>
            <a:prstGeom prst="rect">
              <a:avLst/>
            </a:prstGeom>
            <a:noFill/>
          </p:spPr>
          <p:txBody>
            <a:bodyPr wrap="none" rtlCol="0">
              <a:spAutoFit/>
            </a:bodyPr>
            <a:lstStyle/>
            <a:p>
              <a:pPr defTabSz="957816" eaLnBrk="1" fontAlgn="auto" hangingPunct="1">
                <a:spcBef>
                  <a:spcPts val="0"/>
                </a:spcBef>
                <a:spcAft>
                  <a:spcPts val="0"/>
                </a:spcAft>
                <a:buClrTx/>
                <a:buSzTx/>
                <a:defRPr/>
              </a:pPr>
              <a:r>
                <a:rPr kumimoji="1" lang="en-US" altLang="ja-JP" sz="1138" kern="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Evacuation </a:t>
              </a:r>
            </a:p>
            <a:p>
              <a:pPr defTabSz="957816" eaLnBrk="1" fontAlgn="auto" hangingPunct="1">
                <a:spcBef>
                  <a:spcPts val="0"/>
                </a:spcBef>
                <a:spcAft>
                  <a:spcPts val="0"/>
                </a:spcAft>
                <a:buClrTx/>
                <a:buSzTx/>
                <a:defRPr/>
              </a:pPr>
              <a:r>
                <a:rPr kumimoji="1" lang="en-US" altLang="ja-JP" sz="1138" kern="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Information</a:t>
              </a:r>
              <a:endParaRPr kumimoji="1" lang="ja-JP" altLang="en-US" sz="1138" kern="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吹き出し: 円形 80">
              <a:extLst>
                <a:ext uri="{FF2B5EF4-FFF2-40B4-BE49-F238E27FC236}">
                  <a16:creationId xmlns:a16="http://schemas.microsoft.com/office/drawing/2014/main" id="{BE9A943C-5341-674A-B0D4-AD7F2A88F27B}"/>
                </a:ext>
              </a:extLst>
            </p:cNvPr>
            <p:cNvSpPr/>
            <p:nvPr/>
          </p:nvSpPr>
          <p:spPr>
            <a:xfrm>
              <a:off x="4220824" y="5123076"/>
              <a:ext cx="1260300" cy="850234"/>
            </a:xfrm>
            <a:prstGeom prst="wedgeEllipseCallout">
              <a:avLst>
                <a:gd name="adj1" fmla="val 68587"/>
                <a:gd name="adj2" fmla="val -28728"/>
              </a:avLst>
            </a:prstGeom>
            <a:solidFill>
              <a:sysClr val="window" lastClr="FFFFFF"/>
            </a:solidFill>
            <a:ln w="25400" cap="flat" cmpd="sng" algn="ctr">
              <a:solidFill>
                <a:srgbClr val="F79646"/>
              </a:solidFill>
              <a:prstDash val="solid"/>
            </a:ln>
            <a:effectLst/>
          </p:spPr>
          <p:txBody>
            <a:bodyPr rtlCol="0" anchor="ctr"/>
            <a:lstStyle/>
            <a:p>
              <a:pPr algn="ctr" defTabSz="957816" eaLnBrk="1" fontAlgn="auto" hangingPunct="1">
                <a:spcBef>
                  <a:spcPts val="0"/>
                </a:spcBef>
                <a:spcAft>
                  <a:spcPts val="0"/>
                </a:spcAft>
                <a:buClrTx/>
                <a:buSzTx/>
                <a:defRPr/>
              </a:pPr>
              <a:endParaRPr kumimoji="1" lang="ja-JP" altLang="en-US" sz="1544" kern="0">
                <a:solidFill>
                  <a:prstClr val="black"/>
                </a:solidFill>
                <a:latin typeface="Meiryo UI" panose="020B0604030504040204" pitchFamily="50" charset="-128"/>
                <a:ea typeface="Meiryo UI" panose="020B0604030504040204" pitchFamily="50" charset="-128"/>
              </a:endParaRPr>
            </a:p>
          </p:txBody>
        </p:sp>
        <p:sp>
          <p:nvSpPr>
            <p:cNvPr id="69" name="吹き出し: 円形 81">
              <a:extLst>
                <a:ext uri="{FF2B5EF4-FFF2-40B4-BE49-F238E27FC236}">
                  <a16:creationId xmlns:a16="http://schemas.microsoft.com/office/drawing/2014/main" id="{E6764571-482C-7946-A061-4DD16DCFF67E}"/>
                </a:ext>
              </a:extLst>
            </p:cNvPr>
            <p:cNvSpPr/>
            <p:nvPr/>
          </p:nvSpPr>
          <p:spPr>
            <a:xfrm>
              <a:off x="4228609" y="5123718"/>
              <a:ext cx="1260300" cy="850234"/>
            </a:xfrm>
            <a:prstGeom prst="wedgeEllipseCallout">
              <a:avLst>
                <a:gd name="adj1" fmla="val 47494"/>
                <a:gd name="adj2" fmla="val -118514"/>
              </a:avLst>
            </a:prstGeom>
            <a:solidFill>
              <a:sysClr val="window" lastClr="FFFFFF"/>
            </a:solidFill>
            <a:ln w="25400" cap="flat" cmpd="sng" algn="ctr">
              <a:solidFill>
                <a:srgbClr val="F79646"/>
              </a:solidFill>
              <a:prstDash val="solid"/>
            </a:ln>
            <a:effectLst/>
          </p:spPr>
          <p:txBody>
            <a:bodyPr rtlCol="0" anchor="ctr"/>
            <a:lstStyle/>
            <a:p>
              <a:pPr algn="ctr" defTabSz="957816" eaLnBrk="1" fontAlgn="auto" hangingPunct="1">
                <a:spcBef>
                  <a:spcPts val="0"/>
                </a:spcBef>
                <a:spcAft>
                  <a:spcPts val="0"/>
                </a:spcAft>
                <a:buClrTx/>
                <a:buSzTx/>
                <a:defRPr/>
              </a:pPr>
              <a:endParaRPr kumimoji="1" lang="ja-JP" altLang="en-US" sz="1544" kern="0">
                <a:solidFill>
                  <a:prstClr val="black"/>
                </a:solidFill>
                <a:latin typeface="Meiryo UI" panose="020B0604030504040204" pitchFamily="50" charset="-128"/>
                <a:ea typeface="Meiryo UI" panose="020B0604030504040204" pitchFamily="50" charset="-128"/>
              </a:endParaRPr>
            </a:p>
          </p:txBody>
        </p:sp>
        <p:sp>
          <p:nvSpPr>
            <p:cNvPr id="70" name="吹き出し: 円形 82">
              <a:extLst>
                <a:ext uri="{FF2B5EF4-FFF2-40B4-BE49-F238E27FC236}">
                  <a16:creationId xmlns:a16="http://schemas.microsoft.com/office/drawing/2014/main" id="{6FDA495D-BBF9-E642-A197-ECD38B38791C}"/>
                </a:ext>
              </a:extLst>
            </p:cNvPr>
            <p:cNvSpPr/>
            <p:nvPr/>
          </p:nvSpPr>
          <p:spPr>
            <a:xfrm>
              <a:off x="7110469" y="5366848"/>
              <a:ext cx="1087797" cy="624267"/>
            </a:xfrm>
            <a:prstGeom prst="wedgeEllipseCallout">
              <a:avLst>
                <a:gd name="adj1" fmla="val -71917"/>
                <a:gd name="adj2" fmla="val -45469"/>
              </a:avLst>
            </a:prstGeom>
            <a:solidFill>
              <a:sysClr val="window" lastClr="FFFFFF"/>
            </a:solidFill>
            <a:ln w="25400" cap="flat" cmpd="sng" algn="ctr">
              <a:solidFill>
                <a:srgbClr val="F79646"/>
              </a:solidFill>
              <a:prstDash val="solid"/>
            </a:ln>
            <a:effectLst/>
          </p:spPr>
          <p:txBody>
            <a:bodyPr rtlCol="0" anchor="ctr"/>
            <a:lstStyle/>
            <a:p>
              <a:pPr algn="ctr" defTabSz="957816" eaLnBrk="1" fontAlgn="auto" hangingPunct="1">
                <a:spcBef>
                  <a:spcPts val="0"/>
                </a:spcBef>
                <a:spcAft>
                  <a:spcPts val="0"/>
                </a:spcAft>
                <a:buClrTx/>
                <a:buSzTx/>
                <a:defRPr/>
              </a:pPr>
              <a:endParaRPr kumimoji="1" lang="ja-JP" altLang="en-US" sz="1544" kern="0">
                <a:solidFill>
                  <a:prstClr val="black"/>
                </a:solidFill>
                <a:latin typeface="Meiryo UI" panose="020B0604030504040204" pitchFamily="50" charset="-128"/>
                <a:ea typeface="Meiryo UI" panose="020B0604030504040204" pitchFamily="50" charset="-128"/>
              </a:endParaRPr>
            </a:p>
          </p:txBody>
        </p:sp>
        <p:pic>
          <p:nvPicPr>
            <p:cNvPr id="71" name="図 70">
              <a:extLst>
                <a:ext uri="{FF2B5EF4-FFF2-40B4-BE49-F238E27FC236}">
                  <a16:creationId xmlns:a16="http://schemas.microsoft.com/office/drawing/2014/main" id="{E2BF9B95-2C60-C347-8E56-600BDE05EF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6825" y="5260660"/>
              <a:ext cx="359910" cy="589304"/>
            </a:xfrm>
            <a:prstGeom prst="rect">
              <a:avLst/>
            </a:prstGeom>
          </p:spPr>
        </p:pic>
        <p:pic>
          <p:nvPicPr>
            <p:cNvPr id="72" name="図 71">
              <a:extLst>
                <a:ext uri="{FF2B5EF4-FFF2-40B4-BE49-F238E27FC236}">
                  <a16:creationId xmlns:a16="http://schemas.microsoft.com/office/drawing/2014/main" id="{42C385C7-8153-5F49-95F1-A36800057B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6015" y="5443242"/>
              <a:ext cx="303700" cy="497267"/>
            </a:xfrm>
            <a:prstGeom prst="rect">
              <a:avLst/>
            </a:prstGeom>
          </p:spPr>
        </p:pic>
        <p:pic>
          <p:nvPicPr>
            <p:cNvPr id="73" name="図 72">
              <a:extLst>
                <a:ext uri="{FF2B5EF4-FFF2-40B4-BE49-F238E27FC236}">
                  <a16:creationId xmlns:a16="http://schemas.microsoft.com/office/drawing/2014/main" id="{681A641A-AF05-3148-AC4B-C6C28ED5D7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0835" y="4043025"/>
              <a:ext cx="1895460" cy="1188858"/>
            </a:xfrm>
            <a:prstGeom prst="rect">
              <a:avLst/>
            </a:prstGeom>
          </p:spPr>
        </p:pic>
        <p:sp>
          <p:nvSpPr>
            <p:cNvPr id="74" name="テキスト ボックス 73">
              <a:extLst>
                <a:ext uri="{FF2B5EF4-FFF2-40B4-BE49-F238E27FC236}">
                  <a16:creationId xmlns:a16="http://schemas.microsoft.com/office/drawing/2014/main" id="{FF4B7C24-4261-0A42-8B02-006713B30E0A}"/>
                </a:ext>
              </a:extLst>
            </p:cNvPr>
            <p:cNvSpPr txBox="1"/>
            <p:nvPr/>
          </p:nvSpPr>
          <p:spPr>
            <a:xfrm>
              <a:off x="8178974" y="3332094"/>
              <a:ext cx="1793346" cy="775882"/>
            </a:xfrm>
            <a:prstGeom prst="rect">
              <a:avLst/>
            </a:prstGeom>
            <a:noFill/>
          </p:spPr>
          <p:txBody>
            <a:bodyPr wrap="none" rtlCol="0">
              <a:spAutoFit/>
            </a:bodyPr>
            <a:lstStyle/>
            <a:p>
              <a:pPr defTabSz="957816" eaLnBrk="1" fontAlgn="auto" hangingPunct="1">
                <a:spcBef>
                  <a:spcPts val="0"/>
                </a:spcBef>
                <a:spcAft>
                  <a:spcPts val="0"/>
                </a:spcAft>
                <a:buClrTx/>
                <a:buSzTx/>
                <a:defRPr/>
              </a:pPr>
              <a:r>
                <a:rPr kumimoji="1" lang="en-US" altLang="ja-JP" sz="1544" kern="0" dirty="0">
                  <a:solidFill>
                    <a:prstClr val="black"/>
                  </a:solidFill>
                  <a:latin typeface="Meiryo UI" panose="020B0604030504040204" pitchFamily="50" charset="-128"/>
                  <a:ea typeface="Meiryo UI" panose="020B0604030504040204" pitchFamily="50" charset="-128"/>
                </a:rPr>
                <a:t>Disaster </a:t>
              </a:r>
              <a:br>
                <a:rPr kumimoji="1" lang="en-US" altLang="ja-JP" sz="1544" kern="0" dirty="0">
                  <a:solidFill>
                    <a:prstClr val="black"/>
                  </a:solidFill>
                  <a:latin typeface="Meiryo UI" panose="020B0604030504040204" pitchFamily="50" charset="-128"/>
                  <a:ea typeface="Meiryo UI" panose="020B0604030504040204" pitchFamily="50" charset="-128"/>
                </a:rPr>
              </a:br>
              <a:r>
                <a:rPr kumimoji="1" lang="en-US" altLang="ja-JP" sz="1544" kern="0" dirty="0">
                  <a:solidFill>
                    <a:prstClr val="black"/>
                  </a:solidFill>
                  <a:latin typeface="Meiryo UI" panose="020B0604030504040204" pitchFamily="50" charset="-128"/>
                  <a:ea typeface="Meiryo UI" panose="020B0604030504040204" pitchFamily="50" charset="-128"/>
                </a:rPr>
                <a:t>side </a:t>
              </a:r>
              <a:endParaRPr kumimoji="1" lang="ja-JP" altLang="en-US" sz="1544" kern="0" dirty="0">
                <a:solidFill>
                  <a:prstClr val="black"/>
                </a:solidFill>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EECAD170-9D96-D542-A65F-100ECE6E8761}"/>
                </a:ext>
              </a:extLst>
            </p:cNvPr>
            <p:cNvSpPr txBox="1"/>
            <p:nvPr/>
          </p:nvSpPr>
          <p:spPr>
            <a:xfrm>
              <a:off x="5428958" y="5620570"/>
              <a:ext cx="1270797" cy="604964"/>
            </a:xfrm>
            <a:prstGeom prst="rect">
              <a:avLst/>
            </a:prstGeom>
            <a:noFill/>
          </p:spPr>
          <p:txBody>
            <a:bodyPr wrap="none" rtlCol="0">
              <a:spAutoFit/>
            </a:bodyPr>
            <a:lstStyle/>
            <a:p>
              <a:pPr defTabSz="957816" eaLnBrk="1" fontAlgn="auto" hangingPunct="1">
                <a:spcBef>
                  <a:spcPts val="0"/>
                </a:spcBef>
                <a:spcAft>
                  <a:spcPts val="0"/>
                </a:spcAft>
                <a:buClrTx/>
                <a:buSzTx/>
                <a:defRPr/>
              </a:pPr>
              <a:r>
                <a:rPr kumimoji="1" lang="en-US" altLang="ja-JP" sz="1138" kern="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Reginal</a:t>
              </a:r>
            </a:p>
            <a:p>
              <a:pPr defTabSz="957816" eaLnBrk="1" fontAlgn="auto" hangingPunct="1">
                <a:spcBef>
                  <a:spcPts val="0"/>
                </a:spcBef>
                <a:spcAft>
                  <a:spcPts val="0"/>
                </a:spcAft>
                <a:buClrTx/>
                <a:buSzTx/>
                <a:defRPr/>
              </a:pPr>
              <a:r>
                <a:rPr kumimoji="1" lang="en-US" altLang="ja-JP" sz="1138" kern="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services</a:t>
              </a:r>
              <a:endParaRPr kumimoji="1" lang="ja-JP" altLang="en-US" sz="1138" kern="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a:extLst>
                <a:ext uri="{FF2B5EF4-FFF2-40B4-BE49-F238E27FC236}">
                  <a16:creationId xmlns:a16="http://schemas.microsoft.com/office/drawing/2014/main" id="{353C674F-DC0A-114C-8808-01329A6F5F44}"/>
                </a:ext>
              </a:extLst>
            </p:cNvPr>
            <p:cNvSpPr txBox="1"/>
            <p:nvPr/>
          </p:nvSpPr>
          <p:spPr>
            <a:xfrm>
              <a:off x="8421994" y="5599167"/>
              <a:ext cx="1270797" cy="604964"/>
            </a:xfrm>
            <a:prstGeom prst="rect">
              <a:avLst/>
            </a:prstGeom>
            <a:noFill/>
          </p:spPr>
          <p:txBody>
            <a:bodyPr wrap="none" rtlCol="0">
              <a:spAutoFit/>
            </a:bodyPr>
            <a:lstStyle/>
            <a:p>
              <a:pPr defTabSz="957816" eaLnBrk="1" fontAlgn="auto" hangingPunct="1">
                <a:spcBef>
                  <a:spcPts val="0"/>
                </a:spcBef>
                <a:spcAft>
                  <a:spcPts val="0"/>
                </a:spcAft>
                <a:buClrTx/>
                <a:buSzTx/>
                <a:defRPr/>
              </a:pPr>
              <a:r>
                <a:rPr kumimoji="1" lang="en-US" altLang="ja-JP" sz="1138" kern="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Inhouse</a:t>
              </a:r>
            </a:p>
            <a:p>
              <a:pPr defTabSz="957816" eaLnBrk="1" fontAlgn="auto" hangingPunct="1">
                <a:spcBef>
                  <a:spcPts val="0"/>
                </a:spcBef>
                <a:spcAft>
                  <a:spcPts val="0"/>
                </a:spcAft>
                <a:buClrTx/>
                <a:buSzTx/>
                <a:defRPr/>
              </a:pPr>
              <a:r>
                <a:rPr kumimoji="1" lang="en-US" altLang="ja-JP" sz="1138" kern="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services</a:t>
              </a:r>
              <a:endParaRPr kumimoji="1" lang="ja-JP" altLang="en-US" sz="1138" kern="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a:extLst>
                <a:ext uri="{FF2B5EF4-FFF2-40B4-BE49-F238E27FC236}">
                  <a16:creationId xmlns:a16="http://schemas.microsoft.com/office/drawing/2014/main" id="{7DE9DEF0-041A-3B49-9060-D1151848E4C8}"/>
                </a:ext>
              </a:extLst>
            </p:cNvPr>
            <p:cNvSpPr txBox="1"/>
            <p:nvPr/>
          </p:nvSpPr>
          <p:spPr>
            <a:xfrm>
              <a:off x="6755617" y="4266569"/>
              <a:ext cx="1273577" cy="451049"/>
            </a:xfrm>
            <a:prstGeom prst="rect">
              <a:avLst/>
            </a:prstGeom>
            <a:noFill/>
          </p:spPr>
          <p:txBody>
            <a:bodyPr wrap="none" rtlCol="0">
              <a:spAutoFit/>
            </a:bodyPr>
            <a:lstStyle/>
            <a:p>
              <a:pPr defTabSz="957816" eaLnBrk="1" fontAlgn="auto" hangingPunct="1">
                <a:spcBef>
                  <a:spcPts val="0"/>
                </a:spcBef>
                <a:spcAft>
                  <a:spcPts val="0"/>
                </a:spcAft>
                <a:buClrTx/>
                <a:buSzTx/>
                <a:defRPr/>
              </a:pPr>
              <a:r>
                <a:rPr kumimoji="1" lang="en-US" altLang="ja-JP" sz="1544" kern="0" dirty="0">
                  <a:solidFill>
                    <a:prstClr val="black"/>
                  </a:solidFill>
                  <a:latin typeface="Meiryo UI" panose="020B0604030504040204" pitchFamily="50" charset="-128"/>
                  <a:ea typeface="Meiryo UI" panose="020B0604030504040204" pitchFamily="50" charset="-128"/>
                </a:rPr>
                <a:t>Wi-Fi</a:t>
              </a:r>
              <a:r>
                <a:rPr kumimoji="1" lang="ja-JP" altLang="en-US" sz="1544" kern="0">
                  <a:solidFill>
                    <a:prstClr val="black"/>
                  </a:solidFill>
                  <a:latin typeface="Meiryo UI" panose="020B0604030504040204" pitchFamily="50" charset="-128"/>
                  <a:ea typeface="Meiryo UI" panose="020B0604030504040204" pitchFamily="50" charset="-128"/>
                </a:rPr>
                <a:t> </a:t>
              </a:r>
              <a:endParaRPr kumimoji="1" lang="ja-JP" altLang="en-US" sz="1544" kern="0" dirty="0">
                <a:solidFill>
                  <a:prstClr val="black"/>
                </a:solidFill>
                <a:latin typeface="Meiryo UI" panose="020B0604030504040204" pitchFamily="50" charset="-128"/>
                <a:ea typeface="Meiryo UI" panose="020B0604030504040204" pitchFamily="50" charset="-128"/>
              </a:endParaRPr>
            </a:p>
          </p:txBody>
        </p:sp>
      </p:grpSp>
      <p:pic>
        <p:nvPicPr>
          <p:cNvPr id="85" name="図 84">
            <a:extLst>
              <a:ext uri="{FF2B5EF4-FFF2-40B4-BE49-F238E27FC236}">
                <a16:creationId xmlns:a16="http://schemas.microsoft.com/office/drawing/2014/main" id="{85E82B80-D2D5-EC47-8CF8-E81633C704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98625" y="1941828"/>
            <a:ext cx="655833" cy="840439"/>
          </a:xfrm>
          <a:prstGeom prst="rect">
            <a:avLst/>
          </a:prstGeom>
        </p:spPr>
      </p:pic>
    </p:spTree>
    <p:extLst>
      <p:ext uri="{BB962C8B-B14F-4D97-AF65-F5344CB8AC3E}">
        <p14:creationId xmlns:p14="http://schemas.microsoft.com/office/powerpoint/2010/main" val="2942819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A7F6CAE-16AF-4644-8E0C-0AC68AD25044}"/>
              </a:ext>
            </a:extLst>
          </p:cNvPr>
          <p:cNvSpPr>
            <a:spLocks noGrp="1"/>
          </p:cNvSpPr>
          <p:nvPr>
            <p:ph type="title"/>
          </p:nvPr>
        </p:nvSpPr>
        <p:spPr>
          <a:xfrm>
            <a:off x="1780755" y="623894"/>
            <a:ext cx="8275685" cy="510952"/>
          </a:xfrm>
        </p:spPr>
        <p:txBody>
          <a:bodyPr/>
          <a:lstStyle/>
          <a:p>
            <a:r>
              <a:rPr kumimoji="1" lang="en-US" altLang="ja-JP" dirty="0"/>
              <a:t>Use Case 10:  AP tagged UL forwarding</a:t>
            </a:r>
            <a:endParaRPr kumimoji="1" lang="ja-JP" altLang="en-US" dirty="0"/>
          </a:p>
        </p:txBody>
      </p:sp>
      <p:sp>
        <p:nvSpPr>
          <p:cNvPr id="6" name="日付プレースホルダー 5">
            <a:extLst>
              <a:ext uri="{FF2B5EF4-FFF2-40B4-BE49-F238E27FC236}">
                <a16:creationId xmlns:a16="http://schemas.microsoft.com/office/drawing/2014/main" id="{0D01DE11-9DE7-CE4D-879A-33E27F6B2A76}"/>
              </a:ext>
            </a:extLst>
          </p:cNvPr>
          <p:cNvSpPr>
            <a:spLocks noGrp="1"/>
          </p:cNvSpPr>
          <p:nvPr>
            <p:ph type="dt" idx="10"/>
          </p:nvPr>
        </p:nvSpPr>
        <p:spPr/>
        <p:txBody>
          <a:bodyPr/>
          <a:lstStyle/>
          <a:p>
            <a:r>
              <a:rPr lang="en-US" altLang="ja-JP" dirty="0"/>
              <a:t>July 2019</a:t>
            </a:r>
            <a:endParaRPr lang="en-GB" dirty="0"/>
          </a:p>
        </p:txBody>
      </p:sp>
      <p:sp>
        <p:nvSpPr>
          <p:cNvPr id="5" name="フッター プレースホルダー 4">
            <a:extLst>
              <a:ext uri="{FF2B5EF4-FFF2-40B4-BE49-F238E27FC236}">
                <a16:creationId xmlns:a16="http://schemas.microsoft.com/office/drawing/2014/main" id="{4E5BE2F5-1DF0-1343-9198-5DC88D362CD8}"/>
              </a:ext>
            </a:extLst>
          </p:cNvPr>
          <p:cNvSpPr>
            <a:spLocks noGrp="1"/>
          </p:cNvSpPr>
          <p:nvPr>
            <p:ph type="ftr" idx="11"/>
          </p:nvPr>
        </p:nvSpPr>
        <p:spPr>
          <a:xfrm>
            <a:off x="7008102" y="6475414"/>
            <a:ext cx="4246027" cy="180975"/>
          </a:xfrm>
        </p:spPr>
        <p:txBody>
          <a:bodyPr/>
          <a:lstStyle/>
          <a:p>
            <a:r>
              <a:rPr lang="en-GB" dirty="0"/>
              <a:t>Xiaofei WANG (InterDigital)</a:t>
            </a:r>
          </a:p>
        </p:txBody>
      </p:sp>
      <p:sp>
        <p:nvSpPr>
          <p:cNvPr id="4" name="スライド番号プレースホルダー 3">
            <a:extLst>
              <a:ext uri="{FF2B5EF4-FFF2-40B4-BE49-F238E27FC236}">
                <a16:creationId xmlns:a16="http://schemas.microsoft.com/office/drawing/2014/main" id="{C421DC62-80AA-7E44-84EB-12E38E2FDC90}"/>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8" name="コンテンツ プレースホルダー 7">
            <a:extLst>
              <a:ext uri="{FF2B5EF4-FFF2-40B4-BE49-F238E27FC236}">
                <a16:creationId xmlns:a16="http://schemas.microsoft.com/office/drawing/2014/main" id="{080384B8-EF5D-0748-AE1F-35A049A97833}"/>
              </a:ext>
            </a:extLst>
          </p:cNvPr>
          <p:cNvSpPr>
            <a:spLocks noGrp="1"/>
          </p:cNvSpPr>
          <p:nvPr>
            <p:ph sz="half" idx="4294967295"/>
          </p:nvPr>
        </p:nvSpPr>
        <p:spPr>
          <a:xfrm>
            <a:off x="6132207" y="1245469"/>
            <a:ext cx="5635361" cy="1247427"/>
          </a:xfrm>
          <a:ln>
            <a:solidFill>
              <a:schemeClr val="tx2"/>
            </a:solidFill>
          </a:ln>
        </p:spPr>
        <p:txBody>
          <a:bodyPr/>
          <a:lstStyle/>
          <a:p>
            <a:r>
              <a:rPr kumimoji="1" lang="en-US" altLang="ja-JP" sz="1600" dirty="0"/>
              <a:t>Stakeholders</a:t>
            </a:r>
          </a:p>
          <a:p>
            <a:pPr marL="342900" lvl="1" indent="-342900">
              <a:spcBef>
                <a:spcPts val="600"/>
              </a:spcBef>
              <a:buFont typeface="Arial" panose="020B0604020202020204" pitchFamily="34" charset="0"/>
              <a:buChar char="•"/>
            </a:pPr>
            <a:r>
              <a:rPr kumimoji="1" lang="en-US" altLang="ja-JP" sz="1400" b="1" dirty="0">
                <a:cs typeface="+mn-cs"/>
              </a:rPr>
              <a:t>IoT Users, IoT operators, tracking services, </a:t>
            </a:r>
            <a:r>
              <a:rPr kumimoji="1" lang="en-US" altLang="ja-JP" sz="1400" b="1" dirty="0" err="1">
                <a:cs typeface="+mn-cs"/>
              </a:rPr>
              <a:t>etc</a:t>
            </a:r>
            <a:endParaRPr kumimoji="1" lang="en-US" altLang="ja-JP" sz="1400" b="1" dirty="0">
              <a:cs typeface="+mn-cs"/>
            </a:endParaRPr>
          </a:p>
          <a:p>
            <a:pPr marL="342900" lvl="1" indent="-342900">
              <a:spcBef>
                <a:spcPts val="600"/>
              </a:spcBef>
              <a:buFont typeface="Arial" panose="020B0604020202020204" pitchFamily="34" charset="0"/>
              <a:buChar char="•"/>
            </a:pPr>
            <a:r>
              <a:rPr kumimoji="1" lang="en-US" altLang="ja-JP" sz="1400" b="1" dirty="0">
                <a:cs typeface="+mn-cs"/>
              </a:rPr>
              <a:t>Manufactures of semiconductor, APs, networking and mobile devices</a:t>
            </a:r>
            <a:endParaRPr kumimoji="1" lang="ja-JP" altLang="en-US" sz="1400" b="1" dirty="0">
              <a:cs typeface="+mn-cs"/>
            </a:endParaRPr>
          </a:p>
        </p:txBody>
      </p:sp>
      <p:sp>
        <p:nvSpPr>
          <p:cNvPr id="11" name="コンテンツ プレースホルダー 7">
            <a:extLst>
              <a:ext uri="{FF2B5EF4-FFF2-40B4-BE49-F238E27FC236}">
                <a16:creationId xmlns:a16="http://schemas.microsoft.com/office/drawing/2014/main" id="{622817C9-C3F0-7A47-91AF-F2063FB34E89}"/>
              </a:ext>
            </a:extLst>
          </p:cNvPr>
          <p:cNvSpPr txBox="1">
            <a:spLocks/>
          </p:cNvSpPr>
          <p:nvPr/>
        </p:nvSpPr>
        <p:spPr bwMode="auto">
          <a:xfrm>
            <a:off x="6132206" y="4725144"/>
            <a:ext cx="5652425" cy="1728192"/>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400" dirty="0"/>
              <a:t>Expected benefits:</a:t>
            </a:r>
          </a:p>
          <a:p>
            <a:pPr marL="342900" lvl="1" indent="-342900">
              <a:spcBef>
                <a:spcPts val="600"/>
              </a:spcBef>
              <a:buFont typeface="Arial" panose="020B0604020202020204" pitchFamily="34" charset="0"/>
              <a:buChar char="•"/>
            </a:pPr>
            <a:r>
              <a:rPr kumimoji="1" lang="en-US" altLang="ja-JP" sz="1400" b="1" dirty="0"/>
              <a:t>Ability to broadcast information destined to the end server</a:t>
            </a:r>
          </a:p>
          <a:p>
            <a:pPr marL="342900" lvl="1" indent="-342900">
              <a:spcBef>
                <a:spcPts val="600"/>
              </a:spcBef>
              <a:buFont typeface="Arial" panose="020B0604020202020204" pitchFamily="34" charset="0"/>
              <a:buChar char="•"/>
            </a:pPr>
            <a:r>
              <a:rPr kumimoji="1" lang="en-US" altLang="ja-JP" sz="1400" b="1" dirty="0"/>
              <a:t>Ability to reduce cost and implementation complexity</a:t>
            </a:r>
          </a:p>
          <a:p>
            <a:pPr marL="342900" lvl="1" indent="-342900">
              <a:spcBef>
                <a:spcPts val="600"/>
              </a:spcBef>
              <a:buFont typeface="Arial" panose="020B0604020202020204" pitchFamily="34" charset="0"/>
              <a:buChar char="•"/>
            </a:pPr>
            <a:r>
              <a:rPr kumimoji="1" lang="en-US" altLang="ja-JP" sz="1400" b="1" dirty="0"/>
              <a:t>Ability to enable low power STA operations</a:t>
            </a:r>
          </a:p>
          <a:p>
            <a:endParaRPr kumimoji="1" lang="ja-JP" altLang="en-US" kern="0" dirty="0"/>
          </a:p>
        </p:txBody>
      </p:sp>
      <p:sp>
        <p:nvSpPr>
          <p:cNvPr id="13" name="コンテンツ プレースホルダー 7">
            <a:extLst>
              <a:ext uri="{FF2B5EF4-FFF2-40B4-BE49-F238E27FC236}">
                <a16:creationId xmlns:a16="http://schemas.microsoft.com/office/drawing/2014/main" id="{821D0DE3-B04C-2245-BF99-45A08C620B1D}"/>
              </a:ext>
            </a:extLst>
          </p:cNvPr>
          <p:cNvSpPr txBox="1">
            <a:spLocks/>
          </p:cNvSpPr>
          <p:nvPr/>
        </p:nvSpPr>
        <p:spPr bwMode="auto">
          <a:xfrm>
            <a:off x="6122742" y="2636912"/>
            <a:ext cx="5661890" cy="1950466"/>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600" dirty="0"/>
              <a:t>Service scene</a:t>
            </a:r>
          </a:p>
          <a:p>
            <a:pPr marL="342900" lvl="1" indent="-342900">
              <a:spcBef>
                <a:spcPts val="600"/>
              </a:spcBef>
              <a:buFont typeface="Arial" panose="020B0604020202020204" pitchFamily="34" charset="0"/>
              <a:buChar char="•"/>
            </a:pPr>
            <a:r>
              <a:rPr kumimoji="1" lang="en-US" altLang="ja-JP" sz="1400" b="1" dirty="0"/>
              <a:t>An </a:t>
            </a:r>
            <a:r>
              <a:rPr kumimoji="1" lang="en-US" altLang="ja-JP" sz="1400" b="1" dirty="0" err="1"/>
              <a:t>eBCS</a:t>
            </a:r>
            <a:r>
              <a:rPr kumimoji="1" lang="en-US" altLang="ja-JP" sz="1400" b="1" dirty="0"/>
              <a:t> AP provides forwarding service to an end-servers for </a:t>
            </a:r>
            <a:r>
              <a:rPr kumimoji="1" lang="en-US" altLang="ja-JP" sz="1400" b="1" dirty="0" err="1"/>
              <a:t>eBCS</a:t>
            </a:r>
            <a:r>
              <a:rPr kumimoji="1" lang="en-US" altLang="ja-JP" sz="1400" b="1" dirty="0"/>
              <a:t> non-AP STAs that may not be associated with the AP</a:t>
            </a:r>
          </a:p>
          <a:p>
            <a:pPr marL="342900" lvl="1" indent="-342900">
              <a:spcBef>
                <a:spcPts val="600"/>
              </a:spcBef>
              <a:buFont typeface="Arial" panose="020B0604020202020204" pitchFamily="34" charset="0"/>
              <a:buChar char="•"/>
            </a:pPr>
            <a:r>
              <a:rPr kumimoji="1" lang="en-US" altLang="ja-JP" sz="1400" b="1" dirty="0"/>
              <a:t>An </a:t>
            </a:r>
            <a:r>
              <a:rPr kumimoji="1" lang="en-US" altLang="ja-JP" sz="1400" b="1" dirty="0" err="1"/>
              <a:t>eBCS</a:t>
            </a:r>
            <a:r>
              <a:rPr kumimoji="1" lang="en-US" altLang="ja-JP" sz="1400" b="1" dirty="0"/>
              <a:t> AP appends on additional information before forwarding the packet to the addressed server</a:t>
            </a:r>
          </a:p>
        </p:txBody>
      </p:sp>
      <p:sp>
        <p:nvSpPr>
          <p:cNvPr id="14" name="コンテンツ プレースホルダー 7">
            <a:extLst>
              <a:ext uri="{FF2B5EF4-FFF2-40B4-BE49-F238E27FC236}">
                <a16:creationId xmlns:a16="http://schemas.microsoft.com/office/drawing/2014/main" id="{4A8EF0D3-987F-EF49-8ED9-3F113DF8931C}"/>
              </a:ext>
            </a:extLst>
          </p:cNvPr>
          <p:cNvSpPr txBox="1">
            <a:spLocks/>
          </p:cNvSpPr>
          <p:nvPr/>
        </p:nvSpPr>
        <p:spPr bwMode="auto">
          <a:xfrm>
            <a:off x="345036" y="4714620"/>
            <a:ext cx="5661891" cy="1738716"/>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Bef>
                <a:spcPts val="0"/>
              </a:spcBef>
            </a:pPr>
            <a:r>
              <a:rPr kumimoji="1" lang="en-US" altLang="ja-JP" sz="1400" kern="0" dirty="0"/>
              <a:t>Required function</a:t>
            </a:r>
          </a:p>
          <a:p>
            <a:pPr>
              <a:spcBef>
                <a:spcPts val="0"/>
              </a:spcBef>
              <a:buFont typeface="Arial" panose="020B0604020202020204" pitchFamily="34" charset="0"/>
              <a:buChar char="•"/>
            </a:pPr>
            <a:r>
              <a:rPr kumimoji="1" lang="en-US" altLang="ja-JP" sz="1200" kern="0" dirty="0"/>
              <a:t>Pre-configured low-cost low power tracker device automatically connects to an end server through </a:t>
            </a:r>
            <a:r>
              <a:rPr kumimoji="1" lang="en-US" altLang="ja-JP" sz="1200" kern="0" dirty="0" err="1"/>
              <a:t>eBCS</a:t>
            </a:r>
            <a:r>
              <a:rPr kumimoji="1" lang="en-US" altLang="ja-JP" sz="1200" kern="0" dirty="0"/>
              <a:t> APs in the neighborhood with zero setup action</a:t>
            </a:r>
          </a:p>
          <a:p>
            <a:pPr>
              <a:spcBef>
                <a:spcPts val="0"/>
              </a:spcBef>
              <a:buFont typeface="Arial" panose="020B0604020202020204" pitchFamily="34" charset="0"/>
              <a:buChar char="•"/>
            </a:pPr>
            <a:r>
              <a:rPr kumimoji="1" lang="en-US" altLang="ja-JP" sz="1200" kern="0" dirty="0"/>
              <a:t>Tracker device periodically reports to its server through </a:t>
            </a:r>
            <a:r>
              <a:rPr kumimoji="1" lang="en-US" altLang="ja-JP" sz="1200" kern="0" dirty="0" err="1"/>
              <a:t>eBCS</a:t>
            </a:r>
            <a:r>
              <a:rPr kumimoji="1" lang="en-US" altLang="ja-JP" sz="1200" kern="0" dirty="0"/>
              <a:t> APs without scanning and association </a:t>
            </a:r>
          </a:p>
          <a:p>
            <a:pPr>
              <a:spcBef>
                <a:spcPts val="0"/>
              </a:spcBef>
              <a:buFont typeface="Arial" panose="020B0604020202020204" pitchFamily="34" charset="0"/>
              <a:buChar char="•"/>
            </a:pPr>
            <a:r>
              <a:rPr kumimoji="1" lang="en-US" altLang="ja-JP" sz="1200" kern="0" dirty="0" err="1"/>
              <a:t>eBCS</a:t>
            </a:r>
            <a:r>
              <a:rPr kumimoji="1" lang="en-US" altLang="ja-JP" sz="1200" kern="0" dirty="0"/>
              <a:t> AP appends metadata (such as IP, date/time, location, RSSI </a:t>
            </a:r>
            <a:r>
              <a:rPr kumimoji="1" lang="en-US" altLang="ja-JP" sz="1200" kern="0" dirty="0" err="1"/>
              <a:t>etc</a:t>
            </a:r>
            <a:r>
              <a:rPr kumimoji="1" lang="en-US" altLang="ja-JP" sz="1200" kern="0" dirty="0"/>
              <a:t>) to the packets before forwarding to the destination server</a:t>
            </a:r>
          </a:p>
          <a:p>
            <a:pPr>
              <a:spcBef>
                <a:spcPts val="0"/>
              </a:spcBef>
              <a:buFont typeface="Arial" panose="020B0604020202020204" pitchFamily="34" charset="0"/>
              <a:buChar char="•"/>
            </a:pPr>
            <a:r>
              <a:rPr kumimoji="1" lang="en-US" altLang="ja-JP" sz="1200" kern="0" dirty="0"/>
              <a:t>Meta-data from an </a:t>
            </a:r>
            <a:r>
              <a:rPr kumimoji="1" lang="en-US" altLang="ja-JP" sz="1200" kern="0" dirty="0" err="1"/>
              <a:t>eBCS</a:t>
            </a:r>
            <a:r>
              <a:rPr kumimoji="1" lang="en-US" altLang="ja-JP" sz="1200" kern="0" dirty="0"/>
              <a:t> AP will be protected</a:t>
            </a:r>
            <a:endParaRPr kumimoji="1" lang="en-US" altLang="ja-JP" kern="0" dirty="0"/>
          </a:p>
        </p:txBody>
      </p:sp>
      <p:sp>
        <p:nvSpPr>
          <p:cNvPr id="12" name="コンテンツ プレースホルダー 7">
            <a:extLst>
              <a:ext uri="{FF2B5EF4-FFF2-40B4-BE49-F238E27FC236}">
                <a16:creationId xmlns:a16="http://schemas.microsoft.com/office/drawing/2014/main" id="{FD6B481D-7D9C-4FB5-9F4E-B1898D0A0321}"/>
              </a:ext>
            </a:extLst>
          </p:cNvPr>
          <p:cNvSpPr txBox="1">
            <a:spLocks/>
          </p:cNvSpPr>
          <p:nvPr/>
        </p:nvSpPr>
        <p:spPr bwMode="auto">
          <a:xfrm>
            <a:off x="345036" y="1245468"/>
            <a:ext cx="5661890" cy="3344569"/>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Topology/Architecture</a:t>
            </a:r>
          </a:p>
        </p:txBody>
      </p:sp>
      <p:pic>
        <p:nvPicPr>
          <p:cNvPr id="3" name="Picture 2">
            <a:extLst>
              <a:ext uri="{FF2B5EF4-FFF2-40B4-BE49-F238E27FC236}">
                <a16:creationId xmlns:a16="http://schemas.microsoft.com/office/drawing/2014/main" id="{36B5387B-DCED-4CA9-94B2-885C47A97FD2}"/>
              </a:ext>
            </a:extLst>
          </p:cNvPr>
          <p:cNvPicPr>
            <a:picLocks noChangeAspect="1"/>
          </p:cNvPicPr>
          <p:nvPr/>
        </p:nvPicPr>
        <p:blipFill>
          <a:blip r:embed="rId3"/>
          <a:stretch>
            <a:fillRect/>
          </a:stretch>
        </p:blipFill>
        <p:spPr>
          <a:xfrm>
            <a:off x="1978668" y="1666178"/>
            <a:ext cx="2900625" cy="2921200"/>
          </a:xfrm>
          <a:prstGeom prst="rect">
            <a:avLst/>
          </a:prstGeom>
        </p:spPr>
      </p:pic>
    </p:spTree>
    <p:extLst>
      <p:ext uri="{BB962C8B-B14F-4D97-AF65-F5344CB8AC3E}">
        <p14:creationId xmlns:p14="http://schemas.microsoft.com/office/powerpoint/2010/main" val="145888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2019</a:t>
            </a:r>
            <a:endParaRPr lang="en-GB" dirty="0"/>
          </a:p>
        </p:txBody>
      </p:sp>
      <p:sp>
        <p:nvSpPr>
          <p:cNvPr id="3" name="Footer Placeholder 2"/>
          <p:cNvSpPr>
            <a:spLocks noGrp="1"/>
          </p:cNvSpPr>
          <p:nvPr>
            <p:ph type="ftr" idx="11"/>
          </p:nvPr>
        </p:nvSpPr>
        <p:spPr/>
        <p:txBody>
          <a:bodyPr/>
          <a:lstStyle/>
          <a:p>
            <a:r>
              <a:rPr lang="en-GB" dirty="0"/>
              <a:t>Xiaofei Wang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13</a:t>
            </a:fld>
            <a:endParaRPr lang="en-GB" dirty="0"/>
          </a:p>
        </p:txBody>
      </p:sp>
      <p:sp>
        <p:nvSpPr>
          <p:cNvPr id="6" name="Rectangle 1"/>
          <p:cNvSpPr txBox="1">
            <a:spLocks noChangeArrowheads="1"/>
          </p:cNvSpPr>
          <p:nvPr/>
        </p:nvSpPr>
        <p:spPr>
          <a:xfrm>
            <a:off x="2209800" y="685800"/>
            <a:ext cx="7772400" cy="1066800"/>
          </a:xfrm>
          <a:prstGeom prst="rect">
            <a:avLst/>
          </a:prstGeom>
          <a:ln/>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t>References</a:t>
            </a:r>
          </a:p>
        </p:txBody>
      </p:sp>
      <p:sp>
        <p:nvSpPr>
          <p:cNvPr id="7" name="Rectangle 2"/>
          <p:cNvSpPr txBox="1">
            <a:spLocks noChangeArrowheads="1"/>
          </p:cNvSpPr>
          <p:nvPr/>
        </p:nvSpPr>
        <p:spPr>
          <a:xfrm>
            <a:off x="1703512" y="1700809"/>
            <a:ext cx="8784976" cy="4208463"/>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000" kern="0" dirty="0"/>
              <a:t>[1] IEEE 11-19/0182r0, Template for </a:t>
            </a:r>
            <a:r>
              <a:rPr lang="en-US" sz="2000" kern="0" dirty="0" err="1"/>
              <a:t>TGbc</a:t>
            </a:r>
            <a:r>
              <a:rPr lang="en-US" sz="2000" kern="0" dirty="0"/>
              <a:t> Use Case Scenario slides, Jan. 2019</a:t>
            </a:r>
          </a:p>
          <a:p>
            <a:pPr marL="0" indent="0"/>
            <a:r>
              <a:rPr lang="en-US" sz="2000" kern="0" dirty="0"/>
              <a:t>[2] IEEE 802.11-18/383r0, BCS Use Cases, Mar. 2018</a:t>
            </a:r>
          </a:p>
          <a:p>
            <a:pPr marL="0" indent="0"/>
            <a:r>
              <a:rPr lang="en-US" sz="2000" kern="0" dirty="0"/>
              <a:t>[3] IEEE 802.11-18/0532r0, Low Power Sensor Broadcast Use Cases, Mar. 2018</a:t>
            </a:r>
          </a:p>
          <a:p>
            <a:pPr marL="0" indent="0"/>
            <a:r>
              <a:rPr lang="en-US" sz="2000" kern="0" dirty="0"/>
              <a:t>[4] IEEE 802.11-18/1592r0, Possible Enhancement for Broadcast Services over WLAN, Sept. 2018</a:t>
            </a:r>
          </a:p>
          <a:p>
            <a:pPr marL="0" indent="0"/>
            <a:r>
              <a:rPr lang="en-US" sz="2000" kern="0" dirty="0"/>
              <a:t>[5] IEEE 802.11-18/0561r0, Some Use Cases for Broadcast Services over WLAN, Mar. 2018</a:t>
            </a:r>
          </a:p>
          <a:p>
            <a:pPr marL="0" indent="0"/>
            <a:r>
              <a:rPr lang="en-US" sz="2000" kern="0" dirty="0"/>
              <a:t>[6] IEEE 802.11-18/0771r0, Potential ITS Use Cases for BCS, Apr. 2018</a:t>
            </a:r>
          </a:p>
          <a:p>
            <a:pPr marL="0" indent="0"/>
            <a:r>
              <a:rPr lang="en-US" sz="2000" kern="0" dirty="0"/>
              <a:t>[7] IEEE 802.11-18/1437r1, Broadcast Use Case from Event Producers, Sept. 2018</a:t>
            </a:r>
          </a:p>
          <a:p>
            <a:pPr marL="0" indent="0"/>
            <a:r>
              <a:rPr lang="en-US" sz="2000" kern="0" dirty="0"/>
              <a:t>[8]</a:t>
            </a:r>
            <a:r>
              <a:rPr lang="en-US" dirty="0"/>
              <a:t> </a:t>
            </a:r>
            <a:r>
              <a:rPr lang="en-US" sz="2000" kern="0" dirty="0"/>
              <a:t>The Architecture Reference for Cooperative and Intelligent Transportation (ARC-IT) </a:t>
            </a:r>
            <a:r>
              <a:rPr lang="en-US" sz="1600" dirty="0">
                <a:hlinkClick r:id="rId3"/>
              </a:rPr>
              <a:t>WWW.ARC-IT.ORG</a:t>
            </a:r>
            <a:endParaRPr lang="en-US" sz="1600" dirty="0"/>
          </a:p>
          <a:p>
            <a:pPr marL="0" indent="0"/>
            <a:endParaRPr lang="en-US" sz="2000" dirty="0"/>
          </a:p>
        </p:txBody>
      </p:sp>
    </p:spTree>
    <p:extLst>
      <p:ext uri="{BB962C8B-B14F-4D97-AF65-F5344CB8AC3E}">
        <p14:creationId xmlns:p14="http://schemas.microsoft.com/office/powerpoint/2010/main" val="253568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2019</a:t>
            </a:r>
            <a:endParaRPr lang="en-GB" dirty="0"/>
          </a:p>
        </p:txBody>
      </p:sp>
      <p:sp>
        <p:nvSpPr>
          <p:cNvPr id="3" name="Footer Placeholder 2"/>
          <p:cNvSpPr>
            <a:spLocks noGrp="1"/>
          </p:cNvSpPr>
          <p:nvPr>
            <p:ph type="ftr" idx="11"/>
          </p:nvPr>
        </p:nvSpPr>
        <p:spPr/>
        <p:txBody>
          <a:bodyPr/>
          <a:lstStyle/>
          <a:p>
            <a:r>
              <a:rPr lang="en-GB" dirty="0"/>
              <a:t>Xiaofei Wang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14</a:t>
            </a:fld>
            <a:endParaRPr lang="en-GB" dirty="0"/>
          </a:p>
        </p:txBody>
      </p:sp>
      <p:sp>
        <p:nvSpPr>
          <p:cNvPr id="6" name="Rectangle 1"/>
          <p:cNvSpPr txBox="1">
            <a:spLocks noChangeArrowheads="1"/>
          </p:cNvSpPr>
          <p:nvPr/>
        </p:nvSpPr>
        <p:spPr>
          <a:xfrm>
            <a:off x="2209800" y="685800"/>
            <a:ext cx="7772400" cy="1066800"/>
          </a:xfrm>
          <a:prstGeom prst="rect">
            <a:avLst/>
          </a:prstGeom>
          <a:ln/>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t>References</a:t>
            </a:r>
          </a:p>
        </p:txBody>
      </p:sp>
      <p:sp>
        <p:nvSpPr>
          <p:cNvPr id="7" name="Rectangle 2"/>
          <p:cNvSpPr txBox="1">
            <a:spLocks noChangeArrowheads="1"/>
          </p:cNvSpPr>
          <p:nvPr/>
        </p:nvSpPr>
        <p:spPr>
          <a:xfrm>
            <a:off x="1703512" y="1700809"/>
            <a:ext cx="8784976" cy="4208463"/>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000" kern="0" dirty="0"/>
              <a:t>[9] IEEE 11-19/472r2, </a:t>
            </a:r>
            <a:r>
              <a:rPr lang="en-US" sz="2000" kern="0" dirty="0" err="1"/>
              <a:t>TGbc</a:t>
            </a:r>
            <a:r>
              <a:rPr lang="en-US" sz="2000" kern="0" dirty="0"/>
              <a:t> Additional Use Case Scenario, May 2019</a:t>
            </a:r>
          </a:p>
          <a:p>
            <a:pPr marL="0" indent="0"/>
            <a:r>
              <a:rPr lang="en-US" sz="2000" kern="0" dirty="0"/>
              <a:t>[10] IEEE 11-19/0894r1, Additional Use Case, May 2019 </a:t>
            </a:r>
          </a:p>
        </p:txBody>
      </p:sp>
    </p:spTree>
    <p:extLst>
      <p:ext uri="{BB962C8B-B14F-4D97-AF65-F5344CB8AC3E}">
        <p14:creationId xmlns:p14="http://schemas.microsoft.com/office/powerpoint/2010/main" val="298053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r>
              <a:rPr lang="en-US" dirty="0"/>
              <a:t>July 2019</a:t>
            </a:r>
            <a:endParaRPr lang="en-GB" dirty="0"/>
          </a:p>
        </p:txBody>
      </p:sp>
      <p:sp>
        <p:nvSpPr>
          <p:cNvPr id="4" name="Footer Placeholder 3"/>
          <p:cNvSpPr>
            <a:spLocks noGrp="1"/>
          </p:cNvSpPr>
          <p:nvPr>
            <p:ph type="ftr" idx="11"/>
          </p:nvPr>
        </p:nvSpPr>
        <p:spPr/>
        <p:txBody>
          <a:bodyPr/>
          <a:lstStyle/>
          <a:p>
            <a:r>
              <a:rPr lang="en-GB" dirty="0"/>
              <a:t>Xiaofei Wang (InterDigital)</a:t>
            </a:r>
          </a:p>
        </p:txBody>
      </p:sp>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2</a:t>
            </a:fld>
            <a:endParaRPr lang="en-GB" dirty="0"/>
          </a:p>
        </p:txBody>
      </p:sp>
      <p:sp>
        <p:nvSpPr>
          <p:cNvPr id="7" name="Rectangle 1"/>
          <p:cNvSpPr txBox="1">
            <a:spLocks noChangeArrowheads="1"/>
          </p:cNvSpPr>
          <p:nvPr/>
        </p:nvSpPr>
        <p:spPr bwMode="auto">
          <a:xfrm>
            <a:off x="2265928" y="648199"/>
            <a:ext cx="77724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t>Abstract</a:t>
            </a:r>
          </a:p>
        </p:txBody>
      </p:sp>
      <p:sp>
        <p:nvSpPr>
          <p:cNvPr id="8" name="Rectangle 2"/>
          <p:cNvSpPr txBox="1">
            <a:spLocks noChangeArrowheads="1"/>
          </p:cNvSpPr>
          <p:nvPr/>
        </p:nvSpPr>
        <p:spPr>
          <a:xfrm>
            <a:off x="2247106" y="2276872"/>
            <a:ext cx="7772400"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This document contains the use case descriptions for the IEEE 802.11bc TG. </a:t>
            </a:r>
          </a:p>
        </p:txBody>
      </p:sp>
    </p:spTree>
    <p:extLst>
      <p:ext uri="{BB962C8B-B14F-4D97-AF65-F5344CB8AC3E}">
        <p14:creationId xmlns:p14="http://schemas.microsoft.com/office/powerpoint/2010/main" val="380014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A7F6CAE-16AF-4644-8E0C-0AC68AD25044}"/>
              </a:ext>
            </a:extLst>
          </p:cNvPr>
          <p:cNvSpPr>
            <a:spLocks noGrp="1"/>
          </p:cNvSpPr>
          <p:nvPr>
            <p:ph type="title"/>
          </p:nvPr>
        </p:nvSpPr>
        <p:spPr>
          <a:xfrm>
            <a:off x="2209801" y="685801"/>
            <a:ext cx="7770813" cy="510952"/>
          </a:xfrm>
        </p:spPr>
        <p:txBody>
          <a:bodyPr/>
          <a:lstStyle/>
          <a:p>
            <a:r>
              <a:rPr kumimoji="1" lang="en-US" altLang="ja-JP" dirty="0"/>
              <a:t>Use Case 1:  Stadium Video Distribution</a:t>
            </a:r>
            <a:endParaRPr kumimoji="1" lang="ja-JP" altLang="en-US" dirty="0"/>
          </a:p>
        </p:txBody>
      </p:sp>
      <p:sp>
        <p:nvSpPr>
          <p:cNvPr id="6" name="日付プレースホルダー 5">
            <a:extLst>
              <a:ext uri="{FF2B5EF4-FFF2-40B4-BE49-F238E27FC236}">
                <a16:creationId xmlns:a16="http://schemas.microsoft.com/office/drawing/2014/main" id="{0D01DE11-9DE7-CE4D-879A-33E27F6B2A76}"/>
              </a:ext>
            </a:extLst>
          </p:cNvPr>
          <p:cNvSpPr>
            <a:spLocks noGrp="1"/>
          </p:cNvSpPr>
          <p:nvPr>
            <p:ph type="dt" idx="10"/>
          </p:nvPr>
        </p:nvSpPr>
        <p:spPr/>
        <p:txBody>
          <a:bodyPr/>
          <a:lstStyle/>
          <a:p>
            <a:r>
              <a:rPr lang="en-US" altLang="ja-JP" dirty="0"/>
              <a:t>July 2019</a:t>
            </a:r>
            <a:endParaRPr lang="en-GB" dirty="0"/>
          </a:p>
        </p:txBody>
      </p:sp>
      <p:sp>
        <p:nvSpPr>
          <p:cNvPr id="5" name="フッター プレースホルダー 4">
            <a:extLst>
              <a:ext uri="{FF2B5EF4-FFF2-40B4-BE49-F238E27FC236}">
                <a16:creationId xmlns:a16="http://schemas.microsoft.com/office/drawing/2014/main" id="{4E5BE2F5-1DF0-1343-9198-5DC88D362CD8}"/>
              </a:ext>
            </a:extLst>
          </p:cNvPr>
          <p:cNvSpPr>
            <a:spLocks noGrp="1"/>
          </p:cNvSpPr>
          <p:nvPr>
            <p:ph type="ftr" idx="11"/>
          </p:nvPr>
        </p:nvSpPr>
        <p:spPr/>
        <p:txBody>
          <a:bodyPr/>
          <a:lstStyle/>
          <a:p>
            <a:r>
              <a:rPr lang="de-DE" dirty="0"/>
              <a:t>Xiaofei WANG (InterDigital))</a:t>
            </a:r>
            <a:endParaRPr lang="en-GB" dirty="0"/>
          </a:p>
        </p:txBody>
      </p:sp>
      <p:sp>
        <p:nvSpPr>
          <p:cNvPr id="4" name="スライド番号プレースホルダー 3">
            <a:extLst>
              <a:ext uri="{FF2B5EF4-FFF2-40B4-BE49-F238E27FC236}">
                <a16:creationId xmlns:a16="http://schemas.microsoft.com/office/drawing/2014/main" id="{C421DC62-80AA-7E44-84EB-12E38E2FDC90}"/>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8" name="コンテンツ プレースホルダー 7">
            <a:extLst>
              <a:ext uri="{FF2B5EF4-FFF2-40B4-BE49-F238E27FC236}">
                <a16:creationId xmlns:a16="http://schemas.microsoft.com/office/drawing/2014/main" id="{080384B8-EF5D-0748-AE1F-35A049A97833}"/>
              </a:ext>
            </a:extLst>
          </p:cNvPr>
          <p:cNvSpPr>
            <a:spLocks noGrp="1"/>
          </p:cNvSpPr>
          <p:nvPr>
            <p:ph sz="half" idx="4294967295"/>
          </p:nvPr>
        </p:nvSpPr>
        <p:spPr>
          <a:xfrm>
            <a:off x="5924103" y="1457524"/>
            <a:ext cx="4780409" cy="1375272"/>
          </a:xfrm>
          <a:ln>
            <a:solidFill>
              <a:schemeClr val="tx2"/>
            </a:solidFill>
          </a:ln>
        </p:spPr>
        <p:txBody>
          <a:bodyPr/>
          <a:lstStyle/>
          <a:p>
            <a:r>
              <a:rPr kumimoji="1" lang="en-US" altLang="ja-JP" sz="1400" dirty="0"/>
              <a:t>Stakeholders</a:t>
            </a:r>
          </a:p>
          <a:p>
            <a:pPr marL="342900" lvl="1" indent="-342900">
              <a:spcBef>
                <a:spcPts val="600"/>
              </a:spcBef>
              <a:buFont typeface="Arial" panose="020B0604020202020204" pitchFamily="34" charset="0"/>
              <a:buChar char="•"/>
            </a:pPr>
            <a:r>
              <a:rPr kumimoji="1" lang="en-US" altLang="ja-JP" sz="1200" b="1" dirty="0">
                <a:cs typeface="+mn-cs"/>
              </a:rPr>
              <a:t>Stadium system operators</a:t>
            </a:r>
          </a:p>
          <a:p>
            <a:pPr marL="342900" lvl="1" indent="-342900">
              <a:spcBef>
                <a:spcPts val="600"/>
              </a:spcBef>
              <a:buFont typeface="Arial" panose="020B0604020202020204" pitchFamily="34" charset="0"/>
              <a:buChar char="•"/>
            </a:pPr>
            <a:r>
              <a:rPr kumimoji="1" lang="en-US" altLang="ja-JP" sz="1200" b="1" dirty="0">
                <a:cs typeface="+mn-cs"/>
              </a:rPr>
              <a:t>Stadium audience, coaches and referees</a:t>
            </a:r>
          </a:p>
          <a:p>
            <a:pPr marL="342900" lvl="1" indent="-342900">
              <a:spcBef>
                <a:spcPts val="600"/>
              </a:spcBef>
              <a:buFont typeface="Arial" panose="020B0604020202020204" pitchFamily="34" charset="0"/>
              <a:buChar char="•"/>
            </a:pPr>
            <a:r>
              <a:rPr kumimoji="1" lang="en-US" altLang="ja-JP" sz="1200" b="1" dirty="0">
                <a:cs typeface="+mn-cs"/>
              </a:rPr>
              <a:t>Broadcasters, e.g., Live TV</a:t>
            </a:r>
          </a:p>
          <a:p>
            <a:pPr marL="342900" lvl="1" indent="-342900">
              <a:spcBef>
                <a:spcPts val="600"/>
              </a:spcBef>
              <a:buFont typeface="Arial" panose="020B0604020202020204" pitchFamily="34" charset="0"/>
              <a:buChar char="•"/>
            </a:pPr>
            <a:r>
              <a:rPr kumimoji="1" lang="en-US" altLang="ja-JP" sz="1200" b="1" dirty="0">
                <a:cs typeface="+mn-cs"/>
              </a:rPr>
              <a:t>Manufacturers of semiconductor, networking and mobile devices</a:t>
            </a:r>
            <a:endParaRPr kumimoji="1" lang="ja-JP" altLang="en-US" sz="1200" b="1" dirty="0">
              <a:cs typeface="+mn-cs"/>
            </a:endParaRPr>
          </a:p>
        </p:txBody>
      </p:sp>
      <p:sp>
        <p:nvSpPr>
          <p:cNvPr id="10" name="コンテンツ プレースホルダー 7">
            <a:extLst>
              <a:ext uri="{FF2B5EF4-FFF2-40B4-BE49-F238E27FC236}">
                <a16:creationId xmlns:a16="http://schemas.microsoft.com/office/drawing/2014/main" id="{4F9F409D-D9DC-674B-9DF5-975869D57FE7}"/>
              </a:ext>
            </a:extLst>
          </p:cNvPr>
          <p:cNvSpPr txBox="1">
            <a:spLocks/>
          </p:cNvSpPr>
          <p:nvPr/>
        </p:nvSpPr>
        <p:spPr bwMode="auto">
          <a:xfrm>
            <a:off x="1171577" y="1457524"/>
            <a:ext cx="4420367" cy="3627660"/>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Topology/Architecture</a:t>
            </a:r>
          </a:p>
        </p:txBody>
      </p:sp>
      <p:sp>
        <p:nvSpPr>
          <p:cNvPr id="11" name="コンテンツ プレースホルダー 7">
            <a:extLst>
              <a:ext uri="{FF2B5EF4-FFF2-40B4-BE49-F238E27FC236}">
                <a16:creationId xmlns:a16="http://schemas.microsoft.com/office/drawing/2014/main" id="{622817C9-C3F0-7A47-91AF-F2063FB34E89}"/>
              </a:ext>
            </a:extLst>
          </p:cNvPr>
          <p:cNvSpPr txBox="1">
            <a:spLocks/>
          </p:cNvSpPr>
          <p:nvPr/>
        </p:nvSpPr>
        <p:spPr bwMode="auto">
          <a:xfrm>
            <a:off x="5924103" y="5244104"/>
            <a:ext cx="4780408" cy="1175215"/>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400" dirty="0"/>
              <a:t>Expected benefits:</a:t>
            </a:r>
          </a:p>
          <a:p>
            <a:pPr marL="342900" lvl="1" indent="-342900">
              <a:spcBef>
                <a:spcPts val="600"/>
              </a:spcBef>
              <a:buFont typeface="Arial" panose="020B0604020202020204" pitchFamily="34" charset="0"/>
              <a:buChar char="•"/>
            </a:pPr>
            <a:r>
              <a:rPr kumimoji="1" lang="en-US" altLang="ja-JP" sz="1200" b="1" dirty="0"/>
              <a:t>Ability to broadcast simultaneous information to a large number of users</a:t>
            </a:r>
          </a:p>
          <a:p>
            <a:pPr marL="342900" lvl="1" indent="-342900">
              <a:spcBef>
                <a:spcPts val="600"/>
              </a:spcBef>
              <a:buFont typeface="Arial" panose="020B0604020202020204" pitchFamily="34" charset="0"/>
              <a:buChar char="•"/>
            </a:pPr>
            <a:r>
              <a:rPr kumimoji="1" lang="en-US" altLang="ja-JP" sz="1200" b="1" dirty="0"/>
              <a:t>Reuse existing technology while reducing cost and implementation complexity</a:t>
            </a:r>
          </a:p>
          <a:p>
            <a:endParaRPr kumimoji="1" lang="ja-JP" altLang="en-US" kern="0" dirty="0"/>
          </a:p>
        </p:txBody>
      </p:sp>
      <p:sp>
        <p:nvSpPr>
          <p:cNvPr id="13" name="コンテンツ プレースホルダー 7">
            <a:extLst>
              <a:ext uri="{FF2B5EF4-FFF2-40B4-BE49-F238E27FC236}">
                <a16:creationId xmlns:a16="http://schemas.microsoft.com/office/drawing/2014/main" id="{821D0DE3-B04C-2245-BF99-45A08C620B1D}"/>
              </a:ext>
            </a:extLst>
          </p:cNvPr>
          <p:cNvSpPr txBox="1">
            <a:spLocks/>
          </p:cNvSpPr>
          <p:nvPr/>
        </p:nvSpPr>
        <p:spPr bwMode="auto">
          <a:xfrm>
            <a:off x="5924103" y="2916482"/>
            <a:ext cx="4780408" cy="2161528"/>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400" dirty="0"/>
              <a:t>Service scene</a:t>
            </a:r>
          </a:p>
          <a:p>
            <a:pPr marL="342900" lvl="1" indent="-342900">
              <a:spcBef>
                <a:spcPts val="600"/>
              </a:spcBef>
              <a:buFont typeface="Arial" panose="020B0604020202020204" pitchFamily="34" charset="0"/>
              <a:buChar char="•"/>
            </a:pPr>
            <a:r>
              <a:rPr kumimoji="1" lang="en-US" altLang="ja-JP" sz="1200" b="1" dirty="0"/>
              <a:t>An </a:t>
            </a:r>
            <a:r>
              <a:rPr kumimoji="1" lang="en-US" altLang="ja-JP" sz="1200" b="1" dirty="0" err="1"/>
              <a:t>eBCS</a:t>
            </a:r>
            <a:r>
              <a:rPr kumimoji="1" lang="en-US" altLang="ja-JP" sz="1200" b="1" dirty="0"/>
              <a:t> AP provides </a:t>
            </a:r>
            <a:r>
              <a:rPr kumimoji="1" lang="en-US" altLang="ja-JP" sz="1200" b="1" dirty="0" err="1"/>
              <a:t>eBCS</a:t>
            </a:r>
            <a:r>
              <a:rPr kumimoji="1" lang="en-US" altLang="ja-JP" sz="1200" b="1" dirty="0"/>
              <a:t> for videos to a large number of densely located STAs, which may be mobile devices.</a:t>
            </a:r>
          </a:p>
          <a:p>
            <a:pPr marL="342900" lvl="1" indent="-342900">
              <a:spcBef>
                <a:spcPts val="600"/>
              </a:spcBef>
              <a:buFont typeface="Arial" panose="020B0604020202020204" pitchFamily="34" charset="0"/>
              <a:buChar char="•"/>
            </a:pPr>
            <a:r>
              <a:rPr kumimoji="1" lang="en-US" altLang="ja-JP" sz="1200" b="1" dirty="0"/>
              <a:t>An </a:t>
            </a:r>
            <a:r>
              <a:rPr kumimoji="1" lang="en-US" altLang="ja-JP" sz="1200" b="1" dirty="0" err="1"/>
              <a:t>eBCS</a:t>
            </a:r>
            <a:r>
              <a:rPr kumimoji="1" lang="en-US" altLang="ja-JP" sz="1200" b="1" dirty="0"/>
              <a:t> AP provides multiple </a:t>
            </a:r>
            <a:r>
              <a:rPr kumimoji="1" lang="en-US" altLang="ja-JP" sz="1200" b="1" dirty="0" err="1"/>
              <a:t>eBCSs</a:t>
            </a:r>
            <a:r>
              <a:rPr kumimoji="1" lang="en-US" altLang="ja-JP" sz="1200" b="1" dirty="0"/>
              <a:t> for multiple video streams, e.g.:</a:t>
            </a:r>
          </a:p>
          <a:p>
            <a:pPr marL="742950" lvl="2" indent="-342900">
              <a:spcBef>
                <a:spcPts val="600"/>
              </a:spcBef>
              <a:buFont typeface="Arial" panose="020B0604020202020204" pitchFamily="34" charset="0"/>
              <a:buChar char="•"/>
            </a:pPr>
            <a:r>
              <a:rPr kumimoji="1" lang="en-US" altLang="ja-JP" sz="1200" b="1" dirty="0"/>
              <a:t>live video feed/Video Highlights Replay</a:t>
            </a:r>
          </a:p>
          <a:p>
            <a:pPr marL="742950" lvl="2" indent="-342900">
              <a:spcBef>
                <a:spcPts val="600"/>
              </a:spcBef>
              <a:buFont typeface="Arial" panose="020B0604020202020204" pitchFamily="34" charset="0"/>
              <a:buChar char="•"/>
            </a:pPr>
            <a:r>
              <a:rPr kumimoji="1" lang="en-US" altLang="ja-JP" sz="1200" b="1" dirty="0"/>
              <a:t>Videos from different angles of the game (e.g., in soccer)</a:t>
            </a:r>
          </a:p>
          <a:p>
            <a:pPr marL="742950" lvl="2" indent="-342900">
              <a:spcBef>
                <a:spcPts val="600"/>
              </a:spcBef>
              <a:buFont typeface="Arial" panose="020B0604020202020204" pitchFamily="34" charset="0"/>
              <a:buChar char="•"/>
            </a:pPr>
            <a:r>
              <a:rPr kumimoji="1" lang="en-US" altLang="ja-JP" sz="1200" b="1" dirty="0"/>
              <a:t>Videos of different sport activities that take place in parallel (e.g., athletics)</a:t>
            </a:r>
          </a:p>
        </p:txBody>
      </p:sp>
      <p:sp>
        <p:nvSpPr>
          <p:cNvPr id="14" name="コンテンツ プレースホルダー 7">
            <a:extLst>
              <a:ext uri="{FF2B5EF4-FFF2-40B4-BE49-F238E27FC236}">
                <a16:creationId xmlns:a16="http://schemas.microsoft.com/office/drawing/2014/main" id="{4A8EF0D3-987F-EF49-8ED9-3F113DF8931C}"/>
              </a:ext>
            </a:extLst>
          </p:cNvPr>
          <p:cNvSpPr txBox="1">
            <a:spLocks/>
          </p:cNvSpPr>
          <p:nvPr/>
        </p:nvSpPr>
        <p:spPr bwMode="auto">
          <a:xfrm>
            <a:off x="1171577" y="5244104"/>
            <a:ext cx="4420368" cy="1175215"/>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200" kern="0" dirty="0"/>
              <a:t>Required function</a:t>
            </a:r>
          </a:p>
          <a:p>
            <a:pPr>
              <a:buFont typeface="Arial" panose="020B0604020202020204" pitchFamily="34" charset="0"/>
              <a:buChar char="•"/>
            </a:pPr>
            <a:r>
              <a:rPr kumimoji="1" lang="en-US" altLang="ja-JP" sz="1200" kern="0" dirty="0"/>
              <a:t>Providing enhanced Broadcast Services (</a:t>
            </a:r>
            <a:r>
              <a:rPr kumimoji="1" lang="en-US" altLang="ja-JP" sz="1200" kern="0" dirty="0" err="1"/>
              <a:t>eBCS</a:t>
            </a:r>
            <a:r>
              <a:rPr kumimoji="1" lang="en-US" altLang="ja-JP" sz="1200" kern="0" dirty="0"/>
              <a:t>) for videos to a large number of densely located STAs. These STAs may be associated, or unassociated with the AP or may be  STAs that do not transmit.</a:t>
            </a:r>
          </a:p>
          <a:p>
            <a:pPr>
              <a:buFont typeface="Arial" panose="020B0604020202020204" pitchFamily="34" charset="0"/>
              <a:buChar char="•"/>
            </a:pPr>
            <a:endParaRPr kumimoji="1" lang="en-US" altLang="ja-JP" kern="0" dirty="0"/>
          </a:p>
          <a:p>
            <a:endParaRPr kumimoji="1" lang="en-US" altLang="ja-JP" kern="0" dirty="0"/>
          </a:p>
        </p:txBody>
      </p:sp>
      <p:sp>
        <p:nvSpPr>
          <p:cNvPr id="12" name="テキスト ボックス 3">
            <a:extLst>
              <a:ext uri="{FF2B5EF4-FFF2-40B4-BE49-F238E27FC236}">
                <a16:creationId xmlns:a16="http://schemas.microsoft.com/office/drawing/2014/main" id="{F557271D-1FAB-FE48-8FC1-1F1991C48B87}"/>
              </a:ext>
            </a:extLst>
          </p:cNvPr>
          <p:cNvSpPr txBox="1"/>
          <p:nvPr/>
        </p:nvSpPr>
        <p:spPr>
          <a:xfrm>
            <a:off x="1390817" y="2164325"/>
            <a:ext cx="114967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Contents</a:t>
            </a:r>
          </a:p>
          <a:p>
            <a:r>
              <a:rPr lang="en-US" altLang="ja-JP" dirty="0"/>
              <a:t>Server</a:t>
            </a:r>
            <a:endParaRPr kumimoji="1" lang="ja-JP" altLang="en-US" dirty="0"/>
          </a:p>
        </p:txBody>
      </p:sp>
      <p:sp>
        <p:nvSpPr>
          <p:cNvPr id="15" name="テキスト ボックス 4">
            <a:extLst>
              <a:ext uri="{FF2B5EF4-FFF2-40B4-BE49-F238E27FC236}">
                <a16:creationId xmlns:a16="http://schemas.microsoft.com/office/drawing/2014/main" id="{064367C9-78A2-4A4A-AF98-AE17BDE5A33B}"/>
              </a:ext>
            </a:extLst>
          </p:cNvPr>
          <p:cNvSpPr txBox="1"/>
          <p:nvPr/>
        </p:nvSpPr>
        <p:spPr>
          <a:xfrm>
            <a:off x="3210031" y="3165692"/>
            <a:ext cx="48603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AP</a:t>
            </a:r>
            <a:endParaRPr kumimoji="1" lang="ja-JP" altLang="en-US" dirty="0"/>
          </a:p>
        </p:txBody>
      </p:sp>
      <p:sp>
        <p:nvSpPr>
          <p:cNvPr id="16" name="テキスト ボックス 5">
            <a:extLst>
              <a:ext uri="{FF2B5EF4-FFF2-40B4-BE49-F238E27FC236}">
                <a16:creationId xmlns:a16="http://schemas.microsoft.com/office/drawing/2014/main" id="{6E20D7B9-5B06-1C46-A844-33DD1BB0C195}"/>
              </a:ext>
            </a:extLst>
          </p:cNvPr>
          <p:cNvSpPr txBox="1"/>
          <p:nvPr/>
        </p:nvSpPr>
        <p:spPr>
          <a:xfrm>
            <a:off x="4866072"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
        <p:nvSpPr>
          <p:cNvPr id="17" name="テキスト ボックス 6">
            <a:extLst>
              <a:ext uri="{FF2B5EF4-FFF2-40B4-BE49-F238E27FC236}">
                <a16:creationId xmlns:a16="http://schemas.microsoft.com/office/drawing/2014/main" id="{2A0A79C8-06DE-0143-9DBE-911AE81EA526}"/>
              </a:ext>
            </a:extLst>
          </p:cNvPr>
          <p:cNvSpPr txBox="1"/>
          <p:nvPr/>
        </p:nvSpPr>
        <p:spPr>
          <a:xfrm>
            <a:off x="4031951"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
        <p:nvSpPr>
          <p:cNvPr id="18" name="テキスト ボックス 7">
            <a:extLst>
              <a:ext uri="{FF2B5EF4-FFF2-40B4-BE49-F238E27FC236}">
                <a16:creationId xmlns:a16="http://schemas.microsoft.com/office/drawing/2014/main" id="{A63F87AB-63C0-D34F-BF67-2E3CE9EAE596}"/>
              </a:ext>
            </a:extLst>
          </p:cNvPr>
          <p:cNvSpPr txBox="1"/>
          <p:nvPr/>
        </p:nvSpPr>
        <p:spPr>
          <a:xfrm>
            <a:off x="3141102"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a:p>
        </p:txBody>
      </p:sp>
      <p:sp>
        <p:nvSpPr>
          <p:cNvPr id="19" name="テキスト ボックス 8">
            <a:extLst>
              <a:ext uri="{FF2B5EF4-FFF2-40B4-BE49-F238E27FC236}">
                <a16:creationId xmlns:a16="http://schemas.microsoft.com/office/drawing/2014/main" id="{F8343CDA-6F66-754B-9234-97D7ECCFC5C8}"/>
              </a:ext>
            </a:extLst>
          </p:cNvPr>
          <p:cNvSpPr txBox="1"/>
          <p:nvPr/>
        </p:nvSpPr>
        <p:spPr>
          <a:xfrm>
            <a:off x="2323074"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
        <p:nvSpPr>
          <p:cNvPr id="22" name="円/楕円 11">
            <a:extLst>
              <a:ext uri="{FF2B5EF4-FFF2-40B4-BE49-F238E27FC236}">
                <a16:creationId xmlns:a16="http://schemas.microsoft.com/office/drawing/2014/main" id="{8B541896-9143-7E4F-ACF9-1D2643D083E8}"/>
              </a:ext>
            </a:extLst>
          </p:cNvPr>
          <p:cNvSpPr/>
          <p:nvPr/>
        </p:nvSpPr>
        <p:spPr>
          <a:xfrm>
            <a:off x="3679907" y="2142187"/>
            <a:ext cx="1551997" cy="69060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a:t>Network</a:t>
            </a:r>
            <a:endParaRPr kumimoji="1" lang="ja-JP" altLang="en-US" dirty="0"/>
          </a:p>
        </p:txBody>
      </p:sp>
      <p:cxnSp>
        <p:nvCxnSpPr>
          <p:cNvPr id="23" name="直線矢印コネクタ 13">
            <a:extLst>
              <a:ext uri="{FF2B5EF4-FFF2-40B4-BE49-F238E27FC236}">
                <a16:creationId xmlns:a16="http://schemas.microsoft.com/office/drawing/2014/main" id="{351A44D6-26FA-5A4F-BF0D-E485C938DA80}"/>
              </a:ext>
            </a:extLst>
          </p:cNvPr>
          <p:cNvCxnSpPr>
            <a:cxnSpLocks/>
            <a:stCxn id="12" idx="3"/>
            <a:endCxn id="22" idx="2"/>
          </p:cNvCxnSpPr>
          <p:nvPr/>
        </p:nvCxnSpPr>
        <p:spPr>
          <a:xfrm>
            <a:off x="2540491" y="2487491"/>
            <a:ext cx="1139416" cy="1"/>
          </a:xfrm>
          <a:prstGeom prst="straightConnector1">
            <a:avLst/>
          </a:prstGeom>
          <a:ln w="38100">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5" name="稲妻 18">
            <a:extLst>
              <a:ext uri="{FF2B5EF4-FFF2-40B4-BE49-F238E27FC236}">
                <a16:creationId xmlns:a16="http://schemas.microsoft.com/office/drawing/2014/main" id="{8422D2AD-D8C8-B847-A9AC-F878C9A76E51}"/>
              </a:ext>
            </a:extLst>
          </p:cNvPr>
          <p:cNvSpPr/>
          <p:nvPr/>
        </p:nvSpPr>
        <p:spPr>
          <a:xfrm rot="5400000">
            <a:off x="1779768" y="3241987"/>
            <a:ext cx="914400" cy="1149674"/>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6" name="稲妻 20">
            <a:extLst>
              <a:ext uri="{FF2B5EF4-FFF2-40B4-BE49-F238E27FC236}">
                <a16:creationId xmlns:a16="http://schemas.microsoft.com/office/drawing/2014/main" id="{37D765DD-3900-BA41-91F7-26011EB5DA12}"/>
              </a:ext>
            </a:extLst>
          </p:cNvPr>
          <p:cNvSpPr/>
          <p:nvPr/>
        </p:nvSpPr>
        <p:spPr>
          <a:xfrm rot="5400000" flipV="1">
            <a:off x="4339977" y="3171431"/>
            <a:ext cx="914400" cy="1290786"/>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41" name="Connector: Elbow 40">
            <a:extLst>
              <a:ext uri="{FF2B5EF4-FFF2-40B4-BE49-F238E27FC236}">
                <a16:creationId xmlns:a16="http://schemas.microsoft.com/office/drawing/2014/main" id="{259C3D6C-F3B2-42C3-9145-A52C5CCE8003}"/>
              </a:ext>
            </a:extLst>
          </p:cNvPr>
          <p:cNvCxnSpPr>
            <a:cxnSpLocks/>
            <a:stCxn id="22" idx="6"/>
            <a:endCxn id="15" idx="0"/>
          </p:cNvCxnSpPr>
          <p:nvPr/>
        </p:nvCxnSpPr>
        <p:spPr bwMode="auto">
          <a:xfrm flipH="1">
            <a:off x="3453046" y="2487492"/>
            <a:ext cx="1778858" cy="678200"/>
          </a:xfrm>
          <a:prstGeom prst="bentConnector4">
            <a:avLst>
              <a:gd name="adj1" fmla="val -12851"/>
              <a:gd name="adj2" fmla="val 75457"/>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テキスト ボックス 8">
            <a:extLst>
              <a:ext uri="{FF2B5EF4-FFF2-40B4-BE49-F238E27FC236}">
                <a16:creationId xmlns:a16="http://schemas.microsoft.com/office/drawing/2014/main" id="{969E3B9C-231D-4CF9-9A52-05491E889027}"/>
              </a:ext>
            </a:extLst>
          </p:cNvPr>
          <p:cNvSpPr txBox="1"/>
          <p:nvPr/>
        </p:nvSpPr>
        <p:spPr>
          <a:xfrm>
            <a:off x="1512039"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Tree>
    <p:extLst>
      <p:ext uri="{BB962C8B-B14F-4D97-AF65-F5344CB8AC3E}">
        <p14:creationId xmlns:p14="http://schemas.microsoft.com/office/powerpoint/2010/main" val="94726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0CD67C1-AA58-45BA-8EA6-CF6040F8A425}"/>
              </a:ext>
            </a:extLst>
          </p:cNvPr>
          <p:cNvGrpSpPr/>
          <p:nvPr/>
        </p:nvGrpSpPr>
        <p:grpSpPr>
          <a:xfrm>
            <a:off x="1254831" y="1916832"/>
            <a:ext cx="4511479" cy="1561470"/>
            <a:chOff x="7070921" y="990600"/>
            <a:chExt cx="4511479" cy="1687715"/>
          </a:xfrm>
        </p:grpSpPr>
        <p:pic>
          <p:nvPicPr>
            <p:cNvPr id="27" name="Picture 26">
              <a:extLst>
                <a:ext uri="{FF2B5EF4-FFF2-40B4-BE49-F238E27FC236}">
                  <a16:creationId xmlns:a16="http://schemas.microsoft.com/office/drawing/2014/main" id="{28A2CF56-51DF-4AF8-8572-DAC83B4D7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6751" y="1081087"/>
              <a:ext cx="374005" cy="533400"/>
            </a:xfrm>
            <a:prstGeom prst="rect">
              <a:avLst/>
            </a:prstGeom>
          </p:spPr>
        </p:pic>
        <p:pic>
          <p:nvPicPr>
            <p:cNvPr id="28" name="Picture 27">
              <a:extLst>
                <a:ext uri="{FF2B5EF4-FFF2-40B4-BE49-F238E27FC236}">
                  <a16:creationId xmlns:a16="http://schemas.microsoft.com/office/drawing/2014/main" id="{FE67DF28-AEBE-42E8-A63C-EF6A5D7C4D0B}"/>
                </a:ext>
              </a:extLst>
            </p:cNvPr>
            <p:cNvPicPr>
              <a:picLocks noChangeAspect="1"/>
            </p:cNvPicPr>
            <p:nvPr/>
          </p:nvPicPr>
          <p:blipFill>
            <a:blip r:embed="rId4"/>
            <a:stretch>
              <a:fillRect/>
            </a:stretch>
          </p:blipFill>
          <p:spPr>
            <a:xfrm>
              <a:off x="7341551" y="990600"/>
              <a:ext cx="3019425" cy="714375"/>
            </a:xfrm>
            <a:prstGeom prst="rect">
              <a:avLst/>
            </a:prstGeom>
          </p:spPr>
        </p:pic>
        <p:cxnSp>
          <p:nvCxnSpPr>
            <p:cNvPr id="29" name="Elbow Connector 6">
              <a:extLst>
                <a:ext uri="{FF2B5EF4-FFF2-40B4-BE49-F238E27FC236}">
                  <a16:creationId xmlns:a16="http://schemas.microsoft.com/office/drawing/2014/main" id="{FFA7E8E5-67DC-407A-8B90-7C0688796AE6}"/>
                </a:ext>
              </a:extLst>
            </p:cNvPr>
            <p:cNvCxnSpPr/>
            <p:nvPr/>
          </p:nvCxnSpPr>
          <p:spPr bwMode="auto">
            <a:xfrm flipV="1">
              <a:off x="10313351" y="1347787"/>
              <a:ext cx="565795" cy="133881"/>
            </a:xfrm>
            <a:prstGeom prst="bentConnector3">
              <a:avLst/>
            </a:prstGeom>
            <a:solidFill>
              <a:schemeClr val="accent1"/>
            </a:solidFill>
            <a:ln w="12700" cap="flat" cmpd="sng" algn="ctr">
              <a:solidFill>
                <a:schemeClr val="tx1"/>
              </a:solidFill>
              <a:prstDash val="solid"/>
              <a:round/>
              <a:headEnd type="none" w="sm" len="sm"/>
              <a:tailEnd type="none" w="sm" len="sm"/>
            </a:ln>
            <a:effectLst/>
          </p:spPr>
        </p:cxnSp>
        <p:pic>
          <p:nvPicPr>
            <p:cNvPr id="30" name="Picture 29">
              <a:extLst>
                <a:ext uri="{FF2B5EF4-FFF2-40B4-BE49-F238E27FC236}">
                  <a16:creationId xmlns:a16="http://schemas.microsoft.com/office/drawing/2014/main" id="{2355A7BC-1291-426B-8BD4-D516D4AB32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0921" y="1233815"/>
              <a:ext cx="407694" cy="266700"/>
            </a:xfrm>
            <a:prstGeom prst="rect">
              <a:avLst/>
            </a:prstGeom>
          </p:spPr>
        </p:pic>
        <p:sp>
          <p:nvSpPr>
            <p:cNvPr id="31" name="TextBox 8">
              <a:extLst>
                <a:ext uri="{FF2B5EF4-FFF2-40B4-BE49-F238E27FC236}">
                  <a16:creationId xmlns:a16="http://schemas.microsoft.com/office/drawing/2014/main" id="{A7B15D0C-72E9-403C-9CC5-21805DFD50BC}"/>
                </a:ext>
              </a:extLst>
            </p:cNvPr>
            <p:cNvSpPr txBox="1"/>
            <p:nvPr/>
          </p:nvSpPr>
          <p:spPr>
            <a:xfrm>
              <a:off x="9607444" y="1640580"/>
              <a:ext cx="761999"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Internet</a:t>
              </a:r>
            </a:p>
          </p:txBody>
        </p:sp>
        <p:sp>
          <p:nvSpPr>
            <p:cNvPr id="32" name="TextBox 9">
              <a:extLst>
                <a:ext uri="{FF2B5EF4-FFF2-40B4-BE49-F238E27FC236}">
                  <a16:creationId xmlns:a16="http://schemas.microsoft.com/office/drawing/2014/main" id="{92C02D96-6361-4F83-AAB6-E73DCA4C711F}"/>
                </a:ext>
              </a:extLst>
            </p:cNvPr>
            <p:cNvSpPr txBox="1"/>
            <p:nvPr/>
          </p:nvSpPr>
          <p:spPr>
            <a:xfrm>
              <a:off x="10820401" y="1640580"/>
              <a:ext cx="761999"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Server</a:t>
              </a:r>
            </a:p>
          </p:txBody>
        </p:sp>
        <p:sp>
          <p:nvSpPr>
            <p:cNvPr id="34" name="TextBox 11">
              <a:extLst>
                <a:ext uri="{FF2B5EF4-FFF2-40B4-BE49-F238E27FC236}">
                  <a16:creationId xmlns:a16="http://schemas.microsoft.com/office/drawing/2014/main" id="{2A9AA08C-62EE-47C7-9F9E-54F7D24B9186}"/>
                </a:ext>
              </a:extLst>
            </p:cNvPr>
            <p:cNvSpPr txBox="1"/>
            <p:nvPr/>
          </p:nvSpPr>
          <p:spPr>
            <a:xfrm>
              <a:off x="7070921" y="1521731"/>
              <a:ext cx="655800"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STA 1</a:t>
              </a:r>
            </a:p>
          </p:txBody>
        </p:sp>
        <p:sp>
          <p:nvSpPr>
            <p:cNvPr id="36" name="TextBox 13">
              <a:extLst>
                <a:ext uri="{FF2B5EF4-FFF2-40B4-BE49-F238E27FC236}">
                  <a16:creationId xmlns:a16="http://schemas.microsoft.com/office/drawing/2014/main" id="{A902458E-7B0E-4522-9363-E7FF40317ED1}"/>
                </a:ext>
              </a:extLst>
            </p:cNvPr>
            <p:cNvSpPr txBox="1"/>
            <p:nvPr/>
          </p:nvSpPr>
          <p:spPr>
            <a:xfrm>
              <a:off x="7573401" y="2416705"/>
              <a:ext cx="656199"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 STA 2</a:t>
              </a:r>
            </a:p>
          </p:txBody>
        </p:sp>
        <p:sp>
          <p:nvSpPr>
            <p:cNvPr id="38" name="Rectangle 37">
              <a:extLst>
                <a:ext uri="{FF2B5EF4-FFF2-40B4-BE49-F238E27FC236}">
                  <a16:creationId xmlns:a16="http://schemas.microsoft.com/office/drawing/2014/main" id="{39EDC09D-AA76-46B1-B938-5D065F7B8457}"/>
                </a:ext>
              </a:extLst>
            </p:cNvPr>
            <p:cNvSpPr/>
            <p:nvPr/>
          </p:nvSpPr>
          <p:spPr bwMode="auto">
            <a:xfrm>
              <a:off x="7341551" y="1290309"/>
              <a:ext cx="1040449" cy="81291"/>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39" name="Straight Arrow Connector 38">
              <a:extLst>
                <a:ext uri="{FF2B5EF4-FFF2-40B4-BE49-F238E27FC236}">
                  <a16:creationId xmlns:a16="http://schemas.microsoft.com/office/drawing/2014/main" id="{FD0359DF-17A2-4E61-BB53-8401A7A0949A}"/>
                </a:ext>
              </a:extLst>
            </p:cNvPr>
            <p:cNvCxnSpPr/>
            <p:nvPr/>
          </p:nvCxnSpPr>
          <p:spPr bwMode="auto">
            <a:xfrm>
              <a:off x="7596845" y="1392981"/>
              <a:ext cx="736035" cy="21746"/>
            </a:xfrm>
            <a:prstGeom prst="straightConnector1">
              <a:avLst/>
            </a:prstGeom>
            <a:solidFill>
              <a:schemeClr val="accent1"/>
            </a:solidFill>
            <a:ln w="19050" cap="flat" cmpd="sng" algn="ctr">
              <a:solidFill>
                <a:schemeClr val="tx1"/>
              </a:solidFill>
              <a:prstDash val="sysDot"/>
              <a:round/>
              <a:headEnd type="none" w="sm" len="sm"/>
              <a:tailEnd type="stealth"/>
            </a:ln>
            <a:effectLst/>
          </p:spPr>
        </p:cxnSp>
        <p:pic>
          <p:nvPicPr>
            <p:cNvPr id="35" name="Picture 34">
              <a:extLst>
                <a:ext uri="{FF2B5EF4-FFF2-40B4-BE49-F238E27FC236}">
                  <a16:creationId xmlns:a16="http://schemas.microsoft.com/office/drawing/2014/main" id="{0A144301-ECE1-4275-906D-168FE092C3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8072" y="2032103"/>
              <a:ext cx="407694" cy="203413"/>
            </a:xfrm>
            <a:prstGeom prst="rect">
              <a:avLst/>
            </a:prstGeom>
          </p:spPr>
        </p:pic>
        <p:cxnSp>
          <p:nvCxnSpPr>
            <p:cNvPr id="37" name="Straight Arrow Connector 36">
              <a:extLst>
                <a:ext uri="{FF2B5EF4-FFF2-40B4-BE49-F238E27FC236}">
                  <a16:creationId xmlns:a16="http://schemas.microsoft.com/office/drawing/2014/main" id="{E5B4D999-B822-49DD-980A-25F3AB955DC0}"/>
                </a:ext>
              </a:extLst>
            </p:cNvPr>
            <p:cNvCxnSpPr/>
            <p:nvPr/>
          </p:nvCxnSpPr>
          <p:spPr bwMode="auto">
            <a:xfrm flipV="1">
              <a:off x="7892942" y="1600200"/>
              <a:ext cx="489058" cy="518685"/>
            </a:xfrm>
            <a:prstGeom prst="straightConnector1">
              <a:avLst/>
            </a:prstGeom>
            <a:solidFill>
              <a:schemeClr val="accent1"/>
            </a:solidFill>
            <a:ln w="19050" cap="flat" cmpd="sng" algn="ctr">
              <a:solidFill>
                <a:schemeClr val="tx1"/>
              </a:solidFill>
              <a:prstDash val="sysDot"/>
              <a:round/>
              <a:headEnd type="none" w="sm" len="sm"/>
              <a:tailEnd type="stealth"/>
            </a:ln>
            <a:effectLst/>
          </p:spPr>
        </p:cxnSp>
      </p:grpSp>
      <p:pic>
        <p:nvPicPr>
          <p:cNvPr id="68" name="Picture 67">
            <a:extLst>
              <a:ext uri="{FF2B5EF4-FFF2-40B4-BE49-F238E27FC236}">
                <a16:creationId xmlns:a16="http://schemas.microsoft.com/office/drawing/2014/main" id="{9FE518D1-433B-41FC-939E-546EAF641D2F}"/>
              </a:ext>
            </a:extLst>
          </p:cNvPr>
          <p:cNvPicPr>
            <a:picLocks noChangeAspect="1"/>
          </p:cNvPicPr>
          <p:nvPr/>
        </p:nvPicPr>
        <p:blipFill>
          <a:blip r:embed="rId4"/>
          <a:stretch>
            <a:fillRect/>
          </a:stretch>
        </p:blipFill>
        <p:spPr>
          <a:xfrm>
            <a:off x="1990195" y="2730239"/>
            <a:ext cx="2691352" cy="413621"/>
          </a:xfrm>
          <a:prstGeom prst="rect">
            <a:avLst/>
          </a:prstGeom>
        </p:spPr>
      </p:pic>
      <p:sp>
        <p:nvSpPr>
          <p:cNvPr id="12" name="Rectangle 11">
            <a:extLst>
              <a:ext uri="{FF2B5EF4-FFF2-40B4-BE49-F238E27FC236}">
                <a16:creationId xmlns:a16="http://schemas.microsoft.com/office/drawing/2014/main" id="{630CA625-0B7D-4343-91C4-04D00302BFDD}"/>
              </a:ext>
            </a:extLst>
          </p:cNvPr>
          <p:cNvSpPr/>
          <p:nvPr/>
        </p:nvSpPr>
        <p:spPr bwMode="auto">
          <a:xfrm>
            <a:off x="2073360" y="2786621"/>
            <a:ext cx="800940" cy="2398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タイトル 6">
            <a:extLst>
              <a:ext uri="{FF2B5EF4-FFF2-40B4-BE49-F238E27FC236}">
                <a16:creationId xmlns:a16="http://schemas.microsoft.com/office/drawing/2014/main" id="{1A7F6CAE-16AF-4644-8E0C-0AC68AD25044}"/>
              </a:ext>
            </a:extLst>
          </p:cNvPr>
          <p:cNvSpPr>
            <a:spLocks noGrp="1"/>
          </p:cNvSpPr>
          <p:nvPr>
            <p:ph type="title"/>
          </p:nvPr>
        </p:nvSpPr>
        <p:spPr>
          <a:xfrm>
            <a:off x="1780755" y="685801"/>
            <a:ext cx="8275685" cy="510952"/>
          </a:xfrm>
        </p:spPr>
        <p:txBody>
          <a:bodyPr/>
          <a:lstStyle/>
          <a:p>
            <a:r>
              <a:rPr kumimoji="1" lang="en-US" altLang="ja-JP" dirty="0"/>
              <a:t>Use Case 2:  Low Power Sensor UL Broadcast</a:t>
            </a:r>
            <a:endParaRPr kumimoji="1" lang="ja-JP" altLang="en-US" dirty="0"/>
          </a:p>
        </p:txBody>
      </p:sp>
      <p:sp>
        <p:nvSpPr>
          <p:cNvPr id="6" name="日付プレースホルダー 5">
            <a:extLst>
              <a:ext uri="{FF2B5EF4-FFF2-40B4-BE49-F238E27FC236}">
                <a16:creationId xmlns:a16="http://schemas.microsoft.com/office/drawing/2014/main" id="{0D01DE11-9DE7-CE4D-879A-33E27F6B2A76}"/>
              </a:ext>
            </a:extLst>
          </p:cNvPr>
          <p:cNvSpPr>
            <a:spLocks noGrp="1"/>
          </p:cNvSpPr>
          <p:nvPr>
            <p:ph type="dt" idx="10"/>
          </p:nvPr>
        </p:nvSpPr>
        <p:spPr/>
        <p:txBody>
          <a:bodyPr/>
          <a:lstStyle/>
          <a:p>
            <a:r>
              <a:rPr lang="en-US" altLang="ja-JP" dirty="0"/>
              <a:t>July 2019</a:t>
            </a:r>
            <a:endParaRPr lang="en-GB" dirty="0"/>
          </a:p>
        </p:txBody>
      </p:sp>
      <p:sp>
        <p:nvSpPr>
          <p:cNvPr id="5" name="フッター プレースホルダー 4">
            <a:extLst>
              <a:ext uri="{FF2B5EF4-FFF2-40B4-BE49-F238E27FC236}">
                <a16:creationId xmlns:a16="http://schemas.microsoft.com/office/drawing/2014/main" id="{4E5BE2F5-1DF0-1343-9198-5DC88D362CD8}"/>
              </a:ext>
            </a:extLst>
          </p:cNvPr>
          <p:cNvSpPr>
            <a:spLocks noGrp="1"/>
          </p:cNvSpPr>
          <p:nvPr>
            <p:ph type="ftr" idx="11"/>
          </p:nvPr>
        </p:nvSpPr>
        <p:spPr/>
        <p:txBody>
          <a:bodyPr/>
          <a:lstStyle/>
          <a:p>
            <a:r>
              <a:rPr lang="en-GB" dirty="0"/>
              <a:t>Xiaofei Wang (InterDigital</a:t>
            </a:r>
            <a:r>
              <a:rPr lang="de-DE" dirty="0"/>
              <a:t>)</a:t>
            </a:r>
            <a:endParaRPr lang="en-GB" dirty="0"/>
          </a:p>
        </p:txBody>
      </p:sp>
      <p:sp>
        <p:nvSpPr>
          <p:cNvPr id="4" name="スライド番号プレースホルダー 3">
            <a:extLst>
              <a:ext uri="{FF2B5EF4-FFF2-40B4-BE49-F238E27FC236}">
                <a16:creationId xmlns:a16="http://schemas.microsoft.com/office/drawing/2014/main" id="{C421DC62-80AA-7E44-84EB-12E38E2FDC90}"/>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8" name="コンテンツ プレースホルダー 7">
            <a:extLst>
              <a:ext uri="{FF2B5EF4-FFF2-40B4-BE49-F238E27FC236}">
                <a16:creationId xmlns:a16="http://schemas.microsoft.com/office/drawing/2014/main" id="{080384B8-EF5D-0748-AE1F-35A049A97833}"/>
              </a:ext>
            </a:extLst>
          </p:cNvPr>
          <p:cNvSpPr>
            <a:spLocks noGrp="1"/>
          </p:cNvSpPr>
          <p:nvPr>
            <p:ph sz="half" idx="4294967295"/>
          </p:nvPr>
        </p:nvSpPr>
        <p:spPr>
          <a:xfrm>
            <a:off x="5924103" y="1556792"/>
            <a:ext cx="4605765" cy="1198187"/>
          </a:xfrm>
          <a:ln>
            <a:solidFill>
              <a:schemeClr val="tx2"/>
            </a:solidFill>
          </a:ln>
        </p:spPr>
        <p:txBody>
          <a:bodyPr/>
          <a:lstStyle/>
          <a:p>
            <a:r>
              <a:rPr kumimoji="1" lang="en-US" altLang="ja-JP" sz="1400" dirty="0"/>
              <a:t>Stakeholders</a:t>
            </a:r>
          </a:p>
          <a:p>
            <a:pPr marL="342900" lvl="1" indent="-342900">
              <a:spcBef>
                <a:spcPts val="600"/>
              </a:spcBef>
              <a:buFont typeface="Arial" panose="020B0604020202020204" pitchFamily="34" charset="0"/>
              <a:buChar char="•"/>
            </a:pPr>
            <a:r>
              <a:rPr kumimoji="1" lang="en-US" altLang="ja-JP" sz="1200" b="1" dirty="0">
                <a:cs typeface="+mn-cs"/>
              </a:rPr>
              <a:t>Users of IoT devices</a:t>
            </a:r>
          </a:p>
          <a:p>
            <a:pPr marL="342900" lvl="1" indent="-342900">
              <a:spcBef>
                <a:spcPts val="600"/>
              </a:spcBef>
              <a:buFont typeface="Arial" panose="020B0604020202020204" pitchFamily="34" charset="0"/>
              <a:buChar char="•"/>
            </a:pPr>
            <a:r>
              <a:rPr kumimoji="1" lang="en-US" altLang="ja-JP" sz="1200" b="1" dirty="0">
                <a:cs typeface="+mn-cs"/>
              </a:rPr>
              <a:t>IoT System Operators</a:t>
            </a:r>
          </a:p>
          <a:p>
            <a:pPr marL="342900" lvl="1" indent="-342900">
              <a:spcBef>
                <a:spcPts val="600"/>
              </a:spcBef>
              <a:buFont typeface="Arial" panose="020B0604020202020204" pitchFamily="34" charset="0"/>
              <a:buChar char="•"/>
            </a:pPr>
            <a:r>
              <a:rPr kumimoji="1" lang="en-US" altLang="ja-JP" sz="1200" b="1" dirty="0">
                <a:cs typeface="+mn-cs"/>
              </a:rPr>
              <a:t>Manufacturers of semiconductor, APs, IoT devices, networking and mobile devices</a:t>
            </a:r>
            <a:endParaRPr kumimoji="1" lang="ja-JP" altLang="en-US" sz="1200" b="1" dirty="0">
              <a:cs typeface="+mn-cs"/>
            </a:endParaRPr>
          </a:p>
        </p:txBody>
      </p:sp>
      <p:sp>
        <p:nvSpPr>
          <p:cNvPr id="10" name="コンテンツ プレースホルダー 7">
            <a:extLst>
              <a:ext uri="{FF2B5EF4-FFF2-40B4-BE49-F238E27FC236}">
                <a16:creationId xmlns:a16="http://schemas.microsoft.com/office/drawing/2014/main" id="{4F9F409D-D9DC-674B-9DF5-975869D57FE7}"/>
              </a:ext>
            </a:extLst>
          </p:cNvPr>
          <p:cNvSpPr txBox="1">
            <a:spLocks/>
          </p:cNvSpPr>
          <p:nvPr/>
        </p:nvSpPr>
        <p:spPr bwMode="auto">
          <a:xfrm>
            <a:off x="1055439" y="1516260"/>
            <a:ext cx="4536505" cy="3424908"/>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Topology/Architecture</a:t>
            </a:r>
          </a:p>
        </p:txBody>
      </p:sp>
      <p:sp>
        <p:nvSpPr>
          <p:cNvPr id="11" name="コンテンツ プレースホルダー 7">
            <a:extLst>
              <a:ext uri="{FF2B5EF4-FFF2-40B4-BE49-F238E27FC236}">
                <a16:creationId xmlns:a16="http://schemas.microsoft.com/office/drawing/2014/main" id="{622817C9-C3F0-7A47-91AF-F2063FB34E89}"/>
              </a:ext>
            </a:extLst>
          </p:cNvPr>
          <p:cNvSpPr txBox="1">
            <a:spLocks/>
          </p:cNvSpPr>
          <p:nvPr/>
        </p:nvSpPr>
        <p:spPr bwMode="auto">
          <a:xfrm>
            <a:off x="5924104" y="5172098"/>
            <a:ext cx="4605764" cy="1209230"/>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400" dirty="0"/>
              <a:t>Expected benefits:</a:t>
            </a:r>
          </a:p>
          <a:p>
            <a:pPr marL="342900" lvl="1" indent="-342900">
              <a:spcBef>
                <a:spcPts val="600"/>
              </a:spcBef>
              <a:buFont typeface="Arial" panose="020B0604020202020204" pitchFamily="34" charset="0"/>
              <a:buChar char="•"/>
            </a:pPr>
            <a:r>
              <a:rPr kumimoji="1" lang="en-US" altLang="ja-JP" sz="1200" b="1" dirty="0"/>
              <a:t>Ability to broadcast information destined to the end server</a:t>
            </a:r>
          </a:p>
          <a:p>
            <a:pPr marL="342900" lvl="1" indent="-342900">
              <a:spcBef>
                <a:spcPts val="600"/>
              </a:spcBef>
              <a:buFont typeface="Arial" panose="020B0604020202020204" pitchFamily="34" charset="0"/>
              <a:buChar char="•"/>
            </a:pPr>
            <a:r>
              <a:rPr kumimoji="1" lang="en-US" altLang="ja-JP" sz="1200" b="1" dirty="0"/>
              <a:t>Ability to reduce cost and implementation complexity</a:t>
            </a:r>
          </a:p>
          <a:p>
            <a:pPr marL="342900" lvl="1" indent="-342900">
              <a:spcBef>
                <a:spcPts val="600"/>
              </a:spcBef>
              <a:buFont typeface="Arial" panose="020B0604020202020204" pitchFamily="34" charset="0"/>
              <a:buChar char="•"/>
            </a:pPr>
            <a:r>
              <a:rPr kumimoji="1" lang="en-US" altLang="ja-JP" sz="1200" b="1" dirty="0"/>
              <a:t>Ability to enable low power sensor STA operations</a:t>
            </a:r>
          </a:p>
          <a:p>
            <a:endParaRPr kumimoji="1" lang="ja-JP" altLang="en-US" kern="0" dirty="0"/>
          </a:p>
        </p:txBody>
      </p:sp>
      <p:sp>
        <p:nvSpPr>
          <p:cNvPr id="13" name="コンテンツ プレースホルダー 7">
            <a:extLst>
              <a:ext uri="{FF2B5EF4-FFF2-40B4-BE49-F238E27FC236}">
                <a16:creationId xmlns:a16="http://schemas.microsoft.com/office/drawing/2014/main" id="{821D0DE3-B04C-2245-BF99-45A08C620B1D}"/>
              </a:ext>
            </a:extLst>
          </p:cNvPr>
          <p:cNvSpPr txBox="1">
            <a:spLocks/>
          </p:cNvSpPr>
          <p:nvPr/>
        </p:nvSpPr>
        <p:spPr bwMode="auto">
          <a:xfrm>
            <a:off x="5924103" y="2880428"/>
            <a:ext cx="4605766" cy="2060739"/>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400" dirty="0"/>
              <a:t>Service scene</a:t>
            </a:r>
          </a:p>
          <a:p>
            <a:pPr marL="342900" lvl="1" indent="-342900">
              <a:spcBef>
                <a:spcPts val="600"/>
              </a:spcBef>
              <a:buFont typeface="Arial" panose="020B0604020202020204" pitchFamily="34" charset="0"/>
              <a:buChar char="•"/>
            </a:pPr>
            <a:r>
              <a:rPr kumimoji="1" lang="en-US" altLang="ja-JP" sz="1200" b="1" dirty="0"/>
              <a:t>An </a:t>
            </a:r>
            <a:r>
              <a:rPr kumimoji="1" lang="en-US" altLang="ja-JP" sz="1200" b="1" dirty="0" err="1"/>
              <a:t>eBCS</a:t>
            </a:r>
            <a:r>
              <a:rPr kumimoji="1" lang="en-US" altLang="ja-JP" sz="1200" b="1" dirty="0"/>
              <a:t> AP provides forwarding service for </a:t>
            </a:r>
            <a:r>
              <a:rPr kumimoji="1" lang="en-US" altLang="ja-JP" sz="1200" b="1" dirty="0" err="1"/>
              <a:t>eBCS</a:t>
            </a:r>
            <a:r>
              <a:rPr kumimoji="1" lang="en-US" altLang="ja-JP" sz="1200" b="1" dirty="0"/>
              <a:t> non-AP STAs that are not associated with itself to end-servers</a:t>
            </a:r>
          </a:p>
          <a:p>
            <a:pPr marL="342900" lvl="1" indent="-342900">
              <a:spcBef>
                <a:spcPts val="600"/>
              </a:spcBef>
              <a:buFont typeface="Arial" panose="020B0604020202020204" pitchFamily="34" charset="0"/>
              <a:buChar char="•"/>
            </a:pPr>
            <a:r>
              <a:rPr kumimoji="1" lang="en-US" altLang="ja-JP" sz="1200" b="1" dirty="0" err="1"/>
              <a:t>eBCS</a:t>
            </a:r>
            <a:r>
              <a:rPr kumimoji="1" lang="en-US" altLang="ja-JP" sz="1200" b="1" dirty="0"/>
              <a:t> STAs have pre-configured keys to enable secure message delivery</a:t>
            </a:r>
          </a:p>
          <a:p>
            <a:pPr marL="342900" lvl="1" indent="-342900">
              <a:spcBef>
                <a:spcPts val="600"/>
              </a:spcBef>
              <a:buFont typeface="Arial" panose="020B0604020202020204" pitchFamily="34" charset="0"/>
              <a:buChar char="•"/>
            </a:pPr>
            <a:r>
              <a:rPr kumimoji="1" lang="en-US" altLang="ja-JP" sz="1200" b="1" dirty="0" err="1"/>
              <a:t>eBCS</a:t>
            </a:r>
            <a:r>
              <a:rPr kumimoji="1" lang="en-US" altLang="ja-JP" sz="1200" b="1" dirty="0"/>
              <a:t> non-AP STAs are expected to generate low rate data: e.g., 100bps short burst once a day</a:t>
            </a:r>
          </a:p>
          <a:p>
            <a:pPr marL="342900" lvl="1" indent="-342900">
              <a:spcBef>
                <a:spcPts val="600"/>
              </a:spcBef>
              <a:buFont typeface="Arial" panose="020B0604020202020204" pitchFamily="34" charset="0"/>
              <a:buChar char="•"/>
            </a:pPr>
            <a:r>
              <a:rPr kumimoji="1" lang="en-US" altLang="ja-JP" sz="1200" b="1" dirty="0" err="1"/>
              <a:t>eBCS</a:t>
            </a:r>
            <a:r>
              <a:rPr kumimoji="1" lang="en-US" altLang="ja-JP" sz="1200" b="1" dirty="0"/>
              <a:t> APs may enforce service policy  </a:t>
            </a:r>
          </a:p>
          <a:p>
            <a:pPr marL="342900" lvl="1" indent="-342900">
              <a:spcBef>
                <a:spcPts val="600"/>
              </a:spcBef>
              <a:buFont typeface="Arial" panose="020B0604020202020204" pitchFamily="34" charset="0"/>
              <a:buChar char="•"/>
            </a:pPr>
            <a:endParaRPr kumimoji="1" lang="en-US" altLang="ja-JP" sz="1200" b="1" dirty="0"/>
          </a:p>
        </p:txBody>
      </p:sp>
      <p:sp>
        <p:nvSpPr>
          <p:cNvPr id="14" name="コンテンツ プレースホルダー 7">
            <a:extLst>
              <a:ext uri="{FF2B5EF4-FFF2-40B4-BE49-F238E27FC236}">
                <a16:creationId xmlns:a16="http://schemas.microsoft.com/office/drawing/2014/main" id="{4A8EF0D3-987F-EF49-8ED9-3F113DF8931C}"/>
              </a:ext>
            </a:extLst>
          </p:cNvPr>
          <p:cNvSpPr txBox="1">
            <a:spLocks/>
          </p:cNvSpPr>
          <p:nvPr/>
        </p:nvSpPr>
        <p:spPr bwMode="auto">
          <a:xfrm>
            <a:off x="1055440" y="5150019"/>
            <a:ext cx="4536505" cy="1231309"/>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200" kern="0" dirty="0"/>
              <a:t>Required function</a:t>
            </a:r>
          </a:p>
          <a:p>
            <a:pPr>
              <a:buFont typeface="Arial" panose="020B0604020202020204" pitchFamily="34" charset="0"/>
              <a:buChar char="•"/>
            </a:pPr>
            <a:r>
              <a:rPr kumimoji="1" lang="en-US" altLang="ja-JP" sz="1200" kern="0" dirty="0"/>
              <a:t>Pre-configured IoT devices automatically connect to the end server through </a:t>
            </a:r>
            <a:r>
              <a:rPr kumimoji="1" lang="en-US" altLang="ja-JP" sz="1200" kern="0" dirty="0" err="1"/>
              <a:t>eBCS</a:t>
            </a:r>
            <a:r>
              <a:rPr kumimoji="1" lang="en-US" altLang="ja-JP" sz="1200" kern="0" dirty="0"/>
              <a:t> APs with zero setup action required</a:t>
            </a:r>
          </a:p>
          <a:p>
            <a:pPr>
              <a:buFont typeface="Arial" panose="020B0604020202020204" pitchFamily="34" charset="0"/>
              <a:buChar char="•"/>
            </a:pPr>
            <a:r>
              <a:rPr kumimoji="1" lang="en-US" altLang="ja-JP" sz="1200" kern="0" dirty="0"/>
              <a:t>Low power IoT devices in mobility report to their servers through </a:t>
            </a:r>
            <a:r>
              <a:rPr kumimoji="1" lang="en-US" altLang="ja-JP" sz="1200" kern="0" dirty="0" err="1"/>
              <a:t>eBCS</a:t>
            </a:r>
            <a:r>
              <a:rPr kumimoji="1" lang="en-US" altLang="ja-JP" sz="1200" kern="0" dirty="0"/>
              <a:t> APs without  scanning and association</a:t>
            </a:r>
          </a:p>
          <a:p>
            <a:pPr>
              <a:buFont typeface="Arial" panose="020B0604020202020204" pitchFamily="34" charset="0"/>
              <a:buChar char="•"/>
            </a:pPr>
            <a:endParaRPr kumimoji="1" lang="en-US" altLang="ja-JP" kern="0" dirty="0"/>
          </a:p>
          <a:p>
            <a:endParaRPr kumimoji="1" lang="en-US" altLang="ja-JP" kern="0" dirty="0"/>
          </a:p>
        </p:txBody>
      </p:sp>
      <p:grpSp>
        <p:nvGrpSpPr>
          <p:cNvPr id="40" name="Group 39">
            <a:extLst>
              <a:ext uri="{FF2B5EF4-FFF2-40B4-BE49-F238E27FC236}">
                <a16:creationId xmlns:a16="http://schemas.microsoft.com/office/drawing/2014/main" id="{9876B940-A82D-4BF9-82DE-838B133B8C79}"/>
              </a:ext>
            </a:extLst>
          </p:cNvPr>
          <p:cNvGrpSpPr/>
          <p:nvPr/>
        </p:nvGrpSpPr>
        <p:grpSpPr>
          <a:xfrm>
            <a:off x="1387600" y="3592561"/>
            <a:ext cx="3988319" cy="1385890"/>
            <a:chOff x="7123588" y="3570085"/>
            <a:chExt cx="4474491" cy="2393607"/>
          </a:xfrm>
        </p:grpSpPr>
        <p:pic>
          <p:nvPicPr>
            <p:cNvPr id="42" name="Picture 41">
              <a:extLst>
                <a:ext uri="{FF2B5EF4-FFF2-40B4-BE49-F238E27FC236}">
                  <a16:creationId xmlns:a16="http://schemas.microsoft.com/office/drawing/2014/main" id="{9A6A0AAE-E837-494C-875D-654B3C2DEB42}"/>
                </a:ext>
              </a:extLst>
            </p:cNvPr>
            <p:cNvPicPr>
              <a:picLocks noChangeAspect="1"/>
            </p:cNvPicPr>
            <p:nvPr/>
          </p:nvPicPr>
          <p:blipFill>
            <a:blip r:embed="rId4"/>
            <a:stretch>
              <a:fillRect/>
            </a:stretch>
          </p:blipFill>
          <p:spPr>
            <a:xfrm>
              <a:off x="7565418" y="4766731"/>
              <a:ext cx="3019425" cy="714375"/>
            </a:xfrm>
            <a:prstGeom prst="rect">
              <a:avLst/>
            </a:prstGeom>
          </p:spPr>
        </p:pic>
        <p:pic>
          <p:nvPicPr>
            <p:cNvPr id="43" name="Picture 42">
              <a:extLst>
                <a:ext uri="{FF2B5EF4-FFF2-40B4-BE49-F238E27FC236}">
                  <a16:creationId xmlns:a16="http://schemas.microsoft.com/office/drawing/2014/main" id="{7AE8EBA8-0F96-4D18-9279-D158A5C1E8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2430" y="3660572"/>
              <a:ext cx="374005" cy="533400"/>
            </a:xfrm>
            <a:prstGeom prst="rect">
              <a:avLst/>
            </a:prstGeom>
          </p:spPr>
        </p:pic>
        <p:pic>
          <p:nvPicPr>
            <p:cNvPr id="45" name="Picture 44">
              <a:extLst>
                <a:ext uri="{FF2B5EF4-FFF2-40B4-BE49-F238E27FC236}">
                  <a16:creationId xmlns:a16="http://schemas.microsoft.com/office/drawing/2014/main" id="{C920A7FA-FB2F-43B1-BD6F-8165835028C1}"/>
                </a:ext>
              </a:extLst>
            </p:cNvPr>
            <p:cNvPicPr>
              <a:picLocks noChangeAspect="1"/>
            </p:cNvPicPr>
            <p:nvPr/>
          </p:nvPicPr>
          <p:blipFill>
            <a:blip r:embed="rId4"/>
            <a:stretch>
              <a:fillRect/>
            </a:stretch>
          </p:blipFill>
          <p:spPr>
            <a:xfrm>
              <a:off x="7357230" y="3570085"/>
              <a:ext cx="3019425" cy="714375"/>
            </a:xfrm>
            <a:prstGeom prst="rect">
              <a:avLst/>
            </a:prstGeom>
          </p:spPr>
        </p:pic>
        <p:cxnSp>
          <p:nvCxnSpPr>
            <p:cNvPr id="46" name="Elbow Connector 27">
              <a:extLst>
                <a:ext uri="{FF2B5EF4-FFF2-40B4-BE49-F238E27FC236}">
                  <a16:creationId xmlns:a16="http://schemas.microsoft.com/office/drawing/2014/main" id="{ECCB1300-C2EF-4791-B8D7-1B4F429836EE}"/>
                </a:ext>
              </a:extLst>
            </p:cNvPr>
            <p:cNvCxnSpPr/>
            <p:nvPr/>
          </p:nvCxnSpPr>
          <p:spPr bwMode="auto">
            <a:xfrm flipV="1">
              <a:off x="10329030" y="3927272"/>
              <a:ext cx="565795" cy="133881"/>
            </a:xfrm>
            <a:prstGeom prst="bentConnector3">
              <a:avLst/>
            </a:prstGeom>
            <a:solidFill>
              <a:schemeClr val="accent1"/>
            </a:solidFill>
            <a:ln w="12700" cap="flat" cmpd="sng" algn="ctr">
              <a:solidFill>
                <a:schemeClr val="tx1"/>
              </a:solidFill>
              <a:prstDash val="solid"/>
              <a:round/>
              <a:headEnd type="none" w="sm" len="sm"/>
              <a:tailEnd type="none" w="sm" len="sm"/>
            </a:ln>
            <a:effectLst/>
          </p:spPr>
        </p:cxnSp>
        <p:pic>
          <p:nvPicPr>
            <p:cNvPr id="47" name="Picture 46">
              <a:extLst>
                <a:ext uri="{FF2B5EF4-FFF2-40B4-BE49-F238E27FC236}">
                  <a16:creationId xmlns:a16="http://schemas.microsoft.com/office/drawing/2014/main" id="{30411DC6-23FF-4BE8-9DC9-1BDF9146BC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3588" y="3810000"/>
              <a:ext cx="407694" cy="266700"/>
            </a:xfrm>
            <a:prstGeom prst="rect">
              <a:avLst/>
            </a:prstGeom>
          </p:spPr>
        </p:pic>
        <p:sp>
          <p:nvSpPr>
            <p:cNvPr id="48" name="TextBox 29">
              <a:extLst>
                <a:ext uri="{FF2B5EF4-FFF2-40B4-BE49-F238E27FC236}">
                  <a16:creationId xmlns:a16="http://schemas.microsoft.com/office/drawing/2014/main" id="{2A72A7B1-DAA3-491D-B33A-B4EB82340986}"/>
                </a:ext>
              </a:extLst>
            </p:cNvPr>
            <p:cNvSpPr txBox="1"/>
            <p:nvPr/>
          </p:nvSpPr>
          <p:spPr>
            <a:xfrm>
              <a:off x="9623123" y="4220065"/>
              <a:ext cx="761999"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Internet</a:t>
              </a:r>
            </a:p>
          </p:txBody>
        </p:sp>
        <p:sp>
          <p:nvSpPr>
            <p:cNvPr id="49" name="TextBox 30">
              <a:extLst>
                <a:ext uri="{FF2B5EF4-FFF2-40B4-BE49-F238E27FC236}">
                  <a16:creationId xmlns:a16="http://schemas.microsoft.com/office/drawing/2014/main" id="{E405BC0F-0382-4961-806B-E7016AEC56A9}"/>
                </a:ext>
              </a:extLst>
            </p:cNvPr>
            <p:cNvSpPr txBox="1"/>
            <p:nvPr/>
          </p:nvSpPr>
          <p:spPr>
            <a:xfrm>
              <a:off x="10836080" y="4220065"/>
              <a:ext cx="761999"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Server</a:t>
              </a:r>
            </a:p>
          </p:txBody>
        </p:sp>
        <p:sp>
          <p:nvSpPr>
            <p:cNvPr id="50" name="TextBox 31">
              <a:extLst>
                <a:ext uri="{FF2B5EF4-FFF2-40B4-BE49-F238E27FC236}">
                  <a16:creationId xmlns:a16="http://schemas.microsoft.com/office/drawing/2014/main" id="{011B5FE7-1118-4E5E-937F-12FDAA35B645}"/>
                </a:ext>
              </a:extLst>
            </p:cNvPr>
            <p:cNvSpPr txBox="1"/>
            <p:nvPr/>
          </p:nvSpPr>
          <p:spPr>
            <a:xfrm>
              <a:off x="8503879" y="4220065"/>
              <a:ext cx="694768"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AP 1</a:t>
              </a:r>
            </a:p>
          </p:txBody>
        </p:sp>
        <p:sp>
          <p:nvSpPr>
            <p:cNvPr id="51" name="TextBox 32">
              <a:extLst>
                <a:ext uri="{FF2B5EF4-FFF2-40B4-BE49-F238E27FC236}">
                  <a16:creationId xmlns:a16="http://schemas.microsoft.com/office/drawing/2014/main" id="{345BB324-B7FC-4C90-9C4D-61F5B681A916}"/>
                </a:ext>
              </a:extLst>
            </p:cNvPr>
            <p:cNvSpPr txBox="1"/>
            <p:nvPr/>
          </p:nvSpPr>
          <p:spPr>
            <a:xfrm>
              <a:off x="7123588" y="4097916"/>
              <a:ext cx="769354" cy="430887"/>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STA 1</a:t>
              </a:r>
            </a:p>
            <a:p>
              <a:r>
                <a:rPr lang="en-US" sz="1100" b="1" dirty="0"/>
                <a:t>@ </a:t>
              </a:r>
              <a:r>
                <a:rPr lang="en-US" sz="1100" b="1" i="1" dirty="0"/>
                <a:t>t</a:t>
              </a:r>
              <a:r>
                <a:rPr lang="en-US" sz="1100" b="1" dirty="0"/>
                <a:t>=T</a:t>
              </a:r>
              <a:r>
                <a:rPr lang="en-US" sz="1100" b="1" baseline="-25000" dirty="0"/>
                <a:t>1</a:t>
              </a:r>
            </a:p>
          </p:txBody>
        </p:sp>
        <p:sp>
          <p:nvSpPr>
            <p:cNvPr id="52" name="Rectangle 51">
              <a:extLst>
                <a:ext uri="{FF2B5EF4-FFF2-40B4-BE49-F238E27FC236}">
                  <a16:creationId xmlns:a16="http://schemas.microsoft.com/office/drawing/2014/main" id="{EE8A45A3-54F0-4934-A420-AD9DA55F31FE}"/>
                </a:ext>
              </a:extLst>
            </p:cNvPr>
            <p:cNvSpPr/>
            <p:nvPr/>
          </p:nvSpPr>
          <p:spPr bwMode="auto">
            <a:xfrm>
              <a:off x="7357230" y="3869794"/>
              <a:ext cx="1040449" cy="81291"/>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53" name="Straight Arrow Connector 52">
              <a:extLst>
                <a:ext uri="{FF2B5EF4-FFF2-40B4-BE49-F238E27FC236}">
                  <a16:creationId xmlns:a16="http://schemas.microsoft.com/office/drawing/2014/main" id="{AAD623A8-AED7-4BD3-938F-163073C38C41}"/>
                </a:ext>
              </a:extLst>
            </p:cNvPr>
            <p:cNvCxnSpPr/>
            <p:nvPr/>
          </p:nvCxnSpPr>
          <p:spPr bwMode="auto">
            <a:xfrm flipV="1">
              <a:off x="7653561" y="3994213"/>
              <a:ext cx="694998" cy="51948"/>
            </a:xfrm>
            <a:prstGeom prst="straightConnector1">
              <a:avLst/>
            </a:prstGeom>
            <a:solidFill>
              <a:schemeClr val="accent1"/>
            </a:solidFill>
            <a:ln w="19050" cap="flat" cmpd="sng" algn="ctr">
              <a:solidFill>
                <a:schemeClr val="tx1"/>
              </a:solidFill>
              <a:prstDash val="sysDot"/>
              <a:round/>
              <a:headEnd type="none" w="sm" len="sm"/>
              <a:tailEnd type="stealth"/>
            </a:ln>
            <a:effectLst/>
          </p:spPr>
        </p:cxnSp>
        <p:sp>
          <p:nvSpPr>
            <p:cNvPr id="54" name="Rectangle 53">
              <a:extLst>
                <a:ext uri="{FF2B5EF4-FFF2-40B4-BE49-F238E27FC236}">
                  <a16:creationId xmlns:a16="http://schemas.microsoft.com/office/drawing/2014/main" id="{B629D3C2-E9FC-4E8F-AD54-2426B93729D3}"/>
                </a:ext>
              </a:extLst>
            </p:cNvPr>
            <p:cNvSpPr/>
            <p:nvPr/>
          </p:nvSpPr>
          <p:spPr bwMode="auto">
            <a:xfrm>
              <a:off x="9296400" y="4766731"/>
              <a:ext cx="1598425" cy="71437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5" name="Rectangle 54">
              <a:extLst>
                <a:ext uri="{FF2B5EF4-FFF2-40B4-BE49-F238E27FC236}">
                  <a16:creationId xmlns:a16="http://schemas.microsoft.com/office/drawing/2014/main" id="{039CA281-ABC9-4906-9C9E-AD93102AF4D8}"/>
                </a:ext>
              </a:extLst>
            </p:cNvPr>
            <p:cNvSpPr/>
            <p:nvPr/>
          </p:nvSpPr>
          <p:spPr bwMode="auto">
            <a:xfrm>
              <a:off x="7726721" y="5058398"/>
              <a:ext cx="883879" cy="345551"/>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56" name="Straight Arrow Connector 55">
              <a:extLst>
                <a:ext uri="{FF2B5EF4-FFF2-40B4-BE49-F238E27FC236}">
                  <a16:creationId xmlns:a16="http://schemas.microsoft.com/office/drawing/2014/main" id="{4490C417-FE6F-49B0-A66B-E86F2D90D99A}"/>
                </a:ext>
              </a:extLst>
            </p:cNvPr>
            <p:cNvCxnSpPr/>
            <p:nvPr/>
          </p:nvCxnSpPr>
          <p:spPr bwMode="auto">
            <a:xfrm flipV="1">
              <a:off x="9071341" y="4208640"/>
              <a:ext cx="551782" cy="806687"/>
            </a:xfrm>
            <a:prstGeom prst="straightConnector1">
              <a:avLst/>
            </a:prstGeom>
            <a:solidFill>
              <a:schemeClr val="accent1"/>
            </a:solidFill>
            <a:ln w="19050" cap="flat" cmpd="sng" algn="ctr">
              <a:solidFill>
                <a:schemeClr val="tx1"/>
              </a:solidFill>
              <a:prstDash val="solid"/>
              <a:round/>
              <a:headEnd type="none" w="sm" len="sm"/>
              <a:tailEnd type="stealth"/>
            </a:ln>
            <a:effectLst/>
          </p:spPr>
        </p:cxnSp>
        <p:cxnSp>
          <p:nvCxnSpPr>
            <p:cNvPr id="57" name="Straight Arrow Connector 56">
              <a:extLst>
                <a:ext uri="{FF2B5EF4-FFF2-40B4-BE49-F238E27FC236}">
                  <a16:creationId xmlns:a16="http://schemas.microsoft.com/office/drawing/2014/main" id="{40D3D482-CAA9-411D-AFE3-C9D8236E18C1}"/>
                </a:ext>
              </a:extLst>
            </p:cNvPr>
            <p:cNvCxnSpPr/>
            <p:nvPr/>
          </p:nvCxnSpPr>
          <p:spPr bwMode="auto">
            <a:xfrm flipV="1">
              <a:off x="7799639" y="5187250"/>
              <a:ext cx="779128" cy="55762"/>
            </a:xfrm>
            <a:prstGeom prst="straightConnector1">
              <a:avLst/>
            </a:prstGeom>
            <a:solidFill>
              <a:schemeClr val="accent1"/>
            </a:solidFill>
            <a:ln w="19050" cap="flat" cmpd="sng" algn="ctr">
              <a:solidFill>
                <a:schemeClr val="tx1"/>
              </a:solidFill>
              <a:prstDash val="sysDot"/>
              <a:round/>
              <a:headEnd type="none" w="sm" len="sm"/>
              <a:tailEnd type="stealth"/>
            </a:ln>
            <a:effectLst/>
          </p:spPr>
        </p:cxnSp>
        <p:sp>
          <p:nvSpPr>
            <p:cNvPr id="58" name="TextBox 50">
              <a:extLst>
                <a:ext uri="{FF2B5EF4-FFF2-40B4-BE49-F238E27FC236}">
                  <a16:creationId xmlns:a16="http://schemas.microsoft.com/office/drawing/2014/main" id="{EF673DC9-DE04-417A-85BC-6978A6364BA3}"/>
                </a:ext>
              </a:extLst>
            </p:cNvPr>
            <p:cNvSpPr txBox="1"/>
            <p:nvPr/>
          </p:nvSpPr>
          <p:spPr>
            <a:xfrm>
              <a:off x="8683631" y="5403949"/>
              <a:ext cx="694768"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AP 2</a:t>
              </a:r>
            </a:p>
          </p:txBody>
        </p:sp>
        <p:pic>
          <p:nvPicPr>
            <p:cNvPr id="59" name="Picture 58">
              <a:extLst>
                <a:ext uri="{FF2B5EF4-FFF2-40B4-BE49-F238E27FC236}">
                  <a16:creationId xmlns:a16="http://schemas.microsoft.com/office/drawing/2014/main" id="{D134A9AC-F785-411F-800E-5CE6EF1F90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8118" y="4931580"/>
              <a:ext cx="407694" cy="266700"/>
            </a:xfrm>
            <a:prstGeom prst="rect">
              <a:avLst/>
            </a:prstGeom>
          </p:spPr>
        </p:pic>
        <p:sp>
          <p:nvSpPr>
            <p:cNvPr id="60" name="TextBox 55">
              <a:extLst>
                <a:ext uri="{FF2B5EF4-FFF2-40B4-BE49-F238E27FC236}">
                  <a16:creationId xmlns:a16="http://schemas.microsoft.com/office/drawing/2014/main" id="{ADDACD80-15EC-44DB-9AC4-7C51DFA3BC43}"/>
                </a:ext>
              </a:extLst>
            </p:cNvPr>
            <p:cNvSpPr txBox="1"/>
            <p:nvPr/>
          </p:nvSpPr>
          <p:spPr>
            <a:xfrm>
              <a:off x="7328117" y="5219496"/>
              <a:ext cx="960252" cy="744196"/>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STA 1</a:t>
              </a:r>
            </a:p>
            <a:p>
              <a:r>
                <a:rPr lang="en-US" sz="1100" b="1" i="1" dirty="0"/>
                <a:t>@ t</a:t>
              </a:r>
              <a:r>
                <a:rPr lang="en-US" sz="1100" b="1" dirty="0"/>
                <a:t>=T</a:t>
              </a:r>
              <a:r>
                <a:rPr lang="en-US" sz="1100" b="1" baseline="-25000" dirty="0"/>
                <a:t>2</a:t>
              </a:r>
              <a:endParaRPr lang="en-US" sz="1100" b="1" dirty="0"/>
            </a:p>
          </p:txBody>
        </p:sp>
      </p:grpSp>
      <p:sp>
        <p:nvSpPr>
          <p:cNvPr id="2" name="TextBox 1">
            <a:extLst>
              <a:ext uri="{FF2B5EF4-FFF2-40B4-BE49-F238E27FC236}">
                <a16:creationId xmlns:a16="http://schemas.microsoft.com/office/drawing/2014/main" id="{448CD0E5-E081-411B-B5ED-1CF718B75F07}"/>
              </a:ext>
            </a:extLst>
          </p:cNvPr>
          <p:cNvSpPr txBox="1"/>
          <p:nvPr/>
        </p:nvSpPr>
        <p:spPr>
          <a:xfrm>
            <a:off x="3463109" y="3179521"/>
            <a:ext cx="1941557" cy="369332"/>
          </a:xfrm>
          <a:prstGeom prst="rect">
            <a:avLst/>
          </a:prstGeom>
          <a:noFill/>
        </p:spPr>
        <p:txBody>
          <a:bodyPr wrap="none" rtlCol="0">
            <a:spAutoFit/>
          </a:bodyPr>
          <a:lstStyle/>
          <a:p>
            <a:r>
              <a:rPr lang="en-US" sz="1800" b="1" i="1" dirty="0">
                <a:solidFill>
                  <a:srgbClr val="0070C0"/>
                </a:solidFill>
              </a:rPr>
              <a:t>Zero Setup Sensor</a:t>
            </a:r>
          </a:p>
        </p:txBody>
      </p:sp>
      <p:sp>
        <p:nvSpPr>
          <p:cNvPr id="61" name="TextBox 60">
            <a:extLst>
              <a:ext uri="{FF2B5EF4-FFF2-40B4-BE49-F238E27FC236}">
                <a16:creationId xmlns:a16="http://schemas.microsoft.com/office/drawing/2014/main" id="{28BEC531-F252-40CB-83F8-E9B4261677A7}"/>
              </a:ext>
            </a:extLst>
          </p:cNvPr>
          <p:cNvSpPr txBox="1"/>
          <p:nvPr/>
        </p:nvSpPr>
        <p:spPr>
          <a:xfrm>
            <a:off x="3428981" y="4380862"/>
            <a:ext cx="2050561" cy="369332"/>
          </a:xfrm>
          <a:prstGeom prst="rect">
            <a:avLst/>
          </a:prstGeom>
          <a:noFill/>
        </p:spPr>
        <p:txBody>
          <a:bodyPr wrap="none" rtlCol="0">
            <a:spAutoFit/>
          </a:bodyPr>
          <a:lstStyle/>
          <a:p>
            <a:r>
              <a:rPr lang="en-US" sz="1800" b="1" i="1" dirty="0">
                <a:solidFill>
                  <a:srgbClr val="0070C0"/>
                </a:solidFill>
              </a:rPr>
              <a:t>Sensor on the move</a:t>
            </a:r>
          </a:p>
        </p:txBody>
      </p:sp>
      <p:sp>
        <p:nvSpPr>
          <p:cNvPr id="63" name="TextBox 31">
            <a:extLst>
              <a:ext uri="{FF2B5EF4-FFF2-40B4-BE49-F238E27FC236}">
                <a16:creationId xmlns:a16="http://schemas.microsoft.com/office/drawing/2014/main" id="{30132A16-C2EB-40F8-8E59-2D23FED87A13}"/>
              </a:ext>
            </a:extLst>
          </p:cNvPr>
          <p:cNvSpPr txBox="1"/>
          <p:nvPr/>
        </p:nvSpPr>
        <p:spPr>
          <a:xfrm>
            <a:off x="2674353" y="2507952"/>
            <a:ext cx="619279" cy="151471"/>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AP 1</a:t>
            </a:r>
          </a:p>
        </p:txBody>
      </p:sp>
      <p:cxnSp>
        <p:nvCxnSpPr>
          <p:cNvPr id="67" name="Straight Arrow Connector 66">
            <a:extLst>
              <a:ext uri="{FF2B5EF4-FFF2-40B4-BE49-F238E27FC236}">
                <a16:creationId xmlns:a16="http://schemas.microsoft.com/office/drawing/2014/main" id="{15C7C057-CE32-4A09-9E01-15380D13B9FB}"/>
              </a:ext>
            </a:extLst>
          </p:cNvPr>
          <p:cNvCxnSpPr>
            <a:cxnSpLocks/>
          </p:cNvCxnSpPr>
          <p:nvPr/>
        </p:nvCxnSpPr>
        <p:spPr bwMode="auto">
          <a:xfrm flipV="1">
            <a:off x="2085410" y="3003805"/>
            <a:ext cx="635107" cy="14690"/>
          </a:xfrm>
          <a:prstGeom prst="straightConnector1">
            <a:avLst/>
          </a:prstGeom>
          <a:solidFill>
            <a:schemeClr val="accent1"/>
          </a:solidFill>
          <a:ln w="19050" cap="flat" cmpd="sng" algn="ctr">
            <a:solidFill>
              <a:schemeClr val="tx1"/>
            </a:solidFill>
            <a:prstDash val="sysDot"/>
            <a:round/>
            <a:headEnd type="none" w="sm" len="sm"/>
            <a:tailEnd type="stealth"/>
          </a:ln>
          <a:effectLst/>
        </p:spPr>
      </p:cxnSp>
      <p:sp>
        <p:nvSpPr>
          <p:cNvPr id="15" name="Rectangle 14">
            <a:extLst>
              <a:ext uri="{FF2B5EF4-FFF2-40B4-BE49-F238E27FC236}">
                <a16:creationId xmlns:a16="http://schemas.microsoft.com/office/drawing/2014/main" id="{46306BBD-AC93-4BFE-96E6-967E55F71773}"/>
              </a:ext>
            </a:extLst>
          </p:cNvPr>
          <p:cNvSpPr/>
          <p:nvPr/>
        </p:nvSpPr>
        <p:spPr bwMode="auto">
          <a:xfrm>
            <a:off x="3463110" y="2749326"/>
            <a:ext cx="1218438" cy="4337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9" name="TextBox 50">
            <a:extLst>
              <a:ext uri="{FF2B5EF4-FFF2-40B4-BE49-F238E27FC236}">
                <a16:creationId xmlns:a16="http://schemas.microsoft.com/office/drawing/2014/main" id="{D55C077F-8FAE-424C-A680-07948F54F431}"/>
              </a:ext>
            </a:extLst>
          </p:cNvPr>
          <p:cNvSpPr txBox="1"/>
          <p:nvPr/>
        </p:nvSpPr>
        <p:spPr>
          <a:xfrm>
            <a:off x="2941532" y="3116175"/>
            <a:ext cx="619279" cy="151471"/>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AP 2</a:t>
            </a:r>
          </a:p>
        </p:txBody>
      </p:sp>
      <p:cxnSp>
        <p:nvCxnSpPr>
          <p:cNvPr id="70" name="Straight Arrow Connector 69">
            <a:extLst>
              <a:ext uri="{FF2B5EF4-FFF2-40B4-BE49-F238E27FC236}">
                <a16:creationId xmlns:a16="http://schemas.microsoft.com/office/drawing/2014/main" id="{ADA9CC7F-61AE-471D-8C79-689CB3595A11}"/>
              </a:ext>
            </a:extLst>
          </p:cNvPr>
          <p:cNvCxnSpPr>
            <a:cxnSpLocks/>
          </p:cNvCxnSpPr>
          <p:nvPr/>
        </p:nvCxnSpPr>
        <p:spPr bwMode="auto">
          <a:xfrm flipV="1">
            <a:off x="3492591" y="2504706"/>
            <a:ext cx="344218" cy="286554"/>
          </a:xfrm>
          <a:prstGeom prst="straightConnector1">
            <a:avLst/>
          </a:prstGeom>
          <a:solidFill>
            <a:schemeClr val="accent1"/>
          </a:solidFill>
          <a:ln w="19050" cap="flat" cmpd="sng" algn="ctr">
            <a:solidFill>
              <a:schemeClr val="tx1"/>
            </a:solidFill>
            <a:prstDash val="solid"/>
            <a:round/>
            <a:headEnd type="none" w="sm" len="sm"/>
            <a:tailEnd type="stealth"/>
          </a:ln>
          <a:effectLst/>
        </p:spPr>
      </p:cxnSp>
      <p:cxnSp>
        <p:nvCxnSpPr>
          <p:cNvPr id="62" name="Straight Arrow Connector 61">
            <a:extLst>
              <a:ext uri="{FF2B5EF4-FFF2-40B4-BE49-F238E27FC236}">
                <a16:creationId xmlns:a16="http://schemas.microsoft.com/office/drawing/2014/main" id="{29C6DFB2-2B18-49CC-A91D-66D2490A9C43}"/>
              </a:ext>
            </a:extLst>
          </p:cNvPr>
          <p:cNvCxnSpPr>
            <a:cxnSpLocks/>
          </p:cNvCxnSpPr>
          <p:nvPr/>
        </p:nvCxnSpPr>
        <p:spPr bwMode="auto">
          <a:xfrm flipV="1">
            <a:off x="2059556" y="2487251"/>
            <a:ext cx="500125" cy="456012"/>
          </a:xfrm>
          <a:prstGeom prst="straightConnector1">
            <a:avLst/>
          </a:prstGeom>
          <a:solidFill>
            <a:schemeClr val="accent1"/>
          </a:solidFill>
          <a:ln w="19050" cap="flat" cmpd="sng" algn="ctr">
            <a:solidFill>
              <a:schemeClr val="tx1"/>
            </a:solidFill>
            <a:prstDash val="sysDot"/>
            <a:round/>
            <a:headEnd type="none" w="sm" len="sm"/>
            <a:tailEnd type="stealth"/>
          </a:ln>
          <a:effectLst/>
        </p:spPr>
      </p:cxnSp>
    </p:spTree>
    <p:extLst>
      <p:ext uri="{BB962C8B-B14F-4D97-AF65-F5344CB8AC3E}">
        <p14:creationId xmlns:p14="http://schemas.microsoft.com/office/powerpoint/2010/main" val="122416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7">
            <a:extLst>
              <a:ext uri="{FF2B5EF4-FFF2-40B4-BE49-F238E27FC236}">
                <a16:creationId xmlns:a16="http://schemas.microsoft.com/office/drawing/2014/main" id="{4F9F409D-D9DC-674B-9DF5-975869D57FE7}"/>
              </a:ext>
            </a:extLst>
          </p:cNvPr>
          <p:cNvSpPr txBox="1">
            <a:spLocks/>
          </p:cNvSpPr>
          <p:nvPr/>
        </p:nvSpPr>
        <p:spPr bwMode="auto">
          <a:xfrm>
            <a:off x="1055439" y="1516260"/>
            <a:ext cx="4536505" cy="3424908"/>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Topology/Architecture</a:t>
            </a:r>
          </a:p>
        </p:txBody>
      </p:sp>
      <p:sp>
        <p:nvSpPr>
          <p:cNvPr id="12" name="Rectangle 11">
            <a:extLst>
              <a:ext uri="{FF2B5EF4-FFF2-40B4-BE49-F238E27FC236}">
                <a16:creationId xmlns:a16="http://schemas.microsoft.com/office/drawing/2014/main" id="{630CA625-0B7D-4343-91C4-04D00302BFDD}"/>
              </a:ext>
            </a:extLst>
          </p:cNvPr>
          <p:cNvSpPr/>
          <p:nvPr/>
        </p:nvSpPr>
        <p:spPr bwMode="auto">
          <a:xfrm>
            <a:off x="2073360" y="2786621"/>
            <a:ext cx="800940" cy="2398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7" name="タイトル 6">
            <a:extLst>
              <a:ext uri="{FF2B5EF4-FFF2-40B4-BE49-F238E27FC236}">
                <a16:creationId xmlns:a16="http://schemas.microsoft.com/office/drawing/2014/main" id="{1A7F6CAE-16AF-4644-8E0C-0AC68AD25044}"/>
              </a:ext>
            </a:extLst>
          </p:cNvPr>
          <p:cNvSpPr>
            <a:spLocks noGrp="1"/>
          </p:cNvSpPr>
          <p:nvPr>
            <p:ph type="title"/>
          </p:nvPr>
        </p:nvSpPr>
        <p:spPr>
          <a:xfrm>
            <a:off x="1055439" y="685801"/>
            <a:ext cx="9474429" cy="510952"/>
          </a:xfrm>
        </p:spPr>
        <p:txBody>
          <a:bodyPr/>
          <a:lstStyle/>
          <a:p>
            <a:r>
              <a:rPr kumimoji="1" lang="en-US" altLang="ja-JP" dirty="0"/>
              <a:t>Use Case 3:  Intelligent Transportation Broadcast</a:t>
            </a:r>
            <a:endParaRPr kumimoji="1" lang="ja-JP" altLang="en-US" dirty="0"/>
          </a:p>
        </p:txBody>
      </p:sp>
      <p:sp>
        <p:nvSpPr>
          <p:cNvPr id="6" name="日付プレースホルダー 5">
            <a:extLst>
              <a:ext uri="{FF2B5EF4-FFF2-40B4-BE49-F238E27FC236}">
                <a16:creationId xmlns:a16="http://schemas.microsoft.com/office/drawing/2014/main" id="{0D01DE11-9DE7-CE4D-879A-33E27F6B2A76}"/>
              </a:ext>
            </a:extLst>
          </p:cNvPr>
          <p:cNvSpPr>
            <a:spLocks noGrp="1"/>
          </p:cNvSpPr>
          <p:nvPr>
            <p:ph type="dt" idx="10"/>
          </p:nvPr>
        </p:nvSpPr>
        <p:spPr/>
        <p:txBody>
          <a:bodyPr/>
          <a:lstStyle/>
          <a:p>
            <a:r>
              <a:rPr lang="en-US" altLang="ja-JP" dirty="0"/>
              <a:t>July 2019</a:t>
            </a:r>
            <a:endParaRPr lang="en-GB" dirty="0"/>
          </a:p>
        </p:txBody>
      </p:sp>
      <p:sp>
        <p:nvSpPr>
          <p:cNvPr id="5" name="フッター プレースホルダー 4">
            <a:extLst>
              <a:ext uri="{FF2B5EF4-FFF2-40B4-BE49-F238E27FC236}">
                <a16:creationId xmlns:a16="http://schemas.microsoft.com/office/drawing/2014/main" id="{4E5BE2F5-1DF0-1343-9198-5DC88D362CD8}"/>
              </a:ext>
            </a:extLst>
          </p:cNvPr>
          <p:cNvSpPr>
            <a:spLocks noGrp="1"/>
          </p:cNvSpPr>
          <p:nvPr>
            <p:ph type="ftr" idx="11"/>
          </p:nvPr>
        </p:nvSpPr>
        <p:spPr/>
        <p:txBody>
          <a:bodyPr/>
          <a:lstStyle/>
          <a:p>
            <a:r>
              <a:rPr lang="en-GB" dirty="0"/>
              <a:t>Xiaofei Wang (InterDigital</a:t>
            </a:r>
            <a:r>
              <a:rPr lang="de-DE" dirty="0"/>
              <a:t>)</a:t>
            </a:r>
            <a:endParaRPr lang="en-GB" dirty="0"/>
          </a:p>
        </p:txBody>
      </p:sp>
      <p:sp>
        <p:nvSpPr>
          <p:cNvPr id="4" name="スライド番号プレースホルダー 3">
            <a:extLst>
              <a:ext uri="{FF2B5EF4-FFF2-40B4-BE49-F238E27FC236}">
                <a16:creationId xmlns:a16="http://schemas.microsoft.com/office/drawing/2014/main" id="{C421DC62-80AA-7E44-84EB-12E38E2FDC90}"/>
              </a:ext>
            </a:extLst>
          </p:cNvPr>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
        <p:nvSpPr>
          <p:cNvPr id="8" name="コンテンツ プレースホルダー 7">
            <a:extLst>
              <a:ext uri="{FF2B5EF4-FFF2-40B4-BE49-F238E27FC236}">
                <a16:creationId xmlns:a16="http://schemas.microsoft.com/office/drawing/2014/main" id="{080384B8-EF5D-0748-AE1F-35A049A97833}"/>
              </a:ext>
            </a:extLst>
          </p:cNvPr>
          <p:cNvSpPr>
            <a:spLocks noGrp="1"/>
          </p:cNvSpPr>
          <p:nvPr>
            <p:ph sz="half" idx="4294967295"/>
          </p:nvPr>
        </p:nvSpPr>
        <p:spPr>
          <a:xfrm>
            <a:off x="5924103" y="1556791"/>
            <a:ext cx="5716513" cy="1368153"/>
          </a:xfrm>
          <a:ln>
            <a:solidFill>
              <a:schemeClr val="tx2"/>
            </a:solidFill>
          </a:ln>
        </p:spPr>
        <p:txBody>
          <a:bodyPr/>
          <a:lstStyle/>
          <a:p>
            <a:r>
              <a:rPr kumimoji="1" lang="en-US" altLang="ja-JP" sz="1400" dirty="0"/>
              <a:t>Stakeholders</a:t>
            </a:r>
          </a:p>
          <a:p>
            <a:pPr marL="342900" lvl="1" indent="-342900">
              <a:spcBef>
                <a:spcPts val="600"/>
              </a:spcBef>
              <a:buFont typeface="Arial" panose="020B0604020202020204" pitchFamily="34" charset="0"/>
              <a:buChar char="•"/>
            </a:pPr>
            <a:r>
              <a:rPr kumimoji="1" lang="en-US" altLang="ja-JP" sz="1200" b="1" dirty="0">
                <a:cs typeface="+mn-cs"/>
              </a:rPr>
              <a:t>Users of railway crossing and intelligent transportation system (ITS)</a:t>
            </a:r>
          </a:p>
          <a:p>
            <a:pPr marL="342900" lvl="1" indent="-342900">
              <a:spcBef>
                <a:spcPts val="600"/>
              </a:spcBef>
              <a:buFont typeface="Arial" panose="020B0604020202020204" pitchFamily="34" charset="0"/>
              <a:buChar char="•"/>
            </a:pPr>
            <a:r>
              <a:rPr kumimoji="1" lang="en-US" altLang="ja-JP" sz="1200" b="1" dirty="0">
                <a:cs typeface="+mn-cs"/>
              </a:rPr>
              <a:t>Railway and other transportation related operators [8]</a:t>
            </a:r>
          </a:p>
          <a:p>
            <a:pPr marL="342900" lvl="1" indent="-342900">
              <a:spcBef>
                <a:spcPts val="600"/>
              </a:spcBef>
              <a:buFont typeface="Arial" panose="020B0604020202020204" pitchFamily="34" charset="0"/>
              <a:buChar char="•"/>
            </a:pPr>
            <a:r>
              <a:rPr kumimoji="1" lang="en-US" altLang="ja-JP" sz="1200" b="1" dirty="0">
                <a:cs typeface="+mn-cs"/>
              </a:rPr>
              <a:t>Government agencies and police</a:t>
            </a:r>
          </a:p>
          <a:p>
            <a:pPr marL="342900" lvl="1" indent="-342900">
              <a:spcBef>
                <a:spcPts val="600"/>
              </a:spcBef>
              <a:buFont typeface="Arial" panose="020B0604020202020204" pitchFamily="34" charset="0"/>
              <a:buChar char="•"/>
            </a:pPr>
            <a:r>
              <a:rPr kumimoji="1" lang="en-US" altLang="ja-JP" sz="1200" b="1" dirty="0">
                <a:cs typeface="+mn-cs"/>
              </a:rPr>
              <a:t>Manufacturers of semiconductor, automobiles, networking and mobile devices</a:t>
            </a:r>
            <a:endParaRPr kumimoji="1" lang="ja-JP" altLang="en-US" sz="1200" b="1" dirty="0">
              <a:cs typeface="+mn-cs"/>
            </a:endParaRPr>
          </a:p>
        </p:txBody>
      </p:sp>
      <p:sp>
        <p:nvSpPr>
          <p:cNvPr id="11" name="コンテンツ プレースホルダー 7">
            <a:extLst>
              <a:ext uri="{FF2B5EF4-FFF2-40B4-BE49-F238E27FC236}">
                <a16:creationId xmlns:a16="http://schemas.microsoft.com/office/drawing/2014/main" id="{622817C9-C3F0-7A47-91AF-F2063FB34E89}"/>
              </a:ext>
            </a:extLst>
          </p:cNvPr>
          <p:cNvSpPr txBox="1">
            <a:spLocks/>
          </p:cNvSpPr>
          <p:nvPr/>
        </p:nvSpPr>
        <p:spPr bwMode="auto">
          <a:xfrm>
            <a:off x="5924104" y="5301208"/>
            <a:ext cx="5716512" cy="1080119"/>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400" dirty="0"/>
              <a:t>Expected benefits:</a:t>
            </a:r>
          </a:p>
          <a:p>
            <a:pPr marL="342900" lvl="1" indent="-342900">
              <a:spcBef>
                <a:spcPts val="600"/>
              </a:spcBef>
              <a:buFont typeface="Arial" panose="020B0604020202020204" pitchFamily="34" charset="0"/>
              <a:buChar char="•"/>
            </a:pPr>
            <a:r>
              <a:rPr kumimoji="1" lang="en-US" altLang="ja-JP" sz="1200" b="1" dirty="0"/>
              <a:t>Ability to broadcast transportation related information and local traveler information without delay and association to large number of STAs</a:t>
            </a:r>
          </a:p>
          <a:p>
            <a:pPr marL="342900" lvl="1" indent="-342900">
              <a:spcBef>
                <a:spcPts val="600"/>
              </a:spcBef>
              <a:buFont typeface="Arial" panose="020B0604020202020204" pitchFamily="34" charset="0"/>
              <a:buChar char="•"/>
            </a:pPr>
            <a:r>
              <a:rPr kumimoji="1" lang="en-US" altLang="ja-JP" sz="1200" b="1" dirty="0"/>
              <a:t>Ability to reduce cost and implementation complexity</a:t>
            </a:r>
          </a:p>
          <a:p>
            <a:endParaRPr kumimoji="1" lang="ja-JP" altLang="en-US" kern="0" dirty="0"/>
          </a:p>
        </p:txBody>
      </p:sp>
      <p:sp>
        <p:nvSpPr>
          <p:cNvPr id="13" name="コンテンツ プレースホルダー 7">
            <a:extLst>
              <a:ext uri="{FF2B5EF4-FFF2-40B4-BE49-F238E27FC236}">
                <a16:creationId xmlns:a16="http://schemas.microsoft.com/office/drawing/2014/main" id="{821D0DE3-B04C-2245-BF99-45A08C620B1D}"/>
              </a:ext>
            </a:extLst>
          </p:cNvPr>
          <p:cNvSpPr txBox="1">
            <a:spLocks/>
          </p:cNvSpPr>
          <p:nvPr/>
        </p:nvSpPr>
        <p:spPr bwMode="auto">
          <a:xfrm>
            <a:off x="5924102" y="3019031"/>
            <a:ext cx="5716514" cy="2188090"/>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400" dirty="0"/>
              <a:t>Service scene</a:t>
            </a:r>
          </a:p>
          <a:p>
            <a:pPr marL="342900" lvl="1" indent="-342900">
              <a:spcBef>
                <a:spcPts val="600"/>
              </a:spcBef>
              <a:buFont typeface="Arial" panose="020B0604020202020204" pitchFamily="34" charset="0"/>
              <a:buChar char="•"/>
            </a:pPr>
            <a:r>
              <a:rPr kumimoji="1" lang="en-US" altLang="ja-JP" sz="1200" b="1" dirty="0"/>
              <a:t>For advanced railroad crossing:</a:t>
            </a:r>
          </a:p>
          <a:p>
            <a:pPr marL="742950" lvl="2" indent="-342900">
              <a:spcBef>
                <a:spcPts val="600"/>
              </a:spcBef>
              <a:buFont typeface="Arial" panose="020B0604020202020204" pitchFamily="34" charset="0"/>
              <a:buChar char="•"/>
            </a:pPr>
            <a:r>
              <a:rPr kumimoji="1" lang="en-US" altLang="ja-JP" sz="1200" b="1" dirty="0"/>
              <a:t>RSE provides eBCS service of  arriving train info and railroad crossing warning</a:t>
            </a:r>
          </a:p>
          <a:p>
            <a:pPr marL="742950" lvl="2" indent="-342900">
              <a:spcBef>
                <a:spcPts val="600"/>
              </a:spcBef>
              <a:buFont typeface="Arial" panose="020B0604020202020204" pitchFamily="34" charset="0"/>
              <a:buChar char="•"/>
            </a:pPr>
            <a:r>
              <a:rPr kumimoji="1" lang="en-US" altLang="ja-JP" sz="1200" b="1" dirty="0"/>
              <a:t>PID and OBE provide eBCS service for personal and vehicle location info  </a:t>
            </a:r>
          </a:p>
          <a:p>
            <a:pPr marL="342900" lvl="1" indent="-342900">
              <a:spcBef>
                <a:spcPts val="600"/>
              </a:spcBef>
              <a:buFont typeface="Arial" panose="020B0604020202020204" pitchFamily="34" charset="0"/>
              <a:buChar char="•"/>
            </a:pPr>
            <a:r>
              <a:rPr kumimoji="1" lang="en-US" altLang="ja-JP" sz="1200" b="1" dirty="0"/>
              <a:t>For traveler information broadcast:</a:t>
            </a:r>
          </a:p>
          <a:p>
            <a:pPr marL="742950" lvl="2" indent="-342900">
              <a:spcBef>
                <a:spcPts val="600"/>
              </a:spcBef>
              <a:buFont typeface="Arial" panose="020B0604020202020204" pitchFamily="34" charset="0"/>
              <a:buChar char="•"/>
            </a:pPr>
            <a:r>
              <a:rPr kumimoji="1" lang="en-US" altLang="ja-JP" sz="1200" b="1" dirty="0"/>
              <a:t>RSE provides eBCS service for  local traveler info</a:t>
            </a:r>
          </a:p>
          <a:p>
            <a:pPr marL="342900" lvl="1" indent="-342900">
              <a:spcBef>
                <a:spcPts val="600"/>
              </a:spcBef>
              <a:buFont typeface="Arial" panose="020B0604020202020204" pitchFamily="34" charset="0"/>
              <a:buChar char="•"/>
            </a:pPr>
            <a:r>
              <a:rPr kumimoji="1" lang="en-US" altLang="ja-JP" sz="1200" b="1" dirty="0"/>
              <a:t>Intelligent Transportation broadcast streams are expected to not be time critical, e.g., a new packet is expected once a few seconds per stream</a:t>
            </a:r>
          </a:p>
          <a:p>
            <a:pPr marL="342900" lvl="1" indent="-342900">
              <a:spcBef>
                <a:spcPts val="600"/>
              </a:spcBef>
              <a:buFont typeface="Arial" panose="020B0604020202020204" pitchFamily="34" charset="0"/>
              <a:buChar char="•"/>
            </a:pPr>
            <a:endParaRPr kumimoji="1" lang="en-US" altLang="ja-JP" sz="1200" b="1" dirty="0"/>
          </a:p>
        </p:txBody>
      </p:sp>
      <p:sp>
        <p:nvSpPr>
          <p:cNvPr id="14" name="コンテンツ プレースホルダー 7">
            <a:extLst>
              <a:ext uri="{FF2B5EF4-FFF2-40B4-BE49-F238E27FC236}">
                <a16:creationId xmlns:a16="http://schemas.microsoft.com/office/drawing/2014/main" id="{4A8EF0D3-987F-EF49-8ED9-3F113DF8931C}"/>
              </a:ext>
            </a:extLst>
          </p:cNvPr>
          <p:cNvSpPr txBox="1">
            <a:spLocks/>
          </p:cNvSpPr>
          <p:nvPr/>
        </p:nvSpPr>
        <p:spPr bwMode="auto">
          <a:xfrm>
            <a:off x="1055440" y="5090099"/>
            <a:ext cx="4536505" cy="1291230"/>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200" kern="0" dirty="0"/>
              <a:t>Required function</a:t>
            </a:r>
          </a:p>
          <a:p>
            <a:pPr>
              <a:buFont typeface="Arial" panose="020B0604020202020204" pitchFamily="34" charset="0"/>
              <a:buChar char="•"/>
            </a:pPr>
            <a:r>
              <a:rPr kumimoji="1" lang="en-US" altLang="ja-JP" sz="1200" kern="0" dirty="0"/>
              <a:t>Connected Vehicle Roadside Equipment (RSE), Connected Vehicle (OBE) and Personal Informational Device (PID) provide eBCS service for transportation related information for railway crossing </a:t>
            </a:r>
          </a:p>
          <a:p>
            <a:pPr>
              <a:buFont typeface="Arial" panose="020B0604020202020204" pitchFamily="34" charset="0"/>
              <a:buChar char="•"/>
            </a:pPr>
            <a:r>
              <a:rPr kumimoji="1" lang="en-US" altLang="ja-JP" sz="1200" kern="0" dirty="0"/>
              <a:t>RSE provides eBCS service for local traveler information</a:t>
            </a:r>
          </a:p>
          <a:p>
            <a:pPr>
              <a:buFont typeface="Arial" panose="020B0604020202020204" pitchFamily="34" charset="0"/>
              <a:buChar char="•"/>
            </a:pPr>
            <a:endParaRPr kumimoji="1" lang="en-US" altLang="ja-JP" kern="0" dirty="0"/>
          </a:p>
          <a:p>
            <a:endParaRPr kumimoji="1" lang="en-US" altLang="ja-JP" kern="0" dirty="0"/>
          </a:p>
        </p:txBody>
      </p:sp>
      <p:sp>
        <p:nvSpPr>
          <p:cNvPr id="2" name="TextBox 1">
            <a:extLst>
              <a:ext uri="{FF2B5EF4-FFF2-40B4-BE49-F238E27FC236}">
                <a16:creationId xmlns:a16="http://schemas.microsoft.com/office/drawing/2014/main" id="{448CD0E5-E081-411B-B5ED-1CF718B75F07}"/>
              </a:ext>
            </a:extLst>
          </p:cNvPr>
          <p:cNvSpPr txBox="1"/>
          <p:nvPr/>
        </p:nvSpPr>
        <p:spPr>
          <a:xfrm>
            <a:off x="1230815" y="3078971"/>
            <a:ext cx="2401042" cy="369332"/>
          </a:xfrm>
          <a:prstGeom prst="rect">
            <a:avLst/>
          </a:prstGeom>
          <a:noFill/>
        </p:spPr>
        <p:txBody>
          <a:bodyPr wrap="none" rtlCol="0">
            <a:spAutoFit/>
          </a:bodyPr>
          <a:lstStyle/>
          <a:p>
            <a:r>
              <a:rPr lang="en-US" sz="1800" b="1" i="1" dirty="0">
                <a:solidFill>
                  <a:srgbClr val="0070C0"/>
                </a:solidFill>
              </a:rPr>
              <a:t>Adv. Railroad Crossing</a:t>
            </a:r>
          </a:p>
        </p:txBody>
      </p:sp>
      <p:sp>
        <p:nvSpPr>
          <p:cNvPr id="61" name="TextBox 60">
            <a:extLst>
              <a:ext uri="{FF2B5EF4-FFF2-40B4-BE49-F238E27FC236}">
                <a16:creationId xmlns:a16="http://schemas.microsoft.com/office/drawing/2014/main" id="{28BEC531-F252-40CB-83F8-E9B4261677A7}"/>
              </a:ext>
            </a:extLst>
          </p:cNvPr>
          <p:cNvSpPr txBox="1"/>
          <p:nvPr/>
        </p:nvSpPr>
        <p:spPr>
          <a:xfrm>
            <a:off x="1195549" y="4549278"/>
            <a:ext cx="2471574" cy="369332"/>
          </a:xfrm>
          <a:prstGeom prst="rect">
            <a:avLst/>
          </a:prstGeom>
          <a:noFill/>
        </p:spPr>
        <p:txBody>
          <a:bodyPr wrap="none" rtlCol="0">
            <a:spAutoFit/>
          </a:bodyPr>
          <a:lstStyle/>
          <a:p>
            <a:r>
              <a:rPr lang="en-US" sz="1800" b="1" i="1" dirty="0">
                <a:solidFill>
                  <a:srgbClr val="0070C0"/>
                </a:solidFill>
              </a:rPr>
              <a:t>Traveler Info Broadcast</a:t>
            </a:r>
          </a:p>
        </p:txBody>
      </p:sp>
      <p:sp>
        <p:nvSpPr>
          <p:cNvPr id="15" name="Rectangle 14">
            <a:extLst>
              <a:ext uri="{FF2B5EF4-FFF2-40B4-BE49-F238E27FC236}">
                <a16:creationId xmlns:a16="http://schemas.microsoft.com/office/drawing/2014/main" id="{46306BBD-AC93-4BFE-96E6-967E55F71773}"/>
              </a:ext>
            </a:extLst>
          </p:cNvPr>
          <p:cNvSpPr/>
          <p:nvPr/>
        </p:nvSpPr>
        <p:spPr bwMode="auto">
          <a:xfrm>
            <a:off x="3357033" y="2787047"/>
            <a:ext cx="1218438" cy="4337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64" name="テキスト ボックス 4">
            <a:extLst>
              <a:ext uri="{FF2B5EF4-FFF2-40B4-BE49-F238E27FC236}">
                <a16:creationId xmlns:a16="http://schemas.microsoft.com/office/drawing/2014/main" id="{BF499757-1A73-42D3-847E-BC23A2BDFEBF}"/>
              </a:ext>
            </a:extLst>
          </p:cNvPr>
          <p:cNvSpPr txBox="1"/>
          <p:nvPr/>
        </p:nvSpPr>
        <p:spPr>
          <a:xfrm>
            <a:off x="1387600" y="2237993"/>
            <a:ext cx="168668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sz="1400" dirty="0"/>
              <a:t>Connected Vehicle </a:t>
            </a:r>
          </a:p>
          <a:p>
            <a:r>
              <a:rPr kumimoji="1" lang="en-US" altLang="ja-JP" sz="1400" dirty="0"/>
              <a:t>Roadside </a:t>
            </a:r>
            <a:r>
              <a:rPr lang="en-US" altLang="ja-JP" sz="1400" dirty="0"/>
              <a:t>Equipment</a:t>
            </a:r>
            <a:endParaRPr kumimoji="1" lang="ja-JP" altLang="en-US" sz="1400" dirty="0"/>
          </a:p>
        </p:txBody>
      </p:sp>
      <p:pic>
        <p:nvPicPr>
          <p:cNvPr id="65" name="Picture 2" descr="Image result for cellphone icon">
            <a:extLst>
              <a:ext uri="{FF2B5EF4-FFF2-40B4-BE49-F238E27FC236}">
                <a16:creationId xmlns:a16="http://schemas.microsoft.com/office/drawing/2014/main" id="{B9570A2B-196C-4A38-996C-276608A3FE0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913" t="14662" r="30176" b="15250"/>
          <a:stretch/>
        </p:blipFill>
        <p:spPr bwMode="auto">
          <a:xfrm rot="898492">
            <a:off x="4137638" y="2858107"/>
            <a:ext cx="199027" cy="349512"/>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50">
            <a:extLst>
              <a:ext uri="{FF2B5EF4-FFF2-40B4-BE49-F238E27FC236}">
                <a16:creationId xmlns:a16="http://schemas.microsoft.com/office/drawing/2014/main" id="{AC4A4A02-2BB5-4F8A-A05B-09A22E885437}"/>
              </a:ext>
            </a:extLst>
          </p:cNvPr>
          <p:cNvSpPr txBox="1"/>
          <p:nvPr/>
        </p:nvSpPr>
        <p:spPr>
          <a:xfrm>
            <a:off x="4360041" y="2802787"/>
            <a:ext cx="925495" cy="430887"/>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pPr algn="ctr"/>
            <a:r>
              <a:rPr lang="en-US" sz="1100" b="1" dirty="0"/>
              <a:t>Personal Info Device </a:t>
            </a:r>
          </a:p>
        </p:txBody>
      </p:sp>
      <p:pic>
        <p:nvPicPr>
          <p:cNvPr id="72" name="Picture 6" descr="Image result for car icon">
            <a:extLst>
              <a:ext uri="{FF2B5EF4-FFF2-40B4-BE49-F238E27FC236}">
                <a16:creationId xmlns:a16="http://schemas.microsoft.com/office/drawing/2014/main" id="{4DA910A8-AEDD-4381-AD43-FC9E8D0E61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929" b="25155"/>
          <a:stretch/>
        </p:blipFill>
        <p:spPr bwMode="auto">
          <a:xfrm>
            <a:off x="4019780" y="2110781"/>
            <a:ext cx="1018045" cy="369332"/>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50">
            <a:extLst>
              <a:ext uri="{FF2B5EF4-FFF2-40B4-BE49-F238E27FC236}">
                <a16:creationId xmlns:a16="http://schemas.microsoft.com/office/drawing/2014/main" id="{BB471E1B-C0CC-4735-BCA5-66B57B79553A}"/>
              </a:ext>
            </a:extLst>
          </p:cNvPr>
          <p:cNvSpPr txBox="1"/>
          <p:nvPr/>
        </p:nvSpPr>
        <p:spPr>
          <a:xfrm>
            <a:off x="4619961" y="1773869"/>
            <a:ext cx="848015" cy="430887"/>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pPr algn="ctr"/>
            <a:r>
              <a:rPr lang="en-US" sz="1100" b="1" dirty="0"/>
              <a:t>Connected</a:t>
            </a:r>
          </a:p>
          <a:p>
            <a:pPr algn="ctr"/>
            <a:r>
              <a:rPr lang="en-US" sz="1100" b="1" dirty="0"/>
              <a:t>Vehicle</a:t>
            </a:r>
          </a:p>
        </p:txBody>
      </p:sp>
      <p:sp>
        <p:nvSpPr>
          <p:cNvPr id="74" name="稲妻 18">
            <a:extLst>
              <a:ext uri="{FF2B5EF4-FFF2-40B4-BE49-F238E27FC236}">
                <a16:creationId xmlns:a16="http://schemas.microsoft.com/office/drawing/2014/main" id="{149E2729-5ACC-47EA-A822-CCBEC80B2F0B}"/>
              </a:ext>
            </a:extLst>
          </p:cNvPr>
          <p:cNvSpPr/>
          <p:nvPr/>
        </p:nvSpPr>
        <p:spPr>
          <a:xfrm rot="5774709">
            <a:off x="3642631" y="2330857"/>
            <a:ext cx="369332" cy="316205"/>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75" name="稲妻 18">
            <a:extLst>
              <a:ext uri="{FF2B5EF4-FFF2-40B4-BE49-F238E27FC236}">
                <a16:creationId xmlns:a16="http://schemas.microsoft.com/office/drawing/2014/main" id="{040496AB-4D31-4ADE-9D0C-9322A9366DCC}"/>
              </a:ext>
            </a:extLst>
          </p:cNvPr>
          <p:cNvSpPr/>
          <p:nvPr/>
        </p:nvSpPr>
        <p:spPr>
          <a:xfrm rot="5400000" flipH="1">
            <a:off x="3666744" y="2721211"/>
            <a:ext cx="282807" cy="316207"/>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76" name="稲妻 18">
            <a:extLst>
              <a:ext uri="{FF2B5EF4-FFF2-40B4-BE49-F238E27FC236}">
                <a16:creationId xmlns:a16="http://schemas.microsoft.com/office/drawing/2014/main" id="{A33E2532-4446-40C3-8893-CFDA8F771947}"/>
              </a:ext>
            </a:extLst>
          </p:cNvPr>
          <p:cNvSpPr/>
          <p:nvPr/>
        </p:nvSpPr>
        <p:spPr>
          <a:xfrm rot="14481299" flipH="1">
            <a:off x="3213786" y="2409668"/>
            <a:ext cx="282807" cy="316207"/>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77" name="Rectangle 76">
            <a:extLst>
              <a:ext uri="{FF2B5EF4-FFF2-40B4-BE49-F238E27FC236}">
                <a16:creationId xmlns:a16="http://schemas.microsoft.com/office/drawing/2014/main" id="{1EAEA272-EDEC-468D-93C1-895BDFA5CAA7}"/>
              </a:ext>
            </a:extLst>
          </p:cNvPr>
          <p:cNvSpPr/>
          <p:nvPr/>
        </p:nvSpPr>
        <p:spPr bwMode="auto">
          <a:xfrm>
            <a:off x="2012348" y="4395356"/>
            <a:ext cx="800940" cy="2398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79" name="テキスト ボックス 4">
            <a:extLst>
              <a:ext uri="{FF2B5EF4-FFF2-40B4-BE49-F238E27FC236}">
                <a16:creationId xmlns:a16="http://schemas.microsoft.com/office/drawing/2014/main" id="{72445B4C-B6EC-4FE7-844A-0061A5306E25}"/>
              </a:ext>
            </a:extLst>
          </p:cNvPr>
          <p:cNvSpPr txBox="1"/>
          <p:nvPr/>
        </p:nvSpPr>
        <p:spPr>
          <a:xfrm>
            <a:off x="1326588" y="3846728"/>
            <a:ext cx="168668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sz="1400" dirty="0"/>
              <a:t>Connected Vehicle </a:t>
            </a:r>
          </a:p>
          <a:p>
            <a:r>
              <a:rPr kumimoji="1" lang="en-US" altLang="ja-JP" sz="1400" dirty="0"/>
              <a:t>Roadside </a:t>
            </a:r>
            <a:r>
              <a:rPr lang="en-US" altLang="ja-JP" sz="1400" dirty="0"/>
              <a:t>Equipment</a:t>
            </a:r>
            <a:endParaRPr kumimoji="1" lang="ja-JP" altLang="en-US" sz="1400" dirty="0"/>
          </a:p>
        </p:txBody>
      </p:sp>
      <p:pic>
        <p:nvPicPr>
          <p:cNvPr id="80" name="Picture 2" descr="Image result for cellphone icon">
            <a:extLst>
              <a:ext uri="{FF2B5EF4-FFF2-40B4-BE49-F238E27FC236}">
                <a16:creationId xmlns:a16="http://schemas.microsoft.com/office/drawing/2014/main" id="{482AC459-ECAE-4CE8-A801-9D3633B78E5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913" t="14662" r="30176" b="15250"/>
          <a:stretch/>
        </p:blipFill>
        <p:spPr bwMode="auto">
          <a:xfrm rot="898492">
            <a:off x="3983906" y="4340525"/>
            <a:ext cx="199027" cy="34951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50">
            <a:extLst>
              <a:ext uri="{FF2B5EF4-FFF2-40B4-BE49-F238E27FC236}">
                <a16:creationId xmlns:a16="http://schemas.microsoft.com/office/drawing/2014/main" id="{0BD39466-377F-42EE-ABBF-8C42DA2720B5}"/>
              </a:ext>
            </a:extLst>
          </p:cNvPr>
          <p:cNvSpPr txBox="1"/>
          <p:nvPr/>
        </p:nvSpPr>
        <p:spPr>
          <a:xfrm>
            <a:off x="4216164" y="4369303"/>
            <a:ext cx="925495" cy="430887"/>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pPr algn="ctr"/>
            <a:r>
              <a:rPr lang="en-US" sz="1100" b="1" dirty="0"/>
              <a:t>Personal Info Device </a:t>
            </a:r>
          </a:p>
        </p:txBody>
      </p:sp>
      <p:pic>
        <p:nvPicPr>
          <p:cNvPr id="82" name="Picture 6" descr="Image result for car icon">
            <a:extLst>
              <a:ext uri="{FF2B5EF4-FFF2-40B4-BE49-F238E27FC236}">
                <a16:creationId xmlns:a16="http://schemas.microsoft.com/office/drawing/2014/main" id="{65831C66-40F1-4B25-8CF2-0E5A0109A1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929" b="25155"/>
          <a:stretch/>
        </p:blipFill>
        <p:spPr bwMode="auto">
          <a:xfrm>
            <a:off x="3958768" y="3719516"/>
            <a:ext cx="1018045" cy="369332"/>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50">
            <a:extLst>
              <a:ext uri="{FF2B5EF4-FFF2-40B4-BE49-F238E27FC236}">
                <a16:creationId xmlns:a16="http://schemas.microsoft.com/office/drawing/2014/main" id="{66B1C449-E20B-45B0-BDD2-54C4B6BFD01C}"/>
              </a:ext>
            </a:extLst>
          </p:cNvPr>
          <p:cNvSpPr txBox="1"/>
          <p:nvPr/>
        </p:nvSpPr>
        <p:spPr>
          <a:xfrm>
            <a:off x="4558949" y="3382604"/>
            <a:ext cx="848015" cy="430887"/>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pPr algn="ctr"/>
            <a:r>
              <a:rPr lang="en-US" sz="1100" b="1" dirty="0"/>
              <a:t>Connected</a:t>
            </a:r>
          </a:p>
          <a:p>
            <a:pPr algn="ctr"/>
            <a:r>
              <a:rPr lang="en-US" sz="1100" b="1" dirty="0"/>
              <a:t>Vehicle</a:t>
            </a:r>
          </a:p>
        </p:txBody>
      </p:sp>
      <p:sp>
        <p:nvSpPr>
          <p:cNvPr id="85" name="稲妻 18">
            <a:extLst>
              <a:ext uri="{FF2B5EF4-FFF2-40B4-BE49-F238E27FC236}">
                <a16:creationId xmlns:a16="http://schemas.microsoft.com/office/drawing/2014/main" id="{802A75E7-3CC1-4563-A763-4987C82D951C}"/>
              </a:ext>
            </a:extLst>
          </p:cNvPr>
          <p:cNvSpPr/>
          <p:nvPr/>
        </p:nvSpPr>
        <p:spPr>
          <a:xfrm rot="14966605" flipH="1">
            <a:off x="3382093" y="4102038"/>
            <a:ext cx="282807" cy="316207"/>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86" name="稲妻 18">
            <a:extLst>
              <a:ext uri="{FF2B5EF4-FFF2-40B4-BE49-F238E27FC236}">
                <a16:creationId xmlns:a16="http://schemas.microsoft.com/office/drawing/2014/main" id="{B9695686-4682-4391-BF1C-07504CC1D32F}"/>
              </a:ext>
            </a:extLst>
          </p:cNvPr>
          <p:cNvSpPr/>
          <p:nvPr/>
        </p:nvSpPr>
        <p:spPr>
          <a:xfrm rot="12703696" flipH="1">
            <a:off x="3343375" y="3831258"/>
            <a:ext cx="282807" cy="316207"/>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10654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A7F6CAE-16AF-4644-8E0C-0AC68AD25044}"/>
              </a:ext>
            </a:extLst>
          </p:cNvPr>
          <p:cNvSpPr>
            <a:spLocks noGrp="1"/>
          </p:cNvSpPr>
          <p:nvPr>
            <p:ph type="title"/>
          </p:nvPr>
        </p:nvSpPr>
        <p:spPr>
          <a:xfrm>
            <a:off x="1127449" y="696253"/>
            <a:ext cx="9505056" cy="510952"/>
          </a:xfrm>
        </p:spPr>
        <p:txBody>
          <a:bodyPr/>
          <a:lstStyle/>
          <a:p>
            <a:r>
              <a:rPr kumimoji="1" lang="en-US" altLang="ja-JP" dirty="0"/>
              <a:t>Use Case 4:  Broadcast Services for Event Production</a:t>
            </a:r>
            <a:endParaRPr kumimoji="1" lang="ja-JP" altLang="en-US" dirty="0"/>
          </a:p>
        </p:txBody>
      </p:sp>
      <p:sp>
        <p:nvSpPr>
          <p:cNvPr id="6" name="日付プレースホルダー 5">
            <a:extLst>
              <a:ext uri="{FF2B5EF4-FFF2-40B4-BE49-F238E27FC236}">
                <a16:creationId xmlns:a16="http://schemas.microsoft.com/office/drawing/2014/main" id="{0D01DE11-9DE7-CE4D-879A-33E27F6B2A76}"/>
              </a:ext>
            </a:extLst>
          </p:cNvPr>
          <p:cNvSpPr>
            <a:spLocks noGrp="1"/>
          </p:cNvSpPr>
          <p:nvPr>
            <p:ph type="dt" idx="10"/>
          </p:nvPr>
        </p:nvSpPr>
        <p:spPr/>
        <p:txBody>
          <a:bodyPr/>
          <a:lstStyle/>
          <a:p>
            <a:r>
              <a:rPr lang="en-US" altLang="ja-JP" dirty="0"/>
              <a:t>July 2019</a:t>
            </a:r>
            <a:endParaRPr lang="en-GB" dirty="0"/>
          </a:p>
        </p:txBody>
      </p:sp>
      <p:sp>
        <p:nvSpPr>
          <p:cNvPr id="5" name="フッター プレースホルダー 4">
            <a:extLst>
              <a:ext uri="{FF2B5EF4-FFF2-40B4-BE49-F238E27FC236}">
                <a16:creationId xmlns:a16="http://schemas.microsoft.com/office/drawing/2014/main" id="{4E5BE2F5-1DF0-1343-9198-5DC88D362CD8}"/>
              </a:ext>
            </a:extLst>
          </p:cNvPr>
          <p:cNvSpPr>
            <a:spLocks noGrp="1"/>
          </p:cNvSpPr>
          <p:nvPr>
            <p:ph type="ftr" idx="11"/>
          </p:nvPr>
        </p:nvSpPr>
        <p:spPr/>
        <p:txBody>
          <a:bodyPr/>
          <a:lstStyle/>
          <a:p>
            <a:r>
              <a:rPr lang="de-DE" dirty="0"/>
              <a:t>Xiaofei WANG (InterDigital))</a:t>
            </a:r>
            <a:endParaRPr lang="en-GB" dirty="0"/>
          </a:p>
        </p:txBody>
      </p:sp>
      <p:sp>
        <p:nvSpPr>
          <p:cNvPr id="4" name="スライド番号プレースホルダー 3">
            <a:extLst>
              <a:ext uri="{FF2B5EF4-FFF2-40B4-BE49-F238E27FC236}">
                <a16:creationId xmlns:a16="http://schemas.microsoft.com/office/drawing/2014/main" id="{C421DC62-80AA-7E44-84EB-12E38E2FDC90}"/>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8" name="コンテンツ プレースホルダー 7">
            <a:extLst>
              <a:ext uri="{FF2B5EF4-FFF2-40B4-BE49-F238E27FC236}">
                <a16:creationId xmlns:a16="http://schemas.microsoft.com/office/drawing/2014/main" id="{080384B8-EF5D-0748-AE1F-35A049A97833}"/>
              </a:ext>
            </a:extLst>
          </p:cNvPr>
          <p:cNvSpPr>
            <a:spLocks noGrp="1"/>
          </p:cNvSpPr>
          <p:nvPr>
            <p:ph sz="half" idx="4294967295"/>
          </p:nvPr>
        </p:nvSpPr>
        <p:spPr>
          <a:xfrm>
            <a:off x="5924103" y="1457523"/>
            <a:ext cx="5284465" cy="1334135"/>
          </a:xfrm>
          <a:ln>
            <a:solidFill>
              <a:schemeClr val="tx2"/>
            </a:solidFill>
          </a:ln>
        </p:spPr>
        <p:txBody>
          <a:bodyPr/>
          <a:lstStyle/>
          <a:p>
            <a:r>
              <a:rPr kumimoji="1" lang="en-US" altLang="ja-JP" sz="1400" dirty="0"/>
              <a:t>Stakeholders</a:t>
            </a:r>
          </a:p>
          <a:p>
            <a:pPr marL="342900" lvl="1" indent="-342900">
              <a:spcBef>
                <a:spcPts val="600"/>
              </a:spcBef>
              <a:buFont typeface="Arial" panose="020B0604020202020204" pitchFamily="34" charset="0"/>
              <a:buChar char="•"/>
            </a:pPr>
            <a:r>
              <a:rPr kumimoji="1" lang="en-US" altLang="ja-JP" sz="1200" b="1" dirty="0">
                <a:cs typeface="+mn-cs"/>
              </a:rPr>
              <a:t>Event (e.g., music festival, Comic-Con) system operators</a:t>
            </a:r>
          </a:p>
          <a:p>
            <a:pPr marL="342900" lvl="1" indent="-342900">
              <a:spcBef>
                <a:spcPts val="600"/>
              </a:spcBef>
              <a:buFont typeface="Arial" panose="020B0604020202020204" pitchFamily="34" charset="0"/>
              <a:buChar char="•"/>
            </a:pPr>
            <a:r>
              <a:rPr kumimoji="1" lang="en-US" altLang="ja-JP" sz="1200" b="1" dirty="0"/>
              <a:t>Event directors, producers and staff</a:t>
            </a:r>
          </a:p>
          <a:p>
            <a:pPr marL="342900" lvl="1" indent="-342900">
              <a:spcBef>
                <a:spcPts val="600"/>
              </a:spcBef>
              <a:buFont typeface="Arial" panose="020B0604020202020204" pitchFamily="34" charset="0"/>
              <a:buChar char="•"/>
            </a:pPr>
            <a:r>
              <a:rPr kumimoji="1" lang="en-US" altLang="ja-JP" sz="1200" b="1" dirty="0"/>
              <a:t>Event attendees </a:t>
            </a:r>
          </a:p>
          <a:p>
            <a:pPr marL="342900" lvl="1" indent="-342900">
              <a:spcBef>
                <a:spcPts val="600"/>
              </a:spcBef>
              <a:buFont typeface="Arial" panose="020B0604020202020204" pitchFamily="34" charset="0"/>
              <a:buChar char="•"/>
            </a:pPr>
            <a:r>
              <a:rPr kumimoji="1" lang="en-US" altLang="ja-JP" sz="1200" b="1" dirty="0">
                <a:cs typeface="+mn-cs"/>
              </a:rPr>
              <a:t>Manufacturers of semiconductor, networking and mobile devices</a:t>
            </a:r>
            <a:endParaRPr kumimoji="1" lang="ja-JP" altLang="en-US" sz="1200" b="1" dirty="0">
              <a:cs typeface="+mn-cs"/>
            </a:endParaRPr>
          </a:p>
        </p:txBody>
      </p:sp>
      <p:sp>
        <p:nvSpPr>
          <p:cNvPr id="10" name="コンテンツ プレースホルダー 7">
            <a:extLst>
              <a:ext uri="{FF2B5EF4-FFF2-40B4-BE49-F238E27FC236}">
                <a16:creationId xmlns:a16="http://schemas.microsoft.com/office/drawing/2014/main" id="{4F9F409D-D9DC-674B-9DF5-975869D57FE7}"/>
              </a:ext>
            </a:extLst>
          </p:cNvPr>
          <p:cNvSpPr txBox="1">
            <a:spLocks/>
          </p:cNvSpPr>
          <p:nvPr/>
        </p:nvSpPr>
        <p:spPr bwMode="auto">
          <a:xfrm>
            <a:off x="1184103" y="1457524"/>
            <a:ext cx="4420367" cy="3627660"/>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Topology/Architecture</a:t>
            </a:r>
          </a:p>
        </p:txBody>
      </p:sp>
      <p:sp>
        <p:nvSpPr>
          <p:cNvPr id="11" name="コンテンツ プレースホルダー 7">
            <a:extLst>
              <a:ext uri="{FF2B5EF4-FFF2-40B4-BE49-F238E27FC236}">
                <a16:creationId xmlns:a16="http://schemas.microsoft.com/office/drawing/2014/main" id="{622817C9-C3F0-7A47-91AF-F2063FB34E89}"/>
              </a:ext>
            </a:extLst>
          </p:cNvPr>
          <p:cNvSpPr txBox="1">
            <a:spLocks/>
          </p:cNvSpPr>
          <p:nvPr/>
        </p:nvSpPr>
        <p:spPr bwMode="auto">
          <a:xfrm>
            <a:off x="5924103" y="5085184"/>
            <a:ext cx="5284464" cy="1334135"/>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400" dirty="0"/>
              <a:t>Expected benefits:</a:t>
            </a:r>
          </a:p>
          <a:p>
            <a:pPr marL="342900" lvl="1" indent="-342900">
              <a:spcBef>
                <a:spcPts val="600"/>
              </a:spcBef>
              <a:buFont typeface="Arial" panose="020B0604020202020204" pitchFamily="34" charset="0"/>
              <a:buChar char="•"/>
            </a:pPr>
            <a:r>
              <a:rPr kumimoji="1" lang="en-US" altLang="ja-JP" sz="1200" b="1" dirty="0"/>
              <a:t>Ability to broadcast simultaneous information suitable for different groups of customer STAs, of which some group may contain a large number of users</a:t>
            </a:r>
          </a:p>
          <a:p>
            <a:pPr marL="342900" lvl="1" indent="-342900">
              <a:spcBef>
                <a:spcPts val="600"/>
              </a:spcBef>
              <a:buFont typeface="Arial" panose="020B0604020202020204" pitchFamily="34" charset="0"/>
              <a:buChar char="•"/>
            </a:pPr>
            <a:r>
              <a:rPr kumimoji="1" lang="en-US" altLang="ja-JP" sz="1200" b="1" dirty="0"/>
              <a:t>Reducing cost and implementation complexity for event producers and system operators as well as safety officials</a:t>
            </a:r>
          </a:p>
          <a:p>
            <a:endParaRPr kumimoji="1" lang="ja-JP" altLang="en-US" kern="0" dirty="0"/>
          </a:p>
        </p:txBody>
      </p:sp>
      <p:sp>
        <p:nvSpPr>
          <p:cNvPr id="13" name="コンテンツ プレースホルダー 7">
            <a:extLst>
              <a:ext uri="{FF2B5EF4-FFF2-40B4-BE49-F238E27FC236}">
                <a16:creationId xmlns:a16="http://schemas.microsoft.com/office/drawing/2014/main" id="{821D0DE3-B04C-2245-BF99-45A08C620B1D}"/>
              </a:ext>
            </a:extLst>
          </p:cNvPr>
          <p:cNvSpPr txBox="1">
            <a:spLocks/>
          </p:cNvSpPr>
          <p:nvPr/>
        </p:nvSpPr>
        <p:spPr bwMode="auto">
          <a:xfrm>
            <a:off x="5924102" y="3032941"/>
            <a:ext cx="5284465" cy="1980235"/>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400" dirty="0"/>
              <a:t>Service scene</a:t>
            </a:r>
          </a:p>
          <a:p>
            <a:pPr marL="342900" lvl="1" indent="-342900">
              <a:spcBef>
                <a:spcPts val="600"/>
              </a:spcBef>
              <a:buFont typeface="Arial" panose="020B0604020202020204" pitchFamily="34" charset="0"/>
              <a:buChar char="•"/>
            </a:pPr>
            <a:r>
              <a:rPr kumimoji="1" lang="en-US" altLang="ja-JP" sz="1200" b="1" dirty="0"/>
              <a:t>At large events, e.g., music festival and Comic-Con, </a:t>
            </a:r>
            <a:r>
              <a:rPr kumimoji="1" lang="en-US" altLang="ja-JP" sz="1200" b="1" dirty="0" err="1"/>
              <a:t>eBCS</a:t>
            </a:r>
            <a:r>
              <a:rPr kumimoji="1" lang="en-US" altLang="ja-JP" sz="1200" b="1" dirty="0"/>
              <a:t> services may be provided concurrently for multiple data streams suitable for different groups of customer STAs:</a:t>
            </a:r>
          </a:p>
          <a:p>
            <a:pPr marL="742950" lvl="2" indent="-342900">
              <a:spcBef>
                <a:spcPts val="600"/>
              </a:spcBef>
              <a:buFont typeface="Arial" panose="020B0604020202020204" pitchFamily="34" charset="0"/>
              <a:buChar char="•"/>
            </a:pPr>
            <a:r>
              <a:rPr kumimoji="1" lang="en-US" altLang="ja-JP" sz="1200" b="1" dirty="0"/>
              <a:t>Live audio/video feeds for multiple stages for event attendees, directors, dressing rooms, safety advisors</a:t>
            </a:r>
          </a:p>
          <a:p>
            <a:pPr marL="742950" lvl="2" indent="-342900">
              <a:spcBef>
                <a:spcPts val="600"/>
              </a:spcBef>
              <a:buFont typeface="Arial" panose="020B0604020202020204" pitchFamily="34" charset="0"/>
              <a:buChar char="•"/>
            </a:pPr>
            <a:r>
              <a:rPr kumimoji="1" lang="en-US" altLang="ja-JP" sz="1200" b="1" dirty="0"/>
              <a:t>Training videos for event staffs</a:t>
            </a:r>
          </a:p>
          <a:p>
            <a:pPr marL="742950" lvl="2" indent="-342900">
              <a:spcBef>
                <a:spcPts val="600"/>
              </a:spcBef>
              <a:buFont typeface="Arial" panose="020B0604020202020204" pitchFamily="34" charset="0"/>
              <a:buChar char="•"/>
            </a:pPr>
            <a:r>
              <a:rPr kumimoji="1" lang="en-US" altLang="ja-JP" sz="1200" b="1" dirty="0"/>
              <a:t>Introduction videos for event attendees waiting in line</a:t>
            </a:r>
          </a:p>
          <a:p>
            <a:pPr marL="742950" lvl="2" indent="-342900">
              <a:spcBef>
                <a:spcPts val="600"/>
              </a:spcBef>
              <a:buFont typeface="Arial" panose="020B0604020202020204" pitchFamily="34" charset="0"/>
              <a:buChar char="•"/>
            </a:pPr>
            <a:endParaRPr kumimoji="1" lang="en-US" altLang="ja-JP" sz="1600" b="1" dirty="0"/>
          </a:p>
          <a:p>
            <a:pPr marL="742950" lvl="2" indent="-342900">
              <a:spcBef>
                <a:spcPts val="600"/>
              </a:spcBef>
              <a:buFont typeface="Arial" panose="020B0604020202020204" pitchFamily="34" charset="0"/>
              <a:buChar char="•"/>
            </a:pPr>
            <a:endParaRPr kumimoji="1" lang="en-US" altLang="ja-JP" sz="1600" b="1" dirty="0"/>
          </a:p>
        </p:txBody>
      </p:sp>
      <p:sp>
        <p:nvSpPr>
          <p:cNvPr id="14" name="コンテンツ プレースホルダー 7">
            <a:extLst>
              <a:ext uri="{FF2B5EF4-FFF2-40B4-BE49-F238E27FC236}">
                <a16:creationId xmlns:a16="http://schemas.microsoft.com/office/drawing/2014/main" id="{4A8EF0D3-987F-EF49-8ED9-3F113DF8931C}"/>
              </a:ext>
            </a:extLst>
          </p:cNvPr>
          <p:cNvSpPr txBox="1">
            <a:spLocks/>
          </p:cNvSpPr>
          <p:nvPr/>
        </p:nvSpPr>
        <p:spPr bwMode="auto">
          <a:xfrm>
            <a:off x="1171577" y="5244104"/>
            <a:ext cx="4420368" cy="1175215"/>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200" kern="0" dirty="0"/>
              <a:t>Required function</a:t>
            </a:r>
          </a:p>
          <a:p>
            <a:pPr>
              <a:buFont typeface="Arial" panose="020B0604020202020204" pitchFamily="34" charset="0"/>
              <a:buChar char="•"/>
            </a:pPr>
            <a:r>
              <a:rPr kumimoji="1" lang="en-US" altLang="ja-JP" sz="1200" kern="0" dirty="0"/>
              <a:t>Providing enhanced Broadcast Services (</a:t>
            </a:r>
            <a:r>
              <a:rPr kumimoji="1" lang="en-US" altLang="ja-JP" sz="1200" kern="0" dirty="0" err="1"/>
              <a:t>eBCS</a:t>
            </a:r>
            <a:r>
              <a:rPr kumimoji="1" lang="en-US" altLang="ja-JP" sz="1200" kern="0" dirty="0"/>
              <a:t>) for multiple data streams suitable for different customer STAs. The number of STAs may be large and these STAs may be static or mobile.</a:t>
            </a:r>
          </a:p>
          <a:p>
            <a:pPr>
              <a:buFont typeface="Arial" panose="020B0604020202020204" pitchFamily="34" charset="0"/>
              <a:buChar char="•"/>
            </a:pPr>
            <a:endParaRPr kumimoji="1" lang="en-US" altLang="ja-JP" kern="0" dirty="0"/>
          </a:p>
          <a:p>
            <a:endParaRPr kumimoji="1" lang="en-US" altLang="ja-JP" kern="0" dirty="0"/>
          </a:p>
        </p:txBody>
      </p:sp>
      <p:sp>
        <p:nvSpPr>
          <p:cNvPr id="12" name="テキスト ボックス 3">
            <a:extLst>
              <a:ext uri="{FF2B5EF4-FFF2-40B4-BE49-F238E27FC236}">
                <a16:creationId xmlns:a16="http://schemas.microsoft.com/office/drawing/2014/main" id="{F557271D-1FAB-FE48-8FC1-1F1991C48B87}"/>
              </a:ext>
            </a:extLst>
          </p:cNvPr>
          <p:cNvSpPr txBox="1"/>
          <p:nvPr/>
        </p:nvSpPr>
        <p:spPr>
          <a:xfrm>
            <a:off x="4444148" y="1651861"/>
            <a:ext cx="87835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en-US" altLang="ja-JP" dirty="0"/>
              <a:t>Server</a:t>
            </a:r>
            <a:endParaRPr kumimoji="1" lang="ja-JP" altLang="en-US" dirty="0"/>
          </a:p>
        </p:txBody>
      </p:sp>
      <p:sp>
        <p:nvSpPr>
          <p:cNvPr id="15" name="テキスト ボックス 4">
            <a:extLst>
              <a:ext uri="{FF2B5EF4-FFF2-40B4-BE49-F238E27FC236}">
                <a16:creationId xmlns:a16="http://schemas.microsoft.com/office/drawing/2014/main" id="{064367C9-78A2-4A4A-AF98-AE17BDE5A33B}"/>
              </a:ext>
            </a:extLst>
          </p:cNvPr>
          <p:cNvSpPr txBox="1"/>
          <p:nvPr/>
        </p:nvSpPr>
        <p:spPr>
          <a:xfrm>
            <a:off x="3185966" y="3851756"/>
            <a:ext cx="48603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AP</a:t>
            </a:r>
            <a:endParaRPr kumimoji="1" lang="ja-JP" altLang="en-US" dirty="0"/>
          </a:p>
        </p:txBody>
      </p:sp>
      <p:sp>
        <p:nvSpPr>
          <p:cNvPr id="16" name="テキスト ボックス 5">
            <a:extLst>
              <a:ext uri="{FF2B5EF4-FFF2-40B4-BE49-F238E27FC236}">
                <a16:creationId xmlns:a16="http://schemas.microsoft.com/office/drawing/2014/main" id="{6E20D7B9-5B06-1C46-A844-33DD1BB0C195}"/>
              </a:ext>
            </a:extLst>
          </p:cNvPr>
          <p:cNvSpPr txBox="1"/>
          <p:nvPr/>
        </p:nvSpPr>
        <p:spPr>
          <a:xfrm>
            <a:off x="4866072"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
        <p:nvSpPr>
          <p:cNvPr id="17" name="テキスト ボックス 6">
            <a:extLst>
              <a:ext uri="{FF2B5EF4-FFF2-40B4-BE49-F238E27FC236}">
                <a16:creationId xmlns:a16="http://schemas.microsoft.com/office/drawing/2014/main" id="{2A0A79C8-06DE-0143-9DBE-911AE81EA526}"/>
              </a:ext>
            </a:extLst>
          </p:cNvPr>
          <p:cNvSpPr txBox="1"/>
          <p:nvPr/>
        </p:nvSpPr>
        <p:spPr>
          <a:xfrm>
            <a:off x="4031951"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
        <p:nvSpPr>
          <p:cNvPr id="18" name="テキスト ボックス 7">
            <a:extLst>
              <a:ext uri="{FF2B5EF4-FFF2-40B4-BE49-F238E27FC236}">
                <a16:creationId xmlns:a16="http://schemas.microsoft.com/office/drawing/2014/main" id="{A63F87AB-63C0-D34F-BF67-2E3CE9EAE596}"/>
              </a:ext>
            </a:extLst>
          </p:cNvPr>
          <p:cNvSpPr txBox="1"/>
          <p:nvPr/>
        </p:nvSpPr>
        <p:spPr>
          <a:xfrm>
            <a:off x="3141102"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a:p>
        </p:txBody>
      </p:sp>
      <p:sp>
        <p:nvSpPr>
          <p:cNvPr id="19" name="テキスト ボックス 8">
            <a:extLst>
              <a:ext uri="{FF2B5EF4-FFF2-40B4-BE49-F238E27FC236}">
                <a16:creationId xmlns:a16="http://schemas.microsoft.com/office/drawing/2014/main" id="{F8343CDA-6F66-754B-9234-97D7ECCFC5C8}"/>
              </a:ext>
            </a:extLst>
          </p:cNvPr>
          <p:cNvSpPr txBox="1"/>
          <p:nvPr/>
        </p:nvSpPr>
        <p:spPr>
          <a:xfrm>
            <a:off x="2323074"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
        <p:nvSpPr>
          <p:cNvPr id="22" name="円/楕円 11">
            <a:extLst>
              <a:ext uri="{FF2B5EF4-FFF2-40B4-BE49-F238E27FC236}">
                <a16:creationId xmlns:a16="http://schemas.microsoft.com/office/drawing/2014/main" id="{8B541896-9143-7E4F-ACF9-1D2643D083E8}"/>
              </a:ext>
            </a:extLst>
          </p:cNvPr>
          <p:cNvSpPr/>
          <p:nvPr/>
        </p:nvSpPr>
        <p:spPr>
          <a:xfrm>
            <a:off x="4151783" y="2346162"/>
            <a:ext cx="1440161" cy="69060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a:t>Network</a:t>
            </a:r>
            <a:endParaRPr kumimoji="1" lang="ja-JP" altLang="en-US" dirty="0"/>
          </a:p>
        </p:txBody>
      </p:sp>
      <p:sp>
        <p:nvSpPr>
          <p:cNvPr id="25" name="稲妻 18">
            <a:extLst>
              <a:ext uri="{FF2B5EF4-FFF2-40B4-BE49-F238E27FC236}">
                <a16:creationId xmlns:a16="http://schemas.microsoft.com/office/drawing/2014/main" id="{8422D2AD-D8C8-B847-A9AC-F878C9A76E51}"/>
              </a:ext>
            </a:extLst>
          </p:cNvPr>
          <p:cNvSpPr/>
          <p:nvPr/>
        </p:nvSpPr>
        <p:spPr>
          <a:xfrm rot="5400000">
            <a:off x="2157007" y="3513061"/>
            <a:ext cx="369668" cy="1149674"/>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6" name="稲妻 20">
            <a:extLst>
              <a:ext uri="{FF2B5EF4-FFF2-40B4-BE49-F238E27FC236}">
                <a16:creationId xmlns:a16="http://schemas.microsoft.com/office/drawing/2014/main" id="{37D765DD-3900-BA41-91F7-26011EB5DA12}"/>
              </a:ext>
            </a:extLst>
          </p:cNvPr>
          <p:cNvSpPr/>
          <p:nvPr/>
        </p:nvSpPr>
        <p:spPr>
          <a:xfrm rot="5400000" flipV="1">
            <a:off x="4334536" y="3432100"/>
            <a:ext cx="452792" cy="1290786"/>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41" name="Connector: Elbow 40">
            <a:extLst>
              <a:ext uri="{FF2B5EF4-FFF2-40B4-BE49-F238E27FC236}">
                <a16:creationId xmlns:a16="http://schemas.microsoft.com/office/drawing/2014/main" id="{259C3D6C-F3B2-42C3-9145-A52C5CCE8003}"/>
              </a:ext>
            </a:extLst>
          </p:cNvPr>
          <p:cNvCxnSpPr>
            <a:cxnSpLocks/>
            <a:stCxn id="22" idx="4"/>
            <a:endCxn id="15" idx="0"/>
          </p:cNvCxnSpPr>
          <p:nvPr/>
        </p:nvCxnSpPr>
        <p:spPr bwMode="auto">
          <a:xfrm rot="5400000">
            <a:off x="3742931" y="2722822"/>
            <a:ext cx="814985" cy="1442883"/>
          </a:xfrm>
          <a:prstGeom prst="bentConnector3">
            <a:avLst>
              <a:gd name="adj1" fmla="val 62296"/>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テキスト ボックス 8">
            <a:extLst>
              <a:ext uri="{FF2B5EF4-FFF2-40B4-BE49-F238E27FC236}">
                <a16:creationId xmlns:a16="http://schemas.microsoft.com/office/drawing/2014/main" id="{969E3B9C-231D-4CF9-9A52-05491E889027}"/>
              </a:ext>
            </a:extLst>
          </p:cNvPr>
          <p:cNvSpPr txBox="1"/>
          <p:nvPr/>
        </p:nvSpPr>
        <p:spPr>
          <a:xfrm>
            <a:off x="1512039"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
        <p:nvSpPr>
          <p:cNvPr id="27" name="テキスト ボックス 3">
            <a:extLst>
              <a:ext uri="{FF2B5EF4-FFF2-40B4-BE49-F238E27FC236}">
                <a16:creationId xmlns:a16="http://schemas.microsoft.com/office/drawing/2014/main" id="{2581364A-B862-44F3-BE28-55A15739BFAB}"/>
              </a:ext>
            </a:extLst>
          </p:cNvPr>
          <p:cNvSpPr txBox="1"/>
          <p:nvPr/>
        </p:nvSpPr>
        <p:spPr>
          <a:xfrm>
            <a:off x="1227171" y="2111038"/>
            <a:ext cx="11146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Cameras</a:t>
            </a:r>
            <a:endParaRPr kumimoji="1" lang="ja-JP" altLang="en-US" dirty="0"/>
          </a:p>
        </p:txBody>
      </p:sp>
      <p:sp>
        <p:nvSpPr>
          <p:cNvPr id="40" name="テキスト ボックス 3">
            <a:extLst>
              <a:ext uri="{FF2B5EF4-FFF2-40B4-BE49-F238E27FC236}">
                <a16:creationId xmlns:a16="http://schemas.microsoft.com/office/drawing/2014/main" id="{0662052F-F37E-4E14-AD16-5557582223A5}"/>
              </a:ext>
            </a:extLst>
          </p:cNvPr>
          <p:cNvSpPr txBox="1"/>
          <p:nvPr/>
        </p:nvSpPr>
        <p:spPr>
          <a:xfrm>
            <a:off x="1227170" y="2746498"/>
            <a:ext cx="1114671"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sz="1600" dirty="0"/>
              <a:t>Production Talkback</a:t>
            </a:r>
            <a:endParaRPr kumimoji="1" lang="ja-JP" altLang="en-US" sz="1600" dirty="0"/>
          </a:p>
        </p:txBody>
      </p:sp>
      <p:sp>
        <p:nvSpPr>
          <p:cNvPr id="42" name="テキスト ボックス 3">
            <a:extLst>
              <a:ext uri="{FF2B5EF4-FFF2-40B4-BE49-F238E27FC236}">
                <a16:creationId xmlns:a16="http://schemas.microsoft.com/office/drawing/2014/main" id="{5BA2E621-A7B3-4B26-B144-BA23C4EE493C}"/>
              </a:ext>
            </a:extLst>
          </p:cNvPr>
          <p:cNvSpPr txBox="1"/>
          <p:nvPr/>
        </p:nvSpPr>
        <p:spPr>
          <a:xfrm>
            <a:off x="2674002" y="1996983"/>
            <a:ext cx="1114672"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en-US" altLang="ja-JP" sz="1600" dirty="0"/>
              <a:t>Video Encoder</a:t>
            </a:r>
            <a:endParaRPr kumimoji="1" lang="ja-JP" altLang="en-US" sz="1600" dirty="0"/>
          </a:p>
        </p:txBody>
      </p:sp>
      <p:sp>
        <p:nvSpPr>
          <p:cNvPr id="43" name="テキスト ボックス 3">
            <a:extLst>
              <a:ext uri="{FF2B5EF4-FFF2-40B4-BE49-F238E27FC236}">
                <a16:creationId xmlns:a16="http://schemas.microsoft.com/office/drawing/2014/main" id="{F31B5B06-2F0C-45A3-822A-0D6B716518A2}"/>
              </a:ext>
            </a:extLst>
          </p:cNvPr>
          <p:cNvSpPr txBox="1"/>
          <p:nvPr/>
        </p:nvSpPr>
        <p:spPr>
          <a:xfrm>
            <a:off x="2674000" y="2740553"/>
            <a:ext cx="114332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en-US" altLang="ja-JP" sz="1600" dirty="0"/>
              <a:t>Audio</a:t>
            </a:r>
            <a:r>
              <a:rPr kumimoji="1" lang="en-US" altLang="ja-JP" sz="1600" dirty="0"/>
              <a:t> Encoder</a:t>
            </a:r>
            <a:endParaRPr kumimoji="1" lang="ja-JP" altLang="en-US" sz="1600" dirty="0"/>
          </a:p>
        </p:txBody>
      </p:sp>
      <p:cxnSp>
        <p:nvCxnSpPr>
          <p:cNvPr id="48" name="Straight Arrow Connector 47">
            <a:extLst>
              <a:ext uri="{FF2B5EF4-FFF2-40B4-BE49-F238E27FC236}">
                <a16:creationId xmlns:a16="http://schemas.microsoft.com/office/drawing/2014/main" id="{B7B853E6-1C35-452F-8518-C65BAA155B71}"/>
              </a:ext>
            </a:extLst>
          </p:cNvPr>
          <p:cNvCxnSpPr>
            <a:cxnSpLocks/>
            <a:stCxn id="27" idx="3"/>
            <a:endCxn id="42" idx="1"/>
          </p:cNvCxnSpPr>
          <p:nvPr/>
        </p:nvCxnSpPr>
        <p:spPr bwMode="auto">
          <a:xfrm flipV="1">
            <a:off x="2341842" y="2289371"/>
            <a:ext cx="332160" cy="6333"/>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396248EB-34BE-4B56-BFE5-3000670BD67D}"/>
              </a:ext>
            </a:extLst>
          </p:cNvPr>
          <p:cNvCxnSpPr>
            <a:cxnSpLocks/>
          </p:cNvCxnSpPr>
          <p:nvPr/>
        </p:nvCxnSpPr>
        <p:spPr bwMode="auto">
          <a:xfrm>
            <a:off x="4883328" y="2046245"/>
            <a:ext cx="0" cy="276820"/>
          </a:xfrm>
          <a:prstGeom prst="straightConnector1">
            <a:avLst/>
          </a:prstGeom>
          <a:solidFill>
            <a:srgbClr val="00B8FF"/>
          </a:solidFill>
          <a:ln w="38100" cap="flat" cmpd="sng" algn="ctr">
            <a:solidFill>
              <a:schemeClr val="tx1"/>
            </a:solidFill>
            <a:prstDash val="solid"/>
            <a:round/>
            <a:headEnd type="triangle"/>
            <a:tailEnd type="triangle"/>
          </a:ln>
          <a:effectLst/>
        </p:spPr>
      </p:cxnSp>
      <p:cxnSp>
        <p:nvCxnSpPr>
          <p:cNvPr id="60" name="Connector: Elbow 59">
            <a:extLst>
              <a:ext uri="{FF2B5EF4-FFF2-40B4-BE49-F238E27FC236}">
                <a16:creationId xmlns:a16="http://schemas.microsoft.com/office/drawing/2014/main" id="{03338121-D746-4FBB-9911-67530C852B58}"/>
              </a:ext>
            </a:extLst>
          </p:cNvPr>
          <p:cNvCxnSpPr>
            <a:cxnSpLocks/>
            <a:stCxn id="42" idx="3"/>
            <a:endCxn id="22" idx="2"/>
          </p:cNvCxnSpPr>
          <p:nvPr/>
        </p:nvCxnSpPr>
        <p:spPr bwMode="auto">
          <a:xfrm>
            <a:off x="3788674" y="2289371"/>
            <a:ext cx="363109" cy="402096"/>
          </a:xfrm>
          <a:prstGeom prst="bentConnector3">
            <a:avLst/>
          </a:prstGeom>
          <a:solidFill>
            <a:srgbClr val="00B8FF"/>
          </a:solidFill>
          <a:ln w="38100" cap="flat" cmpd="sng" algn="ctr">
            <a:solidFill>
              <a:schemeClr val="tx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DCAEFC28-08E1-4296-B424-5B8C1FF86B22}"/>
              </a:ext>
            </a:extLst>
          </p:cNvPr>
          <p:cNvCxnSpPr>
            <a:cxnSpLocks/>
            <a:stCxn id="40" idx="3"/>
            <a:endCxn id="43" idx="1"/>
          </p:cNvCxnSpPr>
          <p:nvPr/>
        </p:nvCxnSpPr>
        <p:spPr bwMode="auto">
          <a:xfrm flipV="1">
            <a:off x="2341841" y="3032941"/>
            <a:ext cx="332159" cy="5945"/>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73" name="Connector: Elbow 72">
            <a:extLst>
              <a:ext uri="{FF2B5EF4-FFF2-40B4-BE49-F238E27FC236}">
                <a16:creationId xmlns:a16="http://schemas.microsoft.com/office/drawing/2014/main" id="{E6005C6E-4260-404E-9207-FF75E0FA429E}"/>
              </a:ext>
            </a:extLst>
          </p:cNvPr>
          <p:cNvCxnSpPr>
            <a:cxnSpLocks/>
            <a:endCxn id="22" idx="2"/>
          </p:cNvCxnSpPr>
          <p:nvPr/>
        </p:nvCxnSpPr>
        <p:spPr bwMode="auto">
          <a:xfrm rot="5400000" flipH="1" flipV="1">
            <a:off x="3872260" y="2789438"/>
            <a:ext cx="377493" cy="181553"/>
          </a:xfrm>
          <a:prstGeom prst="bentConnector2">
            <a:avLst/>
          </a:prstGeom>
          <a:solidFill>
            <a:srgbClr val="00B8FF"/>
          </a:solidFill>
          <a:ln w="38100" cap="flat" cmpd="sng" algn="ctr">
            <a:solidFill>
              <a:schemeClr val="tx1"/>
            </a:solidFill>
            <a:prstDash val="solid"/>
            <a:round/>
            <a:headEnd type="none" w="med" len="med"/>
            <a:tailEnd type="triangle"/>
          </a:ln>
          <a:effectLst/>
        </p:spPr>
      </p:cxnSp>
      <p:cxnSp>
        <p:nvCxnSpPr>
          <p:cNvPr id="77" name="Straight Connector 76">
            <a:extLst>
              <a:ext uri="{FF2B5EF4-FFF2-40B4-BE49-F238E27FC236}">
                <a16:creationId xmlns:a16="http://schemas.microsoft.com/office/drawing/2014/main" id="{BE78BC6A-0B37-4E26-8ADB-E2B189CFCCF2}"/>
              </a:ext>
            </a:extLst>
          </p:cNvPr>
          <p:cNvCxnSpPr/>
          <p:nvPr/>
        </p:nvCxnSpPr>
        <p:spPr bwMode="auto">
          <a:xfrm>
            <a:off x="3817323" y="3051411"/>
            <a:ext cx="152905" cy="0"/>
          </a:xfrm>
          <a:prstGeom prst="line">
            <a:avLst/>
          </a:prstGeom>
          <a:solidFill>
            <a:srgbClr val="00B8FF"/>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7005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A7F6CAE-16AF-4644-8E0C-0AC68AD25044}"/>
              </a:ext>
            </a:extLst>
          </p:cNvPr>
          <p:cNvSpPr>
            <a:spLocks noGrp="1"/>
          </p:cNvSpPr>
          <p:nvPr>
            <p:ph type="title"/>
          </p:nvPr>
        </p:nvSpPr>
        <p:spPr>
          <a:xfrm>
            <a:off x="1207579" y="696253"/>
            <a:ext cx="9424925" cy="510952"/>
          </a:xfrm>
        </p:spPr>
        <p:txBody>
          <a:bodyPr/>
          <a:lstStyle/>
          <a:p>
            <a:r>
              <a:rPr kumimoji="1" lang="en-US" altLang="ja-JP" dirty="0"/>
              <a:t>Use Case 5:  Multi-lingual and Emergency Broadcast</a:t>
            </a:r>
            <a:endParaRPr kumimoji="1" lang="ja-JP" altLang="en-US" dirty="0"/>
          </a:p>
        </p:txBody>
      </p:sp>
      <p:sp>
        <p:nvSpPr>
          <p:cNvPr id="6" name="日付プレースホルダー 5">
            <a:extLst>
              <a:ext uri="{FF2B5EF4-FFF2-40B4-BE49-F238E27FC236}">
                <a16:creationId xmlns:a16="http://schemas.microsoft.com/office/drawing/2014/main" id="{0D01DE11-9DE7-CE4D-879A-33E27F6B2A76}"/>
              </a:ext>
            </a:extLst>
          </p:cNvPr>
          <p:cNvSpPr>
            <a:spLocks noGrp="1"/>
          </p:cNvSpPr>
          <p:nvPr>
            <p:ph type="dt" idx="10"/>
          </p:nvPr>
        </p:nvSpPr>
        <p:spPr/>
        <p:txBody>
          <a:bodyPr/>
          <a:lstStyle/>
          <a:p>
            <a:r>
              <a:rPr lang="en-US" altLang="ja-JP" dirty="0"/>
              <a:t>July 2019</a:t>
            </a:r>
            <a:endParaRPr lang="en-GB" dirty="0"/>
          </a:p>
        </p:txBody>
      </p:sp>
      <p:sp>
        <p:nvSpPr>
          <p:cNvPr id="5" name="フッター プレースホルダー 4">
            <a:extLst>
              <a:ext uri="{FF2B5EF4-FFF2-40B4-BE49-F238E27FC236}">
                <a16:creationId xmlns:a16="http://schemas.microsoft.com/office/drawing/2014/main" id="{4E5BE2F5-1DF0-1343-9198-5DC88D362CD8}"/>
              </a:ext>
            </a:extLst>
          </p:cNvPr>
          <p:cNvSpPr>
            <a:spLocks noGrp="1"/>
          </p:cNvSpPr>
          <p:nvPr>
            <p:ph type="ftr" idx="11"/>
          </p:nvPr>
        </p:nvSpPr>
        <p:spPr/>
        <p:txBody>
          <a:bodyPr/>
          <a:lstStyle/>
          <a:p>
            <a:r>
              <a:rPr lang="de-DE" dirty="0"/>
              <a:t>Xiaofei WANG (InterDigital))</a:t>
            </a:r>
            <a:endParaRPr lang="en-GB" dirty="0"/>
          </a:p>
        </p:txBody>
      </p:sp>
      <p:sp>
        <p:nvSpPr>
          <p:cNvPr id="4" name="スライド番号プレースホルダー 3">
            <a:extLst>
              <a:ext uri="{FF2B5EF4-FFF2-40B4-BE49-F238E27FC236}">
                <a16:creationId xmlns:a16="http://schemas.microsoft.com/office/drawing/2014/main" id="{C421DC62-80AA-7E44-84EB-12E38E2FDC90}"/>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8" name="コンテンツ プレースホルダー 7">
            <a:extLst>
              <a:ext uri="{FF2B5EF4-FFF2-40B4-BE49-F238E27FC236}">
                <a16:creationId xmlns:a16="http://schemas.microsoft.com/office/drawing/2014/main" id="{080384B8-EF5D-0748-AE1F-35A049A97833}"/>
              </a:ext>
            </a:extLst>
          </p:cNvPr>
          <p:cNvSpPr>
            <a:spLocks noGrp="1"/>
          </p:cNvSpPr>
          <p:nvPr>
            <p:ph sz="half" idx="4294967295"/>
          </p:nvPr>
        </p:nvSpPr>
        <p:spPr>
          <a:xfrm>
            <a:off x="5924103" y="1457523"/>
            <a:ext cx="4780409" cy="1611437"/>
          </a:xfrm>
          <a:ln>
            <a:solidFill>
              <a:schemeClr val="tx2"/>
            </a:solidFill>
          </a:ln>
        </p:spPr>
        <p:txBody>
          <a:bodyPr/>
          <a:lstStyle/>
          <a:p>
            <a:r>
              <a:rPr kumimoji="1" lang="en-US" altLang="ja-JP" sz="1400" dirty="0"/>
              <a:t>Stakeholders</a:t>
            </a:r>
          </a:p>
          <a:p>
            <a:pPr marL="342900" lvl="1" indent="-342900">
              <a:spcBef>
                <a:spcPts val="600"/>
              </a:spcBef>
              <a:buFont typeface="Arial" panose="020B0604020202020204" pitchFamily="34" charset="0"/>
              <a:buChar char="•"/>
            </a:pPr>
            <a:r>
              <a:rPr kumimoji="1" lang="en-US" altLang="ja-JP" sz="1200" b="1" dirty="0">
                <a:cs typeface="+mn-cs"/>
              </a:rPr>
              <a:t>Venue (e.g., museum, conference) system operators</a:t>
            </a:r>
          </a:p>
          <a:p>
            <a:pPr marL="342900" lvl="1" indent="-342900">
              <a:spcBef>
                <a:spcPts val="600"/>
              </a:spcBef>
              <a:buFont typeface="Arial" panose="020B0604020202020204" pitchFamily="34" charset="0"/>
              <a:buChar char="•"/>
            </a:pPr>
            <a:r>
              <a:rPr kumimoji="1" lang="en-US" altLang="ja-JP" sz="1200" b="1" dirty="0">
                <a:cs typeface="+mn-cs"/>
              </a:rPr>
              <a:t>Emergency Management Agencies/local governments</a:t>
            </a:r>
          </a:p>
          <a:p>
            <a:pPr marL="342900" lvl="1" indent="-342900">
              <a:spcBef>
                <a:spcPts val="600"/>
              </a:spcBef>
              <a:buFont typeface="Arial" panose="020B0604020202020204" pitchFamily="34" charset="0"/>
              <a:buChar char="•"/>
            </a:pPr>
            <a:r>
              <a:rPr kumimoji="1" lang="en-US" altLang="ja-JP" sz="1200" b="1" dirty="0">
                <a:cs typeface="+mn-cs"/>
              </a:rPr>
              <a:t>General public</a:t>
            </a:r>
          </a:p>
          <a:p>
            <a:pPr marL="342900" lvl="1" indent="-342900">
              <a:spcBef>
                <a:spcPts val="600"/>
              </a:spcBef>
              <a:buFont typeface="Arial" panose="020B0604020202020204" pitchFamily="34" charset="0"/>
              <a:buChar char="•"/>
            </a:pPr>
            <a:r>
              <a:rPr kumimoji="1" lang="en-US" altLang="ja-JP" sz="1200" b="1" dirty="0"/>
              <a:t>Venue users (e.g., visitors or attendees)</a:t>
            </a:r>
          </a:p>
          <a:p>
            <a:pPr marL="342900" lvl="1" indent="-342900">
              <a:spcBef>
                <a:spcPts val="600"/>
              </a:spcBef>
              <a:buFont typeface="Arial" panose="020B0604020202020204" pitchFamily="34" charset="0"/>
              <a:buChar char="•"/>
            </a:pPr>
            <a:r>
              <a:rPr kumimoji="1" lang="en-US" altLang="ja-JP" sz="1200" b="1" dirty="0">
                <a:cs typeface="+mn-cs"/>
              </a:rPr>
              <a:t>Manufacturers of semiconductor, networking and mobile devices</a:t>
            </a:r>
            <a:endParaRPr kumimoji="1" lang="ja-JP" altLang="en-US" sz="1200" b="1" dirty="0">
              <a:cs typeface="+mn-cs"/>
            </a:endParaRPr>
          </a:p>
        </p:txBody>
      </p:sp>
      <p:sp>
        <p:nvSpPr>
          <p:cNvPr id="10" name="コンテンツ プレースホルダー 7">
            <a:extLst>
              <a:ext uri="{FF2B5EF4-FFF2-40B4-BE49-F238E27FC236}">
                <a16:creationId xmlns:a16="http://schemas.microsoft.com/office/drawing/2014/main" id="{4F9F409D-D9DC-674B-9DF5-975869D57FE7}"/>
              </a:ext>
            </a:extLst>
          </p:cNvPr>
          <p:cNvSpPr txBox="1">
            <a:spLocks/>
          </p:cNvSpPr>
          <p:nvPr/>
        </p:nvSpPr>
        <p:spPr bwMode="auto">
          <a:xfrm>
            <a:off x="1171577" y="1457524"/>
            <a:ext cx="4420367" cy="3627660"/>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Topology/Architecture</a:t>
            </a:r>
          </a:p>
        </p:txBody>
      </p:sp>
      <p:sp>
        <p:nvSpPr>
          <p:cNvPr id="11" name="コンテンツ プレースホルダー 7">
            <a:extLst>
              <a:ext uri="{FF2B5EF4-FFF2-40B4-BE49-F238E27FC236}">
                <a16:creationId xmlns:a16="http://schemas.microsoft.com/office/drawing/2014/main" id="{622817C9-C3F0-7A47-91AF-F2063FB34E89}"/>
              </a:ext>
            </a:extLst>
          </p:cNvPr>
          <p:cNvSpPr txBox="1">
            <a:spLocks/>
          </p:cNvSpPr>
          <p:nvPr/>
        </p:nvSpPr>
        <p:spPr bwMode="auto">
          <a:xfrm>
            <a:off x="5924103" y="5085184"/>
            <a:ext cx="4780408" cy="1334135"/>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400" dirty="0"/>
              <a:t>Expected benefits:</a:t>
            </a:r>
          </a:p>
          <a:p>
            <a:pPr marL="342900" lvl="1" indent="-342900">
              <a:spcBef>
                <a:spcPts val="600"/>
              </a:spcBef>
              <a:buFont typeface="Arial" panose="020B0604020202020204" pitchFamily="34" charset="0"/>
              <a:buChar char="•"/>
            </a:pPr>
            <a:r>
              <a:rPr kumimoji="1" lang="en-US" altLang="ja-JP" sz="1200" b="1" dirty="0"/>
              <a:t>Ability to broadcast simultaneous information to a large number of users</a:t>
            </a:r>
          </a:p>
          <a:p>
            <a:pPr marL="342900" lvl="1" indent="-342900">
              <a:spcBef>
                <a:spcPts val="600"/>
              </a:spcBef>
              <a:buFont typeface="Arial" panose="020B0604020202020204" pitchFamily="34" charset="0"/>
              <a:buChar char="•"/>
            </a:pPr>
            <a:r>
              <a:rPr kumimoji="1" lang="en-US" altLang="ja-JP" sz="1200" b="1" dirty="0"/>
              <a:t>Reducing cost and implementation complexity for venue and emergency system operators</a:t>
            </a:r>
          </a:p>
          <a:p>
            <a:endParaRPr kumimoji="1" lang="ja-JP" altLang="en-US" kern="0" dirty="0"/>
          </a:p>
        </p:txBody>
      </p:sp>
      <p:sp>
        <p:nvSpPr>
          <p:cNvPr id="13" name="コンテンツ プレースホルダー 7">
            <a:extLst>
              <a:ext uri="{FF2B5EF4-FFF2-40B4-BE49-F238E27FC236}">
                <a16:creationId xmlns:a16="http://schemas.microsoft.com/office/drawing/2014/main" id="{821D0DE3-B04C-2245-BF99-45A08C620B1D}"/>
              </a:ext>
            </a:extLst>
          </p:cNvPr>
          <p:cNvSpPr txBox="1">
            <a:spLocks/>
          </p:cNvSpPr>
          <p:nvPr/>
        </p:nvSpPr>
        <p:spPr bwMode="auto">
          <a:xfrm>
            <a:off x="5924103" y="3204514"/>
            <a:ext cx="4780408" cy="1808662"/>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400" dirty="0"/>
              <a:t>Service scene</a:t>
            </a:r>
          </a:p>
          <a:p>
            <a:pPr marL="342900" lvl="1" indent="-342900">
              <a:spcBef>
                <a:spcPts val="600"/>
              </a:spcBef>
              <a:buFont typeface="Arial" panose="020B0604020202020204" pitchFamily="34" charset="0"/>
              <a:buChar char="•"/>
            </a:pPr>
            <a:r>
              <a:rPr kumimoji="1" lang="en-US" altLang="ja-JP" sz="1200" b="1" dirty="0"/>
              <a:t>An </a:t>
            </a:r>
            <a:r>
              <a:rPr kumimoji="1" lang="en-US" altLang="ja-JP" sz="1200" b="1" dirty="0" err="1"/>
              <a:t>eBCS</a:t>
            </a:r>
            <a:r>
              <a:rPr kumimoji="1" lang="en-US" altLang="ja-JP" sz="1200" b="1" dirty="0"/>
              <a:t> AP provides </a:t>
            </a:r>
            <a:r>
              <a:rPr kumimoji="1" lang="en-US" altLang="ja-JP" sz="1200" b="1" dirty="0" err="1"/>
              <a:t>eBCS</a:t>
            </a:r>
            <a:r>
              <a:rPr kumimoji="1" lang="en-US" altLang="ja-JP" sz="1200" b="1" dirty="0"/>
              <a:t> for multiple sources of information, e.g., emergency information, venue information, translation in a conference, to a large number of densely located STAs, which may be static or mobile devices.</a:t>
            </a:r>
          </a:p>
          <a:p>
            <a:pPr marL="342900" lvl="1" indent="-342900">
              <a:spcBef>
                <a:spcPts val="600"/>
              </a:spcBef>
              <a:buFont typeface="Arial" panose="020B0604020202020204" pitchFamily="34" charset="0"/>
              <a:buChar char="•"/>
            </a:pPr>
            <a:r>
              <a:rPr kumimoji="1" lang="en-US" altLang="ja-JP" sz="1200" b="1" dirty="0"/>
              <a:t>An </a:t>
            </a:r>
            <a:r>
              <a:rPr kumimoji="1" lang="en-US" altLang="ja-JP" sz="1200" b="1" dirty="0" err="1"/>
              <a:t>eBCS</a:t>
            </a:r>
            <a:r>
              <a:rPr kumimoji="1" lang="en-US" altLang="ja-JP" sz="1200" b="1" dirty="0"/>
              <a:t> AP provides multiple </a:t>
            </a:r>
            <a:r>
              <a:rPr kumimoji="1" lang="en-US" altLang="ja-JP" sz="1200" b="1" dirty="0" err="1"/>
              <a:t>eBCSs</a:t>
            </a:r>
            <a:r>
              <a:rPr kumimoji="1" lang="en-US" altLang="ja-JP" sz="1200" b="1" dirty="0"/>
              <a:t> for the same information in different languages</a:t>
            </a:r>
          </a:p>
        </p:txBody>
      </p:sp>
      <p:sp>
        <p:nvSpPr>
          <p:cNvPr id="14" name="コンテンツ プレースホルダー 7">
            <a:extLst>
              <a:ext uri="{FF2B5EF4-FFF2-40B4-BE49-F238E27FC236}">
                <a16:creationId xmlns:a16="http://schemas.microsoft.com/office/drawing/2014/main" id="{4A8EF0D3-987F-EF49-8ED9-3F113DF8931C}"/>
              </a:ext>
            </a:extLst>
          </p:cNvPr>
          <p:cNvSpPr txBox="1">
            <a:spLocks/>
          </p:cNvSpPr>
          <p:nvPr/>
        </p:nvSpPr>
        <p:spPr bwMode="auto">
          <a:xfrm>
            <a:off x="1171577" y="5178028"/>
            <a:ext cx="4420368" cy="1241291"/>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200" kern="0" dirty="0"/>
              <a:t>Required function</a:t>
            </a:r>
          </a:p>
          <a:p>
            <a:pPr>
              <a:buFont typeface="Arial" panose="020B0604020202020204" pitchFamily="34" charset="0"/>
              <a:buChar char="•"/>
            </a:pPr>
            <a:r>
              <a:rPr kumimoji="1" lang="en-US" altLang="ja-JP" sz="1200" kern="0" dirty="0"/>
              <a:t>Providing enhanced Broadcast Services (</a:t>
            </a:r>
            <a:r>
              <a:rPr kumimoji="1" lang="en-US" altLang="ja-JP" sz="1200" kern="0" dirty="0" err="1"/>
              <a:t>eBCS</a:t>
            </a:r>
            <a:r>
              <a:rPr kumimoji="1" lang="en-US" altLang="ja-JP" sz="1200" kern="0" dirty="0"/>
              <a:t>) for emergency and/or Multi-lingual service to a large number of densely located STAs. These STAs may be associated, or unassociated with the AP or may be STAs that do not transmit. These STAs may be static or mobile.</a:t>
            </a:r>
          </a:p>
          <a:p>
            <a:pPr>
              <a:buFont typeface="Arial" panose="020B0604020202020204" pitchFamily="34" charset="0"/>
              <a:buChar char="•"/>
            </a:pPr>
            <a:endParaRPr kumimoji="1" lang="en-US" altLang="ja-JP" kern="0" dirty="0"/>
          </a:p>
          <a:p>
            <a:endParaRPr kumimoji="1" lang="en-US" altLang="ja-JP" kern="0" dirty="0"/>
          </a:p>
        </p:txBody>
      </p:sp>
      <p:sp>
        <p:nvSpPr>
          <p:cNvPr id="12" name="テキスト ボックス 3">
            <a:extLst>
              <a:ext uri="{FF2B5EF4-FFF2-40B4-BE49-F238E27FC236}">
                <a16:creationId xmlns:a16="http://schemas.microsoft.com/office/drawing/2014/main" id="{F557271D-1FAB-FE48-8FC1-1F1991C48B87}"/>
              </a:ext>
            </a:extLst>
          </p:cNvPr>
          <p:cNvSpPr txBox="1"/>
          <p:nvPr/>
        </p:nvSpPr>
        <p:spPr>
          <a:xfrm>
            <a:off x="1390817" y="2164325"/>
            <a:ext cx="114967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Contents</a:t>
            </a:r>
          </a:p>
          <a:p>
            <a:r>
              <a:rPr lang="en-US" altLang="ja-JP" dirty="0"/>
              <a:t>Server</a:t>
            </a:r>
            <a:endParaRPr kumimoji="1" lang="ja-JP" altLang="en-US" dirty="0"/>
          </a:p>
        </p:txBody>
      </p:sp>
      <p:sp>
        <p:nvSpPr>
          <p:cNvPr id="15" name="テキスト ボックス 4">
            <a:extLst>
              <a:ext uri="{FF2B5EF4-FFF2-40B4-BE49-F238E27FC236}">
                <a16:creationId xmlns:a16="http://schemas.microsoft.com/office/drawing/2014/main" id="{064367C9-78A2-4A4A-AF98-AE17BDE5A33B}"/>
              </a:ext>
            </a:extLst>
          </p:cNvPr>
          <p:cNvSpPr txBox="1"/>
          <p:nvPr/>
        </p:nvSpPr>
        <p:spPr>
          <a:xfrm>
            <a:off x="3210031" y="3165692"/>
            <a:ext cx="48603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AP</a:t>
            </a:r>
            <a:endParaRPr kumimoji="1" lang="ja-JP" altLang="en-US" dirty="0"/>
          </a:p>
        </p:txBody>
      </p:sp>
      <p:sp>
        <p:nvSpPr>
          <p:cNvPr id="16" name="テキスト ボックス 5">
            <a:extLst>
              <a:ext uri="{FF2B5EF4-FFF2-40B4-BE49-F238E27FC236}">
                <a16:creationId xmlns:a16="http://schemas.microsoft.com/office/drawing/2014/main" id="{6E20D7B9-5B06-1C46-A844-33DD1BB0C195}"/>
              </a:ext>
            </a:extLst>
          </p:cNvPr>
          <p:cNvSpPr txBox="1"/>
          <p:nvPr/>
        </p:nvSpPr>
        <p:spPr>
          <a:xfrm>
            <a:off x="4866072"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
        <p:nvSpPr>
          <p:cNvPr id="17" name="テキスト ボックス 6">
            <a:extLst>
              <a:ext uri="{FF2B5EF4-FFF2-40B4-BE49-F238E27FC236}">
                <a16:creationId xmlns:a16="http://schemas.microsoft.com/office/drawing/2014/main" id="{2A0A79C8-06DE-0143-9DBE-911AE81EA526}"/>
              </a:ext>
            </a:extLst>
          </p:cNvPr>
          <p:cNvSpPr txBox="1"/>
          <p:nvPr/>
        </p:nvSpPr>
        <p:spPr>
          <a:xfrm>
            <a:off x="4031951"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
        <p:nvSpPr>
          <p:cNvPr id="18" name="テキスト ボックス 7">
            <a:extLst>
              <a:ext uri="{FF2B5EF4-FFF2-40B4-BE49-F238E27FC236}">
                <a16:creationId xmlns:a16="http://schemas.microsoft.com/office/drawing/2014/main" id="{A63F87AB-63C0-D34F-BF67-2E3CE9EAE596}"/>
              </a:ext>
            </a:extLst>
          </p:cNvPr>
          <p:cNvSpPr txBox="1"/>
          <p:nvPr/>
        </p:nvSpPr>
        <p:spPr>
          <a:xfrm>
            <a:off x="3141102"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a:p>
        </p:txBody>
      </p:sp>
      <p:sp>
        <p:nvSpPr>
          <p:cNvPr id="19" name="テキスト ボックス 8">
            <a:extLst>
              <a:ext uri="{FF2B5EF4-FFF2-40B4-BE49-F238E27FC236}">
                <a16:creationId xmlns:a16="http://schemas.microsoft.com/office/drawing/2014/main" id="{F8343CDA-6F66-754B-9234-97D7ECCFC5C8}"/>
              </a:ext>
            </a:extLst>
          </p:cNvPr>
          <p:cNvSpPr txBox="1"/>
          <p:nvPr/>
        </p:nvSpPr>
        <p:spPr>
          <a:xfrm>
            <a:off x="2323074"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
        <p:nvSpPr>
          <p:cNvPr id="22" name="円/楕円 11">
            <a:extLst>
              <a:ext uri="{FF2B5EF4-FFF2-40B4-BE49-F238E27FC236}">
                <a16:creationId xmlns:a16="http://schemas.microsoft.com/office/drawing/2014/main" id="{8B541896-9143-7E4F-ACF9-1D2643D083E8}"/>
              </a:ext>
            </a:extLst>
          </p:cNvPr>
          <p:cNvSpPr/>
          <p:nvPr/>
        </p:nvSpPr>
        <p:spPr>
          <a:xfrm>
            <a:off x="3679907" y="2142187"/>
            <a:ext cx="1551997" cy="69060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a:t>Network</a:t>
            </a:r>
            <a:endParaRPr kumimoji="1" lang="ja-JP" altLang="en-US" dirty="0"/>
          </a:p>
        </p:txBody>
      </p:sp>
      <p:cxnSp>
        <p:nvCxnSpPr>
          <p:cNvPr id="23" name="直線矢印コネクタ 13">
            <a:extLst>
              <a:ext uri="{FF2B5EF4-FFF2-40B4-BE49-F238E27FC236}">
                <a16:creationId xmlns:a16="http://schemas.microsoft.com/office/drawing/2014/main" id="{351A44D6-26FA-5A4F-BF0D-E485C938DA80}"/>
              </a:ext>
            </a:extLst>
          </p:cNvPr>
          <p:cNvCxnSpPr>
            <a:cxnSpLocks/>
            <a:stCxn id="12" idx="3"/>
            <a:endCxn id="22" idx="2"/>
          </p:cNvCxnSpPr>
          <p:nvPr/>
        </p:nvCxnSpPr>
        <p:spPr>
          <a:xfrm>
            <a:off x="2540491" y="2487491"/>
            <a:ext cx="1139416" cy="1"/>
          </a:xfrm>
          <a:prstGeom prst="straightConnector1">
            <a:avLst/>
          </a:prstGeom>
          <a:ln w="38100">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5" name="稲妻 18">
            <a:extLst>
              <a:ext uri="{FF2B5EF4-FFF2-40B4-BE49-F238E27FC236}">
                <a16:creationId xmlns:a16="http://schemas.microsoft.com/office/drawing/2014/main" id="{8422D2AD-D8C8-B847-A9AC-F878C9A76E51}"/>
              </a:ext>
            </a:extLst>
          </p:cNvPr>
          <p:cNvSpPr/>
          <p:nvPr/>
        </p:nvSpPr>
        <p:spPr>
          <a:xfrm rot="5400000">
            <a:off x="1779768" y="3241987"/>
            <a:ext cx="914400" cy="1149674"/>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6" name="稲妻 20">
            <a:extLst>
              <a:ext uri="{FF2B5EF4-FFF2-40B4-BE49-F238E27FC236}">
                <a16:creationId xmlns:a16="http://schemas.microsoft.com/office/drawing/2014/main" id="{37D765DD-3900-BA41-91F7-26011EB5DA12}"/>
              </a:ext>
            </a:extLst>
          </p:cNvPr>
          <p:cNvSpPr/>
          <p:nvPr/>
        </p:nvSpPr>
        <p:spPr>
          <a:xfrm rot="5400000" flipV="1">
            <a:off x="4339977" y="3171431"/>
            <a:ext cx="914400" cy="1290786"/>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41" name="Connector: Elbow 40">
            <a:extLst>
              <a:ext uri="{FF2B5EF4-FFF2-40B4-BE49-F238E27FC236}">
                <a16:creationId xmlns:a16="http://schemas.microsoft.com/office/drawing/2014/main" id="{259C3D6C-F3B2-42C3-9145-A52C5CCE8003}"/>
              </a:ext>
            </a:extLst>
          </p:cNvPr>
          <p:cNvCxnSpPr>
            <a:cxnSpLocks/>
            <a:stCxn id="22" idx="6"/>
            <a:endCxn id="15" idx="0"/>
          </p:cNvCxnSpPr>
          <p:nvPr/>
        </p:nvCxnSpPr>
        <p:spPr bwMode="auto">
          <a:xfrm flipH="1">
            <a:off x="3453046" y="2487492"/>
            <a:ext cx="1778858" cy="678200"/>
          </a:xfrm>
          <a:prstGeom prst="bentConnector4">
            <a:avLst>
              <a:gd name="adj1" fmla="val -12851"/>
              <a:gd name="adj2" fmla="val 75457"/>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テキスト ボックス 8">
            <a:extLst>
              <a:ext uri="{FF2B5EF4-FFF2-40B4-BE49-F238E27FC236}">
                <a16:creationId xmlns:a16="http://schemas.microsoft.com/office/drawing/2014/main" id="{969E3B9C-231D-4CF9-9A52-05491E889027}"/>
              </a:ext>
            </a:extLst>
          </p:cNvPr>
          <p:cNvSpPr txBox="1"/>
          <p:nvPr/>
        </p:nvSpPr>
        <p:spPr>
          <a:xfrm>
            <a:off x="1512039"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Tree>
    <p:extLst>
      <p:ext uri="{BB962C8B-B14F-4D97-AF65-F5344CB8AC3E}">
        <p14:creationId xmlns:p14="http://schemas.microsoft.com/office/powerpoint/2010/main" val="232249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A7F6CAE-16AF-4644-8E0C-0AC68AD25044}"/>
              </a:ext>
            </a:extLst>
          </p:cNvPr>
          <p:cNvSpPr>
            <a:spLocks noGrp="1"/>
          </p:cNvSpPr>
          <p:nvPr>
            <p:ph type="title"/>
          </p:nvPr>
        </p:nvSpPr>
        <p:spPr>
          <a:xfrm>
            <a:off x="2209801" y="685801"/>
            <a:ext cx="7770813" cy="510952"/>
          </a:xfrm>
        </p:spPr>
        <p:txBody>
          <a:bodyPr/>
          <a:lstStyle/>
          <a:p>
            <a:r>
              <a:rPr kumimoji="1" lang="en-US" altLang="ja-JP" dirty="0"/>
              <a:t>Use Case 6:  VR eSports Video Distribution</a:t>
            </a:r>
            <a:endParaRPr kumimoji="1" lang="ja-JP" altLang="en-US" dirty="0"/>
          </a:p>
        </p:txBody>
      </p:sp>
      <p:sp>
        <p:nvSpPr>
          <p:cNvPr id="6" name="日付プレースホルダー 5">
            <a:extLst>
              <a:ext uri="{FF2B5EF4-FFF2-40B4-BE49-F238E27FC236}">
                <a16:creationId xmlns:a16="http://schemas.microsoft.com/office/drawing/2014/main" id="{0D01DE11-9DE7-CE4D-879A-33E27F6B2A76}"/>
              </a:ext>
            </a:extLst>
          </p:cNvPr>
          <p:cNvSpPr>
            <a:spLocks noGrp="1"/>
          </p:cNvSpPr>
          <p:nvPr>
            <p:ph type="dt" idx="10"/>
          </p:nvPr>
        </p:nvSpPr>
        <p:spPr/>
        <p:txBody>
          <a:bodyPr/>
          <a:lstStyle/>
          <a:p>
            <a:r>
              <a:rPr lang="en-US" altLang="ja-JP" dirty="0"/>
              <a:t>July 2019</a:t>
            </a:r>
            <a:endParaRPr lang="en-GB" dirty="0"/>
          </a:p>
        </p:txBody>
      </p:sp>
      <p:sp>
        <p:nvSpPr>
          <p:cNvPr id="5" name="フッター プレースホルダー 4">
            <a:extLst>
              <a:ext uri="{FF2B5EF4-FFF2-40B4-BE49-F238E27FC236}">
                <a16:creationId xmlns:a16="http://schemas.microsoft.com/office/drawing/2014/main" id="{4E5BE2F5-1DF0-1343-9198-5DC88D362CD8}"/>
              </a:ext>
            </a:extLst>
          </p:cNvPr>
          <p:cNvSpPr>
            <a:spLocks noGrp="1"/>
          </p:cNvSpPr>
          <p:nvPr>
            <p:ph type="ftr" idx="11"/>
          </p:nvPr>
        </p:nvSpPr>
        <p:spPr/>
        <p:txBody>
          <a:bodyPr/>
          <a:lstStyle/>
          <a:p>
            <a:r>
              <a:rPr lang="de-DE" dirty="0"/>
              <a:t>Xiaofei WANG (InterDigital)</a:t>
            </a:r>
            <a:endParaRPr lang="en-GB" dirty="0"/>
          </a:p>
        </p:txBody>
      </p:sp>
      <p:sp>
        <p:nvSpPr>
          <p:cNvPr id="4" name="スライド番号プレースホルダー 3">
            <a:extLst>
              <a:ext uri="{FF2B5EF4-FFF2-40B4-BE49-F238E27FC236}">
                <a16:creationId xmlns:a16="http://schemas.microsoft.com/office/drawing/2014/main" id="{C421DC62-80AA-7E44-84EB-12E38E2FDC90}"/>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8" name="コンテンツ プレースホルダー 7">
            <a:extLst>
              <a:ext uri="{FF2B5EF4-FFF2-40B4-BE49-F238E27FC236}">
                <a16:creationId xmlns:a16="http://schemas.microsoft.com/office/drawing/2014/main" id="{080384B8-EF5D-0748-AE1F-35A049A97833}"/>
              </a:ext>
            </a:extLst>
          </p:cNvPr>
          <p:cNvSpPr>
            <a:spLocks noGrp="1"/>
          </p:cNvSpPr>
          <p:nvPr>
            <p:ph sz="half" idx="4294967295"/>
          </p:nvPr>
        </p:nvSpPr>
        <p:spPr>
          <a:xfrm>
            <a:off x="5924104" y="1556792"/>
            <a:ext cx="4348360" cy="1198187"/>
          </a:xfrm>
          <a:ln>
            <a:solidFill>
              <a:schemeClr val="tx2"/>
            </a:solidFill>
          </a:ln>
        </p:spPr>
        <p:txBody>
          <a:bodyPr/>
          <a:lstStyle/>
          <a:p>
            <a:r>
              <a:rPr kumimoji="1" lang="en-US" altLang="ja-JP" sz="1600" dirty="0"/>
              <a:t>Stakes holders</a:t>
            </a:r>
          </a:p>
          <a:p>
            <a:pPr marL="400050" lvl="1" indent="-342900">
              <a:lnSpc>
                <a:spcPct val="80000"/>
              </a:lnSpc>
              <a:spcBef>
                <a:spcPts val="600"/>
              </a:spcBef>
              <a:buFont typeface="Wingdings" pitchFamily="2" charset="2"/>
              <a:buChar char="l"/>
            </a:pPr>
            <a:r>
              <a:rPr kumimoji="1" lang="en" altLang="ja-JP" sz="1400" b="1" dirty="0">
                <a:cs typeface="+mn-cs"/>
              </a:rPr>
              <a:t>Game makers/providers/players</a:t>
            </a:r>
          </a:p>
          <a:p>
            <a:pPr marL="400050" lvl="1" indent="-342900">
              <a:lnSpc>
                <a:spcPct val="80000"/>
              </a:lnSpc>
              <a:spcBef>
                <a:spcPts val="600"/>
              </a:spcBef>
              <a:buFont typeface="Wingdings" pitchFamily="2" charset="2"/>
              <a:buChar char="l"/>
            </a:pPr>
            <a:endParaRPr kumimoji="1" lang="en" altLang="ja-JP" sz="1400" b="1" dirty="0">
              <a:cs typeface="+mn-cs"/>
            </a:endParaRPr>
          </a:p>
          <a:p>
            <a:pPr marL="400050" lvl="1" indent="-342900">
              <a:lnSpc>
                <a:spcPct val="80000"/>
              </a:lnSpc>
              <a:spcBef>
                <a:spcPts val="600"/>
              </a:spcBef>
              <a:buFont typeface="Wingdings" pitchFamily="2" charset="2"/>
              <a:buChar char="l"/>
            </a:pPr>
            <a:r>
              <a:rPr kumimoji="1" lang="en" altLang="ja-JP" sz="1400" b="1" dirty="0">
                <a:cs typeface="+mn-cs"/>
              </a:rPr>
              <a:t>Game set makers</a:t>
            </a:r>
          </a:p>
          <a:p>
            <a:endParaRPr kumimoji="1" lang="en" altLang="ja-JP" dirty="0"/>
          </a:p>
          <a:p>
            <a:endParaRPr kumimoji="1" lang="en-US" altLang="ja-JP" dirty="0"/>
          </a:p>
        </p:txBody>
      </p:sp>
      <p:sp>
        <p:nvSpPr>
          <p:cNvPr id="10" name="コンテンツ プレースホルダー 7">
            <a:extLst>
              <a:ext uri="{FF2B5EF4-FFF2-40B4-BE49-F238E27FC236}">
                <a16:creationId xmlns:a16="http://schemas.microsoft.com/office/drawing/2014/main" id="{4F9F409D-D9DC-674B-9DF5-975869D57FE7}"/>
              </a:ext>
            </a:extLst>
          </p:cNvPr>
          <p:cNvSpPr txBox="1">
            <a:spLocks/>
          </p:cNvSpPr>
          <p:nvPr/>
        </p:nvSpPr>
        <p:spPr bwMode="auto">
          <a:xfrm>
            <a:off x="1415481" y="1516260"/>
            <a:ext cx="4176464" cy="3424908"/>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Topology/Architecture</a:t>
            </a:r>
          </a:p>
        </p:txBody>
      </p:sp>
      <p:sp>
        <p:nvSpPr>
          <p:cNvPr id="11" name="コンテンツ プレースホルダー 7">
            <a:extLst>
              <a:ext uri="{FF2B5EF4-FFF2-40B4-BE49-F238E27FC236}">
                <a16:creationId xmlns:a16="http://schemas.microsoft.com/office/drawing/2014/main" id="{622817C9-C3F0-7A47-91AF-F2063FB34E89}"/>
              </a:ext>
            </a:extLst>
          </p:cNvPr>
          <p:cNvSpPr txBox="1">
            <a:spLocks/>
          </p:cNvSpPr>
          <p:nvPr/>
        </p:nvSpPr>
        <p:spPr bwMode="auto">
          <a:xfrm>
            <a:off x="5924105" y="5109901"/>
            <a:ext cx="4348360" cy="1271427"/>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normAutofit fontScale="700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Expected benefits</a:t>
            </a:r>
            <a:endParaRPr kumimoji="1" lang="en" altLang="ja-JP" kern="0" dirty="0"/>
          </a:p>
          <a:p>
            <a:pPr marL="685800">
              <a:buFont typeface="Wingdings" pitchFamily="2" charset="2"/>
              <a:buChar char="l"/>
            </a:pPr>
            <a:r>
              <a:rPr kumimoji="1" lang="en" altLang="ja-JP" sz="2300" kern="0" dirty="0"/>
              <a:t>eBCS can distribute video to </a:t>
            </a:r>
            <a:r>
              <a:rPr kumimoji="1" lang="en" altLang="ja-JP" sz="2300" kern="0" dirty="0">
                <a:solidFill>
                  <a:srgbClr val="FF0000"/>
                </a:solidFill>
              </a:rPr>
              <a:t>thousands</a:t>
            </a:r>
            <a:r>
              <a:rPr kumimoji="1" lang="en" altLang="ja-JP" sz="2300" kern="0" dirty="0"/>
              <a:t> of</a:t>
            </a:r>
            <a:r>
              <a:rPr kumimoji="1" lang="ja-JP" altLang="en-US" sz="2300" kern="0" dirty="0"/>
              <a:t> </a:t>
            </a:r>
            <a:r>
              <a:rPr kumimoji="1" lang="en" altLang="ja-JP" sz="2300" kern="0" dirty="0"/>
              <a:t>audience </a:t>
            </a:r>
            <a:r>
              <a:rPr kumimoji="1" lang="en-US" altLang="ja-JP" sz="2300" kern="0" dirty="0"/>
              <a:t>members</a:t>
            </a:r>
            <a:r>
              <a:rPr kumimoji="1" lang="en" altLang="ja-JP" sz="2300" kern="0" dirty="0"/>
              <a:t> with less </a:t>
            </a:r>
            <a:r>
              <a:rPr kumimoji="1" lang="en" altLang="ja-JP" sz="2300" kern="0" dirty="0">
                <a:solidFill>
                  <a:srgbClr val="FF0000"/>
                </a:solidFill>
              </a:rPr>
              <a:t>bandwidth</a:t>
            </a:r>
            <a:r>
              <a:rPr kumimoji="1" lang="ja-JP" altLang="en-US" sz="2300" kern="0" dirty="0">
                <a:solidFill>
                  <a:srgbClr val="FF0000"/>
                </a:solidFill>
              </a:rPr>
              <a:t> </a:t>
            </a:r>
            <a:r>
              <a:rPr kumimoji="1" lang="en" altLang="ja-JP" sz="2300" kern="0" dirty="0">
                <a:solidFill>
                  <a:srgbClr val="FF0000"/>
                </a:solidFill>
              </a:rPr>
              <a:t>consumption than unicast</a:t>
            </a:r>
            <a:r>
              <a:rPr kumimoji="1" lang="en" altLang="ja-JP" sz="2300" kern="0" dirty="0"/>
              <a:t>.</a:t>
            </a:r>
          </a:p>
          <a:p>
            <a:endParaRPr kumimoji="1" lang="en" altLang="ja-JP" kern="0" dirty="0"/>
          </a:p>
          <a:p>
            <a:endParaRPr kumimoji="1" lang="en-US" altLang="ja-JP" kern="0" dirty="0"/>
          </a:p>
          <a:p>
            <a:endParaRPr kumimoji="1" lang="ja-JP" altLang="en-US" kern="0" dirty="0"/>
          </a:p>
        </p:txBody>
      </p:sp>
      <p:sp>
        <p:nvSpPr>
          <p:cNvPr id="13" name="コンテンツ プレースホルダー 7">
            <a:extLst>
              <a:ext uri="{FF2B5EF4-FFF2-40B4-BE49-F238E27FC236}">
                <a16:creationId xmlns:a16="http://schemas.microsoft.com/office/drawing/2014/main" id="{821D0DE3-B04C-2245-BF99-45A08C620B1D}"/>
              </a:ext>
            </a:extLst>
          </p:cNvPr>
          <p:cNvSpPr txBox="1">
            <a:spLocks/>
          </p:cNvSpPr>
          <p:nvPr/>
        </p:nvSpPr>
        <p:spPr bwMode="auto">
          <a:xfrm>
            <a:off x="5924104" y="2859530"/>
            <a:ext cx="4348360" cy="2081638"/>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600" kern="0" dirty="0"/>
              <a:t>Service scene</a:t>
            </a:r>
          </a:p>
          <a:p>
            <a:pPr>
              <a:buFont typeface="Wingdings" pitchFamily="2" charset="2"/>
              <a:buChar char="l"/>
            </a:pPr>
            <a:r>
              <a:rPr kumimoji="1" lang="en" altLang="ja-JP" sz="1400" b="1" dirty="0"/>
              <a:t>At the location of VR eSports games, such as arena, eBCS distributes the video that is the view of the player to the audiences.</a:t>
            </a:r>
          </a:p>
        </p:txBody>
      </p:sp>
      <p:sp>
        <p:nvSpPr>
          <p:cNvPr id="14" name="コンテンツ プレースホルダー 7">
            <a:extLst>
              <a:ext uri="{FF2B5EF4-FFF2-40B4-BE49-F238E27FC236}">
                <a16:creationId xmlns:a16="http://schemas.microsoft.com/office/drawing/2014/main" id="{4A8EF0D3-987F-EF49-8ED9-3F113DF8931C}"/>
              </a:ext>
            </a:extLst>
          </p:cNvPr>
          <p:cNvSpPr txBox="1">
            <a:spLocks/>
          </p:cNvSpPr>
          <p:nvPr/>
        </p:nvSpPr>
        <p:spPr bwMode="auto">
          <a:xfrm>
            <a:off x="1415482" y="5073390"/>
            <a:ext cx="4176464" cy="1307938"/>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normAutofit fontScale="325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3000" kern="0" dirty="0"/>
              <a:t>Required function</a:t>
            </a:r>
          </a:p>
          <a:p>
            <a:pPr marL="400050">
              <a:buFont typeface="Wingdings" pitchFamily="2" charset="2"/>
              <a:buChar char="l"/>
            </a:pPr>
            <a:r>
              <a:rPr lang="en" altLang="ja-JP" sz="3000" dirty="0"/>
              <a:t>No authentication / association of STAs with AP</a:t>
            </a:r>
          </a:p>
          <a:p>
            <a:pPr marL="400050">
              <a:buFont typeface="Wingdings" pitchFamily="2" charset="2"/>
              <a:buChar char="l"/>
            </a:pPr>
            <a:r>
              <a:rPr lang="en-US" altLang="ja-JP" sz="3000" dirty="0"/>
              <a:t>Required authentication of sender</a:t>
            </a:r>
          </a:p>
          <a:p>
            <a:pPr marL="400050">
              <a:buFont typeface="Wingdings" pitchFamily="2" charset="2"/>
              <a:buChar char="l"/>
            </a:pPr>
            <a:r>
              <a:rPr lang="en-US" altLang="ja-JP" sz="3000" dirty="0"/>
              <a:t>Required authenticity of AP</a:t>
            </a:r>
            <a:endParaRPr lang="en" altLang="ja-JP" sz="3000" dirty="0"/>
          </a:p>
          <a:p>
            <a:pPr marL="400050">
              <a:buFont typeface="Wingdings" pitchFamily="2" charset="2"/>
              <a:buChar char="l"/>
            </a:pPr>
            <a:r>
              <a:rPr kumimoji="1" lang="en" altLang="ja-JP" sz="3000" kern="0" dirty="0"/>
              <a:t>Video distribution latency should be less than </a:t>
            </a:r>
            <a:r>
              <a:rPr kumimoji="1" lang="en" altLang="ja-JP" sz="3000" kern="0" dirty="0">
                <a:solidFill>
                  <a:srgbClr val="FF0000"/>
                </a:solidFill>
              </a:rPr>
              <a:t>20ms.</a:t>
            </a:r>
          </a:p>
          <a:p>
            <a:pPr marL="400050">
              <a:buFont typeface="Wingdings" pitchFamily="2" charset="2"/>
              <a:buChar char="l"/>
            </a:pPr>
            <a:r>
              <a:rPr kumimoji="1" lang="en" altLang="ja-JP" sz="3000" kern="0" dirty="0"/>
              <a:t>Distribute video to </a:t>
            </a:r>
            <a:r>
              <a:rPr kumimoji="1" lang="en-US" altLang="ja-JP" sz="3000" kern="0" dirty="0"/>
              <a:t>a</a:t>
            </a:r>
            <a:r>
              <a:rPr kumimoji="1" lang="en" altLang="ja-JP" sz="3000" kern="0" dirty="0"/>
              <a:t> large number of audiences</a:t>
            </a:r>
          </a:p>
          <a:p>
            <a:endParaRPr kumimoji="1" lang="en-US" altLang="ja-JP" kern="0" dirty="0"/>
          </a:p>
          <a:p>
            <a:endParaRPr kumimoji="1" lang="en-US" altLang="ja-JP" kern="0" dirty="0"/>
          </a:p>
        </p:txBody>
      </p:sp>
      <p:pic>
        <p:nvPicPr>
          <p:cNvPr id="12" name="図 11">
            <a:extLst>
              <a:ext uri="{FF2B5EF4-FFF2-40B4-BE49-F238E27FC236}">
                <a16:creationId xmlns:a16="http://schemas.microsoft.com/office/drawing/2014/main" id="{D302EAC9-99D1-2B41-A84E-B7DD9B956CD3}"/>
              </a:ext>
            </a:extLst>
          </p:cNvPr>
          <p:cNvPicPr>
            <a:picLocks noChangeAspect="1"/>
          </p:cNvPicPr>
          <p:nvPr/>
        </p:nvPicPr>
        <p:blipFill>
          <a:blip r:embed="rId2"/>
          <a:stretch>
            <a:fillRect/>
          </a:stretch>
        </p:blipFill>
        <p:spPr>
          <a:xfrm>
            <a:off x="2207568" y="2049052"/>
            <a:ext cx="1245998" cy="1245998"/>
          </a:xfrm>
          <a:prstGeom prst="rect">
            <a:avLst/>
          </a:prstGeom>
        </p:spPr>
      </p:pic>
      <p:grpSp>
        <p:nvGrpSpPr>
          <p:cNvPr id="15" name="グループ化 14">
            <a:extLst>
              <a:ext uri="{FF2B5EF4-FFF2-40B4-BE49-F238E27FC236}">
                <a16:creationId xmlns:a16="http://schemas.microsoft.com/office/drawing/2014/main" id="{AE0C502B-9C2F-3144-B78D-B74B53E128BF}"/>
              </a:ext>
            </a:extLst>
          </p:cNvPr>
          <p:cNvGrpSpPr>
            <a:grpSpLocks noChangeAspect="1"/>
          </p:cNvGrpSpPr>
          <p:nvPr/>
        </p:nvGrpSpPr>
        <p:grpSpPr>
          <a:xfrm>
            <a:off x="2475312" y="3837772"/>
            <a:ext cx="2367229" cy="901733"/>
            <a:chOff x="4277106" y="3890772"/>
            <a:chExt cx="5001006" cy="1905000"/>
          </a:xfrm>
        </p:grpSpPr>
        <p:pic>
          <p:nvPicPr>
            <p:cNvPr id="16" name="図 15">
              <a:extLst>
                <a:ext uri="{FF2B5EF4-FFF2-40B4-BE49-F238E27FC236}">
                  <a16:creationId xmlns:a16="http://schemas.microsoft.com/office/drawing/2014/main" id="{3B15B13E-91F2-984A-AE9D-F6CC3CD370E8}"/>
                </a:ext>
              </a:extLst>
            </p:cNvPr>
            <p:cNvPicPr>
              <a:picLocks noChangeAspect="1"/>
            </p:cNvPicPr>
            <p:nvPr/>
          </p:nvPicPr>
          <p:blipFill>
            <a:blip r:embed="rId3"/>
            <a:stretch>
              <a:fillRect/>
            </a:stretch>
          </p:blipFill>
          <p:spPr>
            <a:xfrm>
              <a:off x="4277106" y="3890772"/>
              <a:ext cx="1028700" cy="1905000"/>
            </a:xfrm>
            <a:prstGeom prst="rect">
              <a:avLst/>
            </a:prstGeom>
          </p:spPr>
        </p:pic>
        <p:pic>
          <p:nvPicPr>
            <p:cNvPr id="17" name="図 16">
              <a:extLst>
                <a:ext uri="{FF2B5EF4-FFF2-40B4-BE49-F238E27FC236}">
                  <a16:creationId xmlns:a16="http://schemas.microsoft.com/office/drawing/2014/main" id="{7BB23225-0C4D-AF4B-BAAB-961C8D778785}"/>
                </a:ext>
              </a:extLst>
            </p:cNvPr>
            <p:cNvPicPr>
              <a:picLocks noChangeAspect="1"/>
            </p:cNvPicPr>
            <p:nvPr/>
          </p:nvPicPr>
          <p:blipFill>
            <a:blip r:embed="rId3"/>
            <a:stretch>
              <a:fillRect/>
            </a:stretch>
          </p:blipFill>
          <p:spPr>
            <a:xfrm>
              <a:off x="5067300" y="3890772"/>
              <a:ext cx="1028700" cy="1905000"/>
            </a:xfrm>
            <a:prstGeom prst="rect">
              <a:avLst/>
            </a:prstGeom>
          </p:spPr>
        </p:pic>
        <p:pic>
          <p:nvPicPr>
            <p:cNvPr id="18" name="図 17">
              <a:extLst>
                <a:ext uri="{FF2B5EF4-FFF2-40B4-BE49-F238E27FC236}">
                  <a16:creationId xmlns:a16="http://schemas.microsoft.com/office/drawing/2014/main" id="{800F5940-0284-2A45-AAF6-E1ADE801E06F}"/>
                </a:ext>
              </a:extLst>
            </p:cNvPr>
            <p:cNvPicPr>
              <a:picLocks noChangeAspect="1"/>
            </p:cNvPicPr>
            <p:nvPr/>
          </p:nvPicPr>
          <p:blipFill>
            <a:blip r:embed="rId3"/>
            <a:stretch>
              <a:fillRect/>
            </a:stretch>
          </p:blipFill>
          <p:spPr>
            <a:xfrm>
              <a:off x="5868162" y="3890772"/>
              <a:ext cx="1028700" cy="1905000"/>
            </a:xfrm>
            <a:prstGeom prst="rect">
              <a:avLst/>
            </a:prstGeom>
          </p:spPr>
        </p:pic>
        <p:pic>
          <p:nvPicPr>
            <p:cNvPr id="19" name="図 18">
              <a:extLst>
                <a:ext uri="{FF2B5EF4-FFF2-40B4-BE49-F238E27FC236}">
                  <a16:creationId xmlns:a16="http://schemas.microsoft.com/office/drawing/2014/main" id="{DB4F6F5A-9BB1-4E4F-ADF7-368FA17D5495}"/>
                </a:ext>
              </a:extLst>
            </p:cNvPr>
            <p:cNvPicPr>
              <a:picLocks noChangeAspect="1"/>
            </p:cNvPicPr>
            <p:nvPr/>
          </p:nvPicPr>
          <p:blipFill>
            <a:blip r:embed="rId3"/>
            <a:stretch>
              <a:fillRect/>
            </a:stretch>
          </p:blipFill>
          <p:spPr>
            <a:xfrm>
              <a:off x="6658356" y="3890772"/>
              <a:ext cx="1028700" cy="1905000"/>
            </a:xfrm>
            <a:prstGeom prst="rect">
              <a:avLst/>
            </a:prstGeom>
          </p:spPr>
        </p:pic>
        <p:pic>
          <p:nvPicPr>
            <p:cNvPr id="20" name="図 19">
              <a:extLst>
                <a:ext uri="{FF2B5EF4-FFF2-40B4-BE49-F238E27FC236}">
                  <a16:creationId xmlns:a16="http://schemas.microsoft.com/office/drawing/2014/main" id="{B855C13F-802B-CC4E-BF22-780125BD8DDC}"/>
                </a:ext>
              </a:extLst>
            </p:cNvPr>
            <p:cNvPicPr>
              <a:picLocks noChangeAspect="1"/>
            </p:cNvPicPr>
            <p:nvPr/>
          </p:nvPicPr>
          <p:blipFill>
            <a:blip r:embed="rId3"/>
            <a:stretch>
              <a:fillRect/>
            </a:stretch>
          </p:blipFill>
          <p:spPr>
            <a:xfrm>
              <a:off x="7459218" y="3890772"/>
              <a:ext cx="1028700" cy="1905000"/>
            </a:xfrm>
            <a:prstGeom prst="rect">
              <a:avLst/>
            </a:prstGeom>
          </p:spPr>
        </p:pic>
        <p:pic>
          <p:nvPicPr>
            <p:cNvPr id="21" name="図 20">
              <a:extLst>
                <a:ext uri="{FF2B5EF4-FFF2-40B4-BE49-F238E27FC236}">
                  <a16:creationId xmlns:a16="http://schemas.microsoft.com/office/drawing/2014/main" id="{AABA32AB-5BBB-9049-986E-531E04BFD726}"/>
                </a:ext>
              </a:extLst>
            </p:cNvPr>
            <p:cNvPicPr>
              <a:picLocks noChangeAspect="1"/>
            </p:cNvPicPr>
            <p:nvPr/>
          </p:nvPicPr>
          <p:blipFill>
            <a:blip r:embed="rId3"/>
            <a:stretch>
              <a:fillRect/>
            </a:stretch>
          </p:blipFill>
          <p:spPr>
            <a:xfrm>
              <a:off x="8249412" y="3890772"/>
              <a:ext cx="1028700" cy="1905000"/>
            </a:xfrm>
            <a:prstGeom prst="rect">
              <a:avLst/>
            </a:prstGeom>
          </p:spPr>
        </p:pic>
      </p:grpSp>
      <p:sp>
        <p:nvSpPr>
          <p:cNvPr id="22" name="テキスト ボックス 21">
            <a:extLst>
              <a:ext uri="{FF2B5EF4-FFF2-40B4-BE49-F238E27FC236}">
                <a16:creationId xmlns:a16="http://schemas.microsoft.com/office/drawing/2014/main" id="{51AABF8E-8D4D-1242-9994-93897F4308B4}"/>
              </a:ext>
            </a:extLst>
          </p:cNvPr>
          <p:cNvSpPr txBox="1"/>
          <p:nvPr/>
        </p:nvSpPr>
        <p:spPr>
          <a:xfrm>
            <a:off x="3909888" y="2397865"/>
            <a:ext cx="987771"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kumimoji="1" lang="en-US" altLang="ja-JP" dirty="0"/>
              <a:t>Server</a:t>
            </a:r>
            <a:endParaRPr kumimoji="1" lang="ja-JP" altLang="en-US"/>
          </a:p>
        </p:txBody>
      </p:sp>
      <p:sp>
        <p:nvSpPr>
          <p:cNvPr id="23" name="テキスト ボックス 22">
            <a:extLst>
              <a:ext uri="{FF2B5EF4-FFF2-40B4-BE49-F238E27FC236}">
                <a16:creationId xmlns:a16="http://schemas.microsoft.com/office/drawing/2014/main" id="{B03442E0-E8CF-774D-A504-9268487A8F0F}"/>
              </a:ext>
            </a:extLst>
          </p:cNvPr>
          <p:cNvSpPr txBox="1"/>
          <p:nvPr/>
        </p:nvSpPr>
        <p:spPr>
          <a:xfrm>
            <a:off x="4087887" y="2962259"/>
            <a:ext cx="57900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kumimoji="1" lang="en-US" altLang="ja-JP" dirty="0"/>
              <a:t>AP</a:t>
            </a:r>
            <a:endParaRPr kumimoji="1" lang="ja-JP" altLang="en-US"/>
          </a:p>
        </p:txBody>
      </p:sp>
      <p:cxnSp>
        <p:nvCxnSpPr>
          <p:cNvPr id="24" name="直線コネクタ 23">
            <a:extLst>
              <a:ext uri="{FF2B5EF4-FFF2-40B4-BE49-F238E27FC236}">
                <a16:creationId xmlns:a16="http://schemas.microsoft.com/office/drawing/2014/main" id="{A32DC48B-8A78-464A-B368-3702A38EB63C}"/>
              </a:ext>
            </a:extLst>
          </p:cNvPr>
          <p:cNvCxnSpPr>
            <a:cxnSpLocks/>
            <a:endCxn id="22" idx="1"/>
          </p:cNvCxnSpPr>
          <p:nvPr/>
        </p:nvCxnSpPr>
        <p:spPr>
          <a:xfrm flipV="1">
            <a:off x="3311131" y="2628698"/>
            <a:ext cx="598757" cy="513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8707D16-877C-6841-AE36-74C6A55E29EF}"/>
              </a:ext>
            </a:extLst>
          </p:cNvPr>
          <p:cNvCxnSpPr>
            <a:cxnSpLocks/>
            <a:stCxn id="22" idx="2"/>
            <a:endCxn id="23" idx="0"/>
          </p:cNvCxnSpPr>
          <p:nvPr/>
        </p:nvCxnSpPr>
        <p:spPr>
          <a:xfrm flipH="1">
            <a:off x="4377389" y="2859530"/>
            <a:ext cx="26384" cy="10272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A0359DE9-9559-2E43-9B90-33613D49AAFE}"/>
              </a:ext>
            </a:extLst>
          </p:cNvPr>
          <p:cNvSpPr txBox="1"/>
          <p:nvPr/>
        </p:nvSpPr>
        <p:spPr>
          <a:xfrm>
            <a:off x="2379706" y="3196991"/>
            <a:ext cx="970137" cy="461665"/>
          </a:xfrm>
          <a:prstGeom prst="rect">
            <a:avLst/>
          </a:prstGeom>
          <a:noFill/>
        </p:spPr>
        <p:txBody>
          <a:bodyPr wrap="none" rtlCol="0">
            <a:spAutoFit/>
          </a:bodyPr>
          <a:lstStyle/>
          <a:p>
            <a:r>
              <a:rPr kumimoji="1" lang="en-US" altLang="ja-JP" dirty="0"/>
              <a:t>Player</a:t>
            </a:r>
            <a:endParaRPr kumimoji="1" lang="ja-JP" altLang="en-US" dirty="0"/>
          </a:p>
        </p:txBody>
      </p:sp>
      <p:sp>
        <p:nvSpPr>
          <p:cNvPr id="27" name="テキスト ボックス 26">
            <a:extLst>
              <a:ext uri="{FF2B5EF4-FFF2-40B4-BE49-F238E27FC236}">
                <a16:creationId xmlns:a16="http://schemas.microsoft.com/office/drawing/2014/main" id="{9EBBA1C1-0898-0043-9D15-7C5E2ABE2316}"/>
              </a:ext>
            </a:extLst>
          </p:cNvPr>
          <p:cNvSpPr txBox="1"/>
          <p:nvPr/>
        </p:nvSpPr>
        <p:spPr>
          <a:xfrm>
            <a:off x="3797518" y="4569244"/>
            <a:ext cx="1483098" cy="461665"/>
          </a:xfrm>
          <a:prstGeom prst="rect">
            <a:avLst/>
          </a:prstGeom>
          <a:noFill/>
        </p:spPr>
        <p:txBody>
          <a:bodyPr wrap="none" rtlCol="0">
            <a:spAutoFit/>
          </a:bodyPr>
          <a:lstStyle/>
          <a:p>
            <a:r>
              <a:rPr kumimoji="1" lang="en-US" altLang="ja-JP" dirty="0">
                <a:solidFill>
                  <a:srgbClr val="00B0F0"/>
                </a:solidFill>
              </a:rPr>
              <a:t>Audiences</a:t>
            </a:r>
            <a:endParaRPr kumimoji="1" lang="ja-JP" altLang="en-US" dirty="0">
              <a:solidFill>
                <a:srgbClr val="00B0F0"/>
              </a:solidFill>
            </a:endParaRPr>
          </a:p>
        </p:txBody>
      </p:sp>
      <p:sp>
        <p:nvSpPr>
          <p:cNvPr id="28" name="稲妻 27">
            <a:extLst>
              <a:ext uri="{FF2B5EF4-FFF2-40B4-BE49-F238E27FC236}">
                <a16:creationId xmlns:a16="http://schemas.microsoft.com/office/drawing/2014/main" id="{0F7831A6-9828-F341-A160-58D9A86BB9C8}"/>
              </a:ext>
            </a:extLst>
          </p:cNvPr>
          <p:cNvSpPr/>
          <p:nvPr/>
        </p:nvSpPr>
        <p:spPr>
          <a:xfrm flipH="1">
            <a:off x="3769573" y="3374929"/>
            <a:ext cx="589369" cy="426127"/>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23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A7F6CAE-16AF-4644-8E0C-0AC68AD25044}"/>
              </a:ext>
            </a:extLst>
          </p:cNvPr>
          <p:cNvSpPr>
            <a:spLocks noGrp="1"/>
          </p:cNvSpPr>
          <p:nvPr>
            <p:ph type="title"/>
          </p:nvPr>
        </p:nvSpPr>
        <p:spPr>
          <a:xfrm>
            <a:off x="1991544" y="725056"/>
            <a:ext cx="8566720" cy="510952"/>
          </a:xfrm>
        </p:spPr>
        <p:txBody>
          <a:bodyPr/>
          <a:lstStyle/>
          <a:p>
            <a:r>
              <a:rPr kumimoji="1" lang="en-US" altLang="ja-JP" dirty="0"/>
              <a:t>Use Case 7:  Multi-Channel Data Distribution</a:t>
            </a:r>
            <a:endParaRPr kumimoji="1" lang="ja-JP" altLang="en-US" dirty="0"/>
          </a:p>
        </p:txBody>
      </p:sp>
      <p:sp>
        <p:nvSpPr>
          <p:cNvPr id="6" name="日付プレースホルダー 5">
            <a:extLst>
              <a:ext uri="{FF2B5EF4-FFF2-40B4-BE49-F238E27FC236}">
                <a16:creationId xmlns:a16="http://schemas.microsoft.com/office/drawing/2014/main" id="{0D01DE11-9DE7-CE4D-879A-33E27F6B2A76}"/>
              </a:ext>
            </a:extLst>
          </p:cNvPr>
          <p:cNvSpPr>
            <a:spLocks noGrp="1"/>
          </p:cNvSpPr>
          <p:nvPr>
            <p:ph type="dt" idx="10"/>
          </p:nvPr>
        </p:nvSpPr>
        <p:spPr/>
        <p:txBody>
          <a:bodyPr/>
          <a:lstStyle/>
          <a:p>
            <a:r>
              <a:rPr lang="en-US" altLang="ja-JP" dirty="0"/>
              <a:t>July 2019</a:t>
            </a:r>
            <a:endParaRPr lang="en-GB" dirty="0"/>
          </a:p>
        </p:txBody>
      </p:sp>
      <p:sp>
        <p:nvSpPr>
          <p:cNvPr id="5" name="フッター プレースホルダー 4">
            <a:extLst>
              <a:ext uri="{FF2B5EF4-FFF2-40B4-BE49-F238E27FC236}">
                <a16:creationId xmlns:a16="http://schemas.microsoft.com/office/drawing/2014/main" id="{4E5BE2F5-1DF0-1343-9198-5DC88D362CD8}"/>
              </a:ext>
            </a:extLst>
          </p:cNvPr>
          <p:cNvSpPr>
            <a:spLocks noGrp="1"/>
          </p:cNvSpPr>
          <p:nvPr>
            <p:ph type="ftr" idx="11"/>
          </p:nvPr>
        </p:nvSpPr>
        <p:spPr/>
        <p:txBody>
          <a:bodyPr/>
          <a:lstStyle/>
          <a:p>
            <a:r>
              <a:rPr lang="de-DE" dirty="0"/>
              <a:t>Xiaofei WANG (InterDigital)</a:t>
            </a:r>
            <a:endParaRPr lang="en-GB" dirty="0"/>
          </a:p>
        </p:txBody>
      </p:sp>
      <p:sp>
        <p:nvSpPr>
          <p:cNvPr id="4" name="スライド番号プレースホルダー 3">
            <a:extLst>
              <a:ext uri="{FF2B5EF4-FFF2-40B4-BE49-F238E27FC236}">
                <a16:creationId xmlns:a16="http://schemas.microsoft.com/office/drawing/2014/main" id="{C421DC62-80AA-7E44-84EB-12E38E2FDC90}"/>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8" name="コンテンツ プレースホルダー 7">
            <a:extLst>
              <a:ext uri="{FF2B5EF4-FFF2-40B4-BE49-F238E27FC236}">
                <a16:creationId xmlns:a16="http://schemas.microsoft.com/office/drawing/2014/main" id="{080384B8-EF5D-0748-AE1F-35A049A97833}"/>
              </a:ext>
            </a:extLst>
          </p:cNvPr>
          <p:cNvSpPr>
            <a:spLocks noGrp="1"/>
          </p:cNvSpPr>
          <p:nvPr>
            <p:ph sz="half" idx="4294967295"/>
          </p:nvPr>
        </p:nvSpPr>
        <p:spPr>
          <a:xfrm>
            <a:off x="5859007" y="1511227"/>
            <a:ext cx="4420368" cy="1198187"/>
          </a:xfrm>
          <a:ln>
            <a:solidFill>
              <a:schemeClr val="tx2"/>
            </a:solidFill>
          </a:ln>
        </p:spPr>
        <p:txBody>
          <a:bodyPr>
            <a:normAutofit/>
          </a:bodyPr>
          <a:lstStyle/>
          <a:p>
            <a:r>
              <a:rPr kumimoji="1" lang="en-US" altLang="ja-JP" sz="1600" dirty="0"/>
              <a:t>Stakes holders</a:t>
            </a:r>
          </a:p>
          <a:p>
            <a:pPr marL="285750" indent="-285750">
              <a:buFont typeface="Wingdings" pitchFamily="2" charset="2"/>
              <a:buChar char="l"/>
            </a:pPr>
            <a:r>
              <a:rPr kumimoji="1" lang="en" altLang="ja-JP" sz="1400" dirty="0"/>
              <a:t>Museum/Concert Hall/Convention Hall/Sightseeing Venue/etc.</a:t>
            </a:r>
          </a:p>
          <a:p>
            <a:pPr marL="285750" indent="-285750">
              <a:buFont typeface="Wingdings" pitchFamily="2" charset="2"/>
              <a:buChar char="l"/>
            </a:pPr>
            <a:endParaRPr kumimoji="1" lang="en" altLang="ja-JP" sz="1300" dirty="0"/>
          </a:p>
          <a:p>
            <a:endParaRPr kumimoji="1" lang="en" altLang="ja-JP" dirty="0"/>
          </a:p>
          <a:p>
            <a:endParaRPr kumimoji="1" lang="en-US" altLang="ja-JP" dirty="0"/>
          </a:p>
        </p:txBody>
      </p:sp>
      <p:sp>
        <p:nvSpPr>
          <p:cNvPr id="10" name="コンテンツ プレースホルダー 7">
            <a:extLst>
              <a:ext uri="{FF2B5EF4-FFF2-40B4-BE49-F238E27FC236}">
                <a16:creationId xmlns:a16="http://schemas.microsoft.com/office/drawing/2014/main" id="{4F9F409D-D9DC-674B-9DF5-975869D57FE7}"/>
              </a:ext>
            </a:extLst>
          </p:cNvPr>
          <p:cNvSpPr txBox="1">
            <a:spLocks/>
          </p:cNvSpPr>
          <p:nvPr/>
        </p:nvSpPr>
        <p:spPr bwMode="auto">
          <a:xfrm>
            <a:off x="1559497" y="1516260"/>
            <a:ext cx="4032447" cy="3424908"/>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Topology/Architecture</a:t>
            </a:r>
          </a:p>
        </p:txBody>
      </p:sp>
      <p:sp>
        <p:nvSpPr>
          <p:cNvPr id="11" name="コンテンツ プレースホルダー 7">
            <a:extLst>
              <a:ext uri="{FF2B5EF4-FFF2-40B4-BE49-F238E27FC236}">
                <a16:creationId xmlns:a16="http://schemas.microsoft.com/office/drawing/2014/main" id="{622817C9-C3F0-7A47-91AF-F2063FB34E89}"/>
              </a:ext>
            </a:extLst>
          </p:cNvPr>
          <p:cNvSpPr txBox="1">
            <a:spLocks/>
          </p:cNvSpPr>
          <p:nvPr/>
        </p:nvSpPr>
        <p:spPr bwMode="auto">
          <a:xfrm>
            <a:off x="5870840" y="5035454"/>
            <a:ext cx="4420366" cy="1273865"/>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normAutofit fontScale="625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Expected benefits</a:t>
            </a:r>
          </a:p>
          <a:p>
            <a:pPr>
              <a:lnSpc>
                <a:spcPct val="120000"/>
              </a:lnSpc>
              <a:buFont typeface="Wingdings" pitchFamily="2" charset="2"/>
              <a:buChar char="l"/>
            </a:pPr>
            <a:r>
              <a:rPr kumimoji="1" lang="en" altLang="ja-JP" kern="0" dirty="0" err="1"/>
              <a:t>eBCS</a:t>
            </a:r>
            <a:r>
              <a:rPr kumimoji="1" lang="en" altLang="ja-JP" kern="0" dirty="0"/>
              <a:t> can be used for multi-lingual services to distribute the same information to people from multiple countries.</a:t>
            </a:r>
          </a:p>
          <a:p>
            <a:endParaRPr kumimoji="1" lang="en" altLang="ja-JP" kern="0" dirty="0"/>
          </a:p>
          <a:p>
            <a:endParaRPr kumimoji="1" lang="en-US" altLang="ja-JP" kern="0" dirty="0"/>
          </a:p>
          <a:p>
            <a:endParaRPr kumimoji="1" lang="ja-JP" altLang="en-US" kern="0" dirty="0"/>
          </a:p>
        </p:txBody>
      </p:sp>
      <p:sp>
        <p:nvSpPr>
          <p:cNvPr id="13" name="コンテンツ プレースホルダー 7">
            <a:extLst>
              <a:ext uri="{FF2B5EF4-FFF2-40B4-BE49-F238E27FC236}">
                <a16:creationId xmlns:a16="http://schemas.microsoft.com/office/drawing/2014/main" id="{821D0DE3-B04C-2245-BF99-45A08C620B1D}"/>
              </a:ext>
            </a:extLst>
          </p:cNvPr>
          <p:cNvSpPr txBox="1">
            <a:spLocks/>
          </p:cNvSpPr>
          <p:nvPr/>
        </p:nvSpPr>
        <p:spPr bwMode="auto">
          <a:xfrm>
            <a:off x="5859006" y="2881498"/>
            <a:ext cx="4420367" cy="2040178"/>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norm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600" dirty="0"/>
              <a:t>Service scene</a:t>
            </a:r>
          </a:p>
          <a:p>
            <a:pPr marL="400050">
              <a:buFont typeface="Wingdings" pitchFamily="2" charset="2"/>
              <a:buChar char="l"/>
            </a:pPr>
            <a:r>
              <a:rPr kumimoji="1" lang="en" altLang="ja-JP" sz="1400" b="1" dirty="0"/>
              <a:t>An AP broadcasts the same information in different languages each in a dedicated channel.</a:t>
            </a:r>
          </a:p>
          <a:p>
            <a:pPr marL="400050">
              <a:buFont typeface="Wingdings" pitchFamily="2" charset="2"/>
              <a:buChar char="l"/>
            </a:pPr>
            <a:r>
              <a:rPr kumimoji="1" lang="en" altLang="ja-JP" sz="1400" b="1" dirty="0"/>
              <a:t>A user can choose one of the channels</a:t>
            </a:r>
            <a:endParaRPr kumimoji="1" lang="en-US" altLang="ja-JP" sz="1400" b="1" dirty="0"/>
          </a:p>
        </p:txBody>
      </p:sp>
      <p:sp>
        <p:nvSpPr>
          <p:cNvPr id="14" name="コンテンツ プレースホルダー 7">
            <a:extLst>
              <a:ext uri="{FF2B5EF4-FFF2-40B4-BE49-F238E27FC236}">
                <a16:creationId xmlns:a16="http://schemas.microsoft.com/office/drawing/2014/main" id="{4A8EF0D3-987F-EF49-8ED9-3F113DF8931C}"/>
              </a:ext>
            </a:extLst>
          </p:cNvPr>
          <p:cNvSpPr txBox="1">
            <a:spLocks/>
          </p:cNvSpPr>
          <p:nvPr/>
        </p:nvSpPr>
        <p:spPr bwMode="auto">
          <a:xfrm>
            <a:off x="1559497" y="5024917"/>
            <a:ext cx="4032447" cy="1284403"/>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normAutofit fontScale="700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sz="1400" kern="0" dirty="0"/>
              <a:t>Required function</a:t>
            </a:r>
          </a:p>
          <a:p>
            <a:pPr marL="285750" indent="-285750">
              <a:buFont typeface="Wingdings" pitchFamily="2" charset="2"/>
              <a:buChar char="l"/>
            </a:pPr>
            <a:r>
              <a:rPr lang="en" altLang="ja-JP" sz="1500" dirty="0"/>
              <a:t>No authentication / association of STAs with AP</a:t>
            </a:r>
          </a:p>
          <a:p>
            <a:pPr marL="285750" indent="-285750">
              <a:buFont typeface="Wingdings" pitchFamily="2" charset="2"/>
              <a:buChar char="l"/>
            </a:pPr>
            <a:r>
              <a:rPr lang="en-US" altLang="ja-JP" sz="1500" dirty="0"/>
              <a:t>Required authentication of sender</a:t>
            </a:r>
          </a:p>
          <a:p>
            <a:pPr marL="285750" indent="-285750">
              <a:buFont typeface="Wingdings" pitchFamily="2" charset="2"/>
              <a:buChar char="l"/>
            </a:pPr>
            <a:r>
              <a:rPr lang="en-US" altLang="ja-JP" sz="1500" dirty="0"/>
              <a:t>Required authenticity of AP</a:t>
            </a:r>
          </a:p>
          <a:p>
            <a:pPr marL="285750" indent="-285750">
              <a:buFont typeface="Wingdings" pitchFamily="2" charset="2"/>
              <a:buChar char="l"/>
            </a:pPr>
            <a:r>
              <a:rPr kumimoji="1" lang="en" altLang="ja-JP" sz="1500" kern="0" dirty="0"/>
              <a:t>Distribution of different data</a:t>
            </a:r>
          </a:p>
          <a:p>
            <a:pPr marL="285750" indent="-285750">
              <a:buFont typeface="Wingdings" pitchFamily="2" charset="2"/>
              <a:buChar char="l"/>
            </a:pPr>
            <a:r>
              <a:rPr kumimoji="1" lang="en" altLang="ja-JP" sz="1500" kern="0" dirty="0"/>
              <a:t>People can choose their preferred channel.</a:t>
            </a:r>
          </a:p>
          <a:p>
            <a:endParaRPr kumimoji="1" lang="en" altLang="ja-JP" sz="1400" kern="0" dirty="0"/>
          </a:p>
          <a:p>
            <a:endParaRPr kumimoji="1" lang="en-US" altLang="ja-JP" sz="1400" kern="0" dirty="0"/>
          </a:p>
        </p:txBody>
      </p:sp>
      <p:sp>
        <p:nvSpPr>
          <p:cNvPr id="61" name="テキスト ボックス 60">
            <a:extLst>
              <a:ext uri="{FF2B5EF4-FFF2-40B4-BE49-F238E27FC236}">
                <a16:creationId xmlns:a16="http://schemas.microsoft.com/office/drawing/2014/main" id="{65FA6B6D-DC13-1D42-ACC1-0389241B055C}"/>
              </a:ext>
            </a:extLst>
          </p:cNvPr>
          <p:cNvSpPr txBox="1"/>
          <p:nvPr/>
        </p:nvSpPr>
        <p:spPr>
          <a:xfrm>
            <a:off x="3567988" y="2051702"/>
            <a:ext cx="864339" cy="369332"/>
          </a:xfrm>
          <a:prstGeom prst="rect">
            <a:avLst/>
          </a:prstGeom>
          <a:solidFill>
            <a:srgbClr val="70AD47"/>
          </a:solidFill>
          <a:ln w="12700" cap="flat" cmpd="sng" algn="ctr">
            <a:solidFill>
              <a:srgbClr val="70AD47">
                <a:shade val="50000"/>
              </a:srgbClr>
            </a:solidFill>
            <a:prstDash val="solid"/>
            <a:miter lim="800000"/>
          </a:ln>
          <a:effectLst/>
        </p:spPr>
        <p:txBody>
          <a:bodyPr wrap="square" rtlCol="0">
            <a:spAutoFit/>
          </a:bodyPr>
          <a:lstStyle/>
          <a:p>
            <a:pPr defTabSz="914400" eaLnBrk="1" fontAlgn="auto" hangingPunct="1">
              <a:spcBef>
                <a:spcPts val="0"/>
              </a:spcBef>
              <a:spcAft>
                <a:spcPts val="0"/>
              </a:spcAft>
              <a:buClrTx/>
              <a:buSzTx/>
              <a:defRPr/>
            </a:pPr>
            <a:r>
              <a:rPr kumimoji="1" lang="en-US" altLang="ja-JP" sz="1800" kern="0" dirty="0">
                <a:solidFill>
                  <a:prstClr val="white"/>
                </a:solidFill>
                <a:latin typeface="游ゴシック" panose="020F0502020204030204"/>
                <a:ea typeface="游ゴシック" panose="020B0400000000000000" pitchFamily="34" charset="-128"/>
              </a:rPr>
              <a:t>Server</a:t>
            </a:r>
            <a:endParaRPr kumimoji="1" lang="ja-JP" altLang="en-US" sz="1800" kern="0" dirty="0">
              <a:solidFill>
                <a:prstClr val="white"/>
              </a:solidFill>
              <a:latin typeface="游ゴシック" panose="020F0502020204030204"/>
              <a:ea typeface="游ゴシック" panose="020B0400000000000000" pitchFamily="34" charset="-128"/>
            </a:endParaRPr>
          </a:p>
        </p:txBody>
      </p:sp>
      <p:sp>
        <p:nvSpPr>
          <p:cNvPr id="62" name="テキスト ボックス 61">
            <a:extLst>
              <a:ext uri="{FF2B5EF4-FFF2-40B4-BE49-F238E27FC236}">
                <a16:creationId xmlns:a16="http://schemas.microsoft.com/office/drawing/2014/main" id="{C945E9B0-4D16-5342-9ABB-2AC595D6205B}"/>
              </a:ext>
            </a:extLst>
          </p:cNvPr>
          <p:cNvSpPr txBox="1"/>
          <p:nvPr/>
        </p:nvSpPr>
        <p:spPr>
          <a:xfrm>
            <a:off x="3763589" y="2819885"/>
            <a:ext cx="486030" cy="369332"/>
          </a:xfrm>
          <a:prstGeom prst="rect">
            <a:avLst/>
          </a:prstGeom>
          <a:solidFill>
            <a:srgbClr val="4472C4"/>
          </a:solidFill>
          <a:ln w="12700" cap="flat" cmpd="sng" algn="ctr">
            <a:solidFill>
              <a:srgbClr val="4472C4">
                <a:shade val="50000"/>
              </a:srgbClr>
            </a:solidFill>
            <a:prstDash val="solid"/>
            <a:miter lim="800000"/>
          </a:ln>
          <a:effectLst/>
        </p:spPr>
        <p:txBody>
          <a:bodyPr wrap="none" rtlCol="0">
            <a:spAutoFit/>
          </a:bodyPr>
          <a:lstStyle/>
          <a:p>
            <a:pPr defTabSz="914400" eaLnBrk="1" fontAlgn="auto" hangingPunct="1">
              <a:spcBef>
                <a:spcPts val="0"/>
              </a:spcBef>
              <a:spcAft>
                <a:spcPts val="0"/>
              </a:spcAft>
              <a:buClrTx/>
              <a:buSzTx/>
              <a:defRPr/>
            </a:pPr>
            <a:r>
              <a:rPr kumimoji="1" lang="en-US" altLang="ja-JP" sz="1800" kern="0" dirty="0">
                <a:solidFill>
                  <a:prstClr val="white"/>
                </a:solidFill>
                <a:latin typeface="游ゴシック" panose="020F0502020204030204"/>
                <a:ea typeface="游ゴシック" panose="020B0400000000000000" pitchFamily="34" charset="-128"/>
              </a:rPr>
              <a:t>AP</a:t>
            </a:r>
            <a:endParaRPr kumimoji="1" lang="ja-JP" altLang="en-US" sz="1800" kern="0" dirty="0">
              <a:solidFill>
                <a:prstClr val="white"/>
              </a:solidFill>
              <a:latin typeface="游ゴシック" panose="020F0502020204030204"/>
              <a:ea typeface="游ゴシック" panose="020B0400000000000000" pitchFamily="34" charset="-128"/>
            </a:endParaRPr>
          </a:p>
        </p:txBody>
      </p:sp>
      <p:cxnSp>
        <p:nvCxnSpPr>
          <p:cNvPr id="63" name="直線コネクタ 62">
            <a:extLst>
              <a:ext uri="{FF2B5EF4-FFF2-40B4-BE49-F238E27FC236}">
                <a16:creationId xmlns:a16="http://schemas.microsoft.com/office/drawing/2014/main" id="{DF623C57-0261-104D-892E-F683CC548A57}"/>
              </a:ext>
            </a:extLst>
          </p:cNvPr>
          <p:cNvCxnSpPr>
            <a:cxnSpLocks/>
            <a:stCxn id="61" idx="2"/>
            <a:endCxn id="62" idx="0"/>
          </p:cNvCxnSpPr>
          <p:nvPr/>
        </p:nvCxnSpPr>
        <p:spPr>
          <a:xfrm>
            <a:off x="4000158" y="2421034"/>
            <a:ext cx="6446" cy="398851"/>
          </a:xfrm>
          <a:prstGeom prst="line">
            <a:avLst/>
          </a:prstGeom>
          <a:noFill/>
          <a:ln w="38100" cap="flat" cmpd="sng" algn="ctr">
            <a:solidFill>
              <a:srgbClr val="4472C4"/>
            </a:solidFill>
            <a:prstDash val="solid"/>
            <a:miter lim="800000"/>
          </a:ln>
          <a:effectLst/>
        </p:spPr>
      </p:cxnSp>
      <p:sp>
        <p:nvSpPr>
          <p:cNvPr id="64" name="テキスト ボックス 63">
            <a:extLst>
              <a:ext uri="{FF2B5EF4-FFF2-40B4-BE49-F238E27FC236}">
                <a16:creationId xmlns:a16="http://schemas.microsoft.com/office/drawing/2014/main" id="{1221E093-08E4-344D-85FC-8DE8B2A668E6}"/>
              </a:ext>
            </a:extLst>
          </p:cNvPr>
          <p:cNvSpPr txBox="1"/>
          <p:nvPr/>
        </p:nvSpPr>
        <p:spPr>
          <a:xfrm>
            <a:off x="3136993" y="4585250"/>
            <a:ext cx="1172116" cy="369332"/>
          </a:xfrm>
          <a:prstGeom prst="rect">
            <a:avLst/>
          </a:prstGeom>
          <a:noFill/>
        </p:spPr>
        <p:txBody>
          <a:bodyPr wrap="none" rtlCol="0">
            <a:spAutoFit/>
          </a:bodyPr>
          <a:lstStyle/>
          <a:p>
            <a:pPr defTabSz="914400" eaLnBrk="1" fontAlgn="auto" hangingPunct="1">
              <a:spcBef>
                <a:spcPts val="0"/>
              </a:spcBef>
              <a:spcAft>
                <a:spcPts val="0"/>
              </a:spcAft>
              <a:buClrTx/>
              <a:buSzTx/>
            </a:pPr>
            <a:r>
              <a:rPr kumimoji="1" lang="en-US" altLang="ja-JP" sz="1800" dirty="0">
                <a:solidFill>
                  <a:prstClr val="black"/>
                </a:solidFill>
                <a:latin typeface="游ゴシック" panose="020F0502020204030204"/>
                <a:ea typeface="游ゴシック" panose="020B0400000000000000" pitchFamily="34" charset="-128"/>
              </a:rPr>
              <a:t>Audience</a:t>
            </a:r>
            <a:endParaRPr kumimoji="1" lang="ja-JP" altLang="en-US" sz="1800" dirty="0">
              <a:solidFill>
                <a:prstClr val="black"/>
              </a:solidFill>
              <a:latin typeface="游ゴシック" panose="020F0502020204030204"/>
              <a:ea typeface="游ゴシック" panose="020B0400000000000000" pitchFamily="34" charset="-128"/>
            </a:endParaRPr>
          </a:p>
        </p:txBody>
      </p:sp>
      <p:sp>
        <p:nvSpPr>
          <p:cNvPr id="65" name="稲妻 64">
            <a:extLst>
              <a:ext uri="{FF2B5EF4-FFF2-40B4-BE49-F238E27FC236}">
                <a16:creationId xmlns:a16="http://schemas.microsoft.com/office/drawing/2014/main" id="{78E60645-8EBE-0649-A7F8-54E93D42D5C7}"/>
              </a:ext>
            </a:extLst>
          </p:cNvPr>
          <p:cNvSpPr/>
          <p:nvPr/>
        </p:nvSpPr>
        <p:spPr>
          <a:xfrm flipH="1">
            <a:off x="3504513" y="3482709"/>
            <a:ext cx="543740" cy="216190"/>
          </a:xfrm>
          <a:prstGeom prst="lightningBolt">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914400" eaLnBrk="1" fontAlgn="auto" hangingPunct="1">
              <a:spcBef>
                <a:spcPts val="0"/>
              </a:spcBef>
              <a:spcAft>
                <a:spcPts val="0"/>
              </a:spcAft>
              <a:buClrTx/>
              <a:buSzTx/>
              <a:defRPr/>
            </a:pPr>
            <a:endParaRPr kumimoji="1" lang="ja-JP" altLang="en-US" sz="1800" kern="0">
              <a:solidFill>
                <a:prstClr val="white"/>
              </a:solidFill>
              <a:latin typeface="游ゴシック" panose="020F0502020204030204"/>
              <a:ea typeface="游ゴシック" panose="020B0400000000000000" pitchFamily="34" charset="-128"/>
            </a:endParaRPr>
          </a:p>
        </p:txBody>
      </p:sp>
      <p:grpSp>
        <p:nvGrpSpPr>
          <p:cNvPr id="66" name="グループ化 65">
            <a:extLst>
              <a:ext uri="{FF2B5EF4-FFF2-40B4-BE49-F238E27FC236}">
                <a16:creationId xmlns:a16="http://schemas.microsoft.com/office/drawing/2014/main" id="{11AE7ABE-8676-C046-B7C7-F490F13C3AA5}"/>
              </a:ext>
            </a:extLst>
          </p:cNvPr>
          <p:cNvGrpSpPr/>
          <p:nvPr/>
        </p:nvGrpSpPr>
        <p:grpSpPr>
          <a:xfrm>
            <a:off x="2340711" y="2090940"/>
            <a:ext cx="1254611" cy="1295733"/>
            <a:chOff x="3382474" y="0"/>
            <a:chExt cx="5427052" cy="5604933"/>
          </a:xfrm>
        </p:grpSpPr>
        <p:pic>
          <p:nvPicPr>
            <p:cNvPr id="67" name="図 66" descr="File:Oil paintimg frame Wellcome L0067851.jpg - Wikimedia Commons">
              <a:extLst>
                <a:ext uri="{FF2B5EF4-FFF2-40B4-BE49-F238E27FC236}">
                  <a16:creationId xmlns:a16="http://schemas.microsoft.com/office/drawing/2014/main" id="{158CB7A6-D8E1-D74F-9329-A0F84DAE1D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2474" y="0"/>
              <a:ext cx="5427052" cy="5604933"/>
            </a:xfrm>
            <a:prstGeom prst="rect">
              <a:avLst/>
            </a:prstGeom>
          </p:spPr>
        </p:pic>
        <p:pic>
          <p:nvPicPr>
            <p:cNvPr id="68" name="図 67" descr="Kameraad Harko: Allerheiligen">
              <a:extLst>
                <a:ext uri="{FF2B5EF4-FFF2-40B4-BE49-F238E27FC236}">
                  <a16:creationId xmlns:a16="http://schemas.microsoft.com/office/drawing/2014/main" id="{2246B878-0018-2E4F-B01D-27E45EE83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33994" y="616771"/>
              <a:ext cx="3966582" cy="4363804"/>
            </a:xfrm>
            <a:prstGeom prst="rect">
              <a:avLst/>
            </a:prstGeom>
          </p:spPr>
        </p:pic>
      </p:grpSp>
      <p:pic>
        <p:nvPicPr>
          <p:cNvPr id="69" name="Picture 2" descr="https://2.bp.blogspot.com/-iRVYWCnGDLg/V5QoKDKURRI/AAAAAAAA8nc/8sdrNwcGrt4jgP8s-TH5r8_rHE62vh1IgCLcB/s800/smartphone_woman_stand_smile.png">
            <a:extLst>
              <a:ext uri="{FF2B5EF4-FFF2-40B4-BE49-F238E27FC236}">
                <a16:creationId xmlns:a16="http://schemas.microsoft.com/office/drawing/2014/main" id="{445B91BA-327F-3D46-A203-3E094D43E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7549" y="3869693"/>
            <a:ext cx="637257" cy="91036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https://3.bp.blogspot.com/-LS-hvSF0BfA/V5QoHcSEDpI/AAAAAAAA8nE/sQu2CmwkUEoIs-cmz2NBoA9oAEZVqi5tgCLcB/s800/smartphone_man_stand_man_smile.png">
            <a:extLst>
              <a:ext uri="{FF2B5EF4-FFF2-40B4-BE49-F238E27FC236}">
                <a16:creationId xmlns:a16="http://schemas.microsoft.com/office/drawing/2014/main" id="{10F75AFD-FE38-6548-AD2D-6C4F3585D9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1318" y="3707252"/>
            <a:ext cx="680626" cy="97232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https://1.bp.blogspot.com/-sdG_hyjXUAo/V5QoBXTm5uI/AAAAAAAA8mI/QflT4heNTmsVA8ovGtcCtCxbGOnh2sScACLcB/s800/smartphone_boy_stand_smile.png">
            <a:extLst>
              <a:ext uri="{FF2B5EF4-FFF2-40B4-BE49-F238E27FC236}">
                <a16:creationId xmlns:a16="http://schemas.microsoft.com/office/drawing/2014/main" id="{15D8D517-E750-D14D-A52C-E27E6ABCC9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6993" y="3785524"/>
            <a:ext cx="695124" cy="89405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https://1.bp.blogspot.com/-dRjshgvS89c/V5QoECA_9kI/AAAAAAAA8ms/pUouLH6cuVQeH4uphgnWdR4w1ZW24XIbQCLcB/s800/smartphone_girl_stand_smile.png">
            <a:extLst>
              <a:ext uri="{FF2B5EF4-FFF2-40B4-BE49-F238E27FC236}">
                <a16:creationId xmlns:a16="http://schemas.microsoft.com/office/drawing/2014/main" id="{37B74D35-1B3D-3C43-B058-620FFD1A0CA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772" y="3834519"/>
            <a:ext cx="664388" cy="854518"/>
          </a:xfrm>
          <a:prstGeom prst="rect">
            <a:avLst/>
          </a:prstGeom>
          <a:noFill/>
          <a:extLst>
            <a:ext uri="{909E8E84-426E-40DD-AFC4-6F175D3DCCD1}">
              <a14:hiddenFill xmlns:a14="http://schemas.microsoft.com/office/drawing/2010/main">
                <a:solidFill>
                  <a:srgbClr val="FFFFFF"/>
                </a:solidFill>
              </a14:hiddenFill>
            </a:ext>
          </a:extLst>
        </p:spPr>
      </p:pic>
      <p:sp>
        <p:nvSpPr>
          <p:cNvPr id="73" name="稲妻 72">
            <a:extLst>
              <a:ext uri="{FF2B5EF4-FFF2-40B4-BE49-F238E27FC236}">
                <a16:creationId xmlns:a16="http://schemas.microsoft.com/office/drawing/2014/main" id="{A06064C8-C154-0A46-83F3-F337952707CD}"/>
              </a:ext>
            </a:extLst>
          </p:cNvPr>
          <p:cNvSpPr/>
          <p:nvPr/>
        </p:nvSpPr>
        <p:spPr>
          <a:xfrm flipH="1">
            <a:off x="3877042" y="3482705"/>
            <a:ext cx="543740" cy="216190"/>
          </a:xfrm>
          <a:prstGeom prst="lightningBolt">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914400" eaLnBrk="1" fontAlgn="auto" hangingPunct="1">
              <a:spcBef>
                <a:spcPts val="0"/>
              </a:spcBef>
              <a:spcAft>
                <a:spcPts val="0"/>
              </a:spcAft>
              <a:buClrTx/>
              <a:buSzTx/>
              <a:defRPr/>
            </a:pPr>
            <a:endParaRPr kumimoji="1" lang="ja-JP" altLang="en-US" sz="1800" kern="0">
              <a:solidFill>
                <a:prstClr val="white"/>
              </a:solidFill>
              <a:latin typeface="游ゴシック" panose="020F0502020204030204"/>
              <a:ea typeface="游ゴシック" panose="020B0400000000000000" pitchFamily="34" charset="-128"/>
            </a:endParaRPr>
          </a:p>
        </p:txBody>
      </p:sp>
      <p:sp>
        <p:nvSpPr>
          <p:cNvPr id="74" name="テキスト ボックス 73">
            <a:extLst>
              <a:ext uri="{FF2B5EF4-FFF2-40B4-BE49-F238E27FC236}">
                <a16:creationId xmlns:a16="http://schemas.microsoft.com/office/drawing/2014/main" id="{985075DB-D835-894F-A7A8-8B164F1FC8E1}"/>
              </a:ext>
            </a:extLst>
          </p:cNvPr>
          <p:cNvSpPr txBox="1"/>
          <p:nvPr/>
        </p:nvSpPr>
        <p:spPr>
          <a:xfrm>
            <a:off x="4445850" y="2231484"/>
            <a:ext cx="1208985" cy="938719"/>
          </a:xfrm>
          <a:prstGeom prst="rect">
            <a:avLst/>
          </a:prstGeom>
          <a:noFill/>
        </p:spPr>
        <p:txBody>
          <a:bodyPr wrap="none" rtlCol="0">
            <a:spAutoFit/>
          </a:bodyPr>
          <a:lstStyle/>
          <a:p>
            <a:pPr defTabSz="914400" eaLnBrk="1" fontAlgn="auto" hangingPunct="1">
              <a:spcBef>
                <a:spcPts val="0"/>
              </a:spcBef>
              <a:spcAft>
                <a:spcPts val="0"/>
              </a:spcAft>
              <a:buClrTx/>
              <a:buSzTx/>
            </a:pPr>
            <a:r>
              <a:rPr kumimoji="1" lang="en-US" altLang="ja-JP" sz="1100" dirty="0">
                <a:solidFill>
                  <a:prstClr val="black"/>
                </a:solidFill>
                <a:latin typeface="游ゴシック" panose="020F0502020204030204"/>
                <a:ea typeface="游ゴシック" panose="020B0400000000000000" pitchFamily="34" charset="-128"/>
              </a:rPr>
              <a:t>Ch#1: Japanese</a:t>
            </a:r>
          </a:p>
          <a:p>
            <a:pPr defTabSz="914400" eaLnBrk="1" fontAlgn="auto" hangingPunct="1">
              <a:spcBef>
                <a:spcPts val="0"/>
              </a:spcBef>
              <a:spcAft>
                <a:spcPts val="0"/>
              </a:spcAft>
              <a:buClrTx/>
              <a:buSzTx/>
            </a:pPr>
            <a:r>
              <a:rPr kumimoji="1" lang="en-US" altLang="ja-JP" sz="1100" dirty="0">
                <a:solidFill>
                  <a:prstClr val="black"/>
                </a:solidFill>
                <a:latin typeface="游ゴシック" panose="020F0502020204030204"/>
                <a:ea typeface="游ゴシック" panose="020B0400000000000000" pitchFamily="34" charset="-128"/>
              </a:rPr>
              <a:t>Ch#2: English</a:t>
            </a:r>
          </a:p>
          <a:p>
            <a:pPr defTabSz="914400" eaLnBrk="1" fontAlgn="auto" hangingPunct="1">
              <a:spcBef>
                <a:spcPts val="0"/>
              </a:spcBef>
              <a:spcAft>
                <a:spcPts val="0"/>
              </a:spcAft>
              <a:buClrTx/>
              <a:buSzTx/>
            </a:pPr>
            <a:r>
              <a:rPr kumimoji="1" lang="en-US" altLang="ja-JP" sz="1100" dirty="0">
                <a:solidFill>
                  <a:prstClr val="black"/>
                </a:solidFill>
                <a:latin typeface="游ゴシック" panose="020F0502020204030204"/>
                <a:ea typeface="游ゴシック" panose="020B0400000000000000" pitchFamily="34" charset="-128"/>
              </a:rPr>
              <a:t>Ch#3: Chinese</a:t>
            </a:r>
          </a:p>
          <a:p>
            <a:pPr defTabSz="914400" eaLnBrk="1" fontAlgn="auto" hangingPunct="1">
              <a:spcBef>
                <a:spcPts val="0"/>
              </a:spcBef>
              <a:spcAft>
                <a:spcPts val="0"/>
              </a:spcAft>
              <a:buClrTx/>
              <a:buSzTx/>
            </a:pPr>
            <a:r>
              <a:rPr kumimoji="1" lang="en-US" altLang="ja-JP" sz="1100" dirty="0">
                <a:solidFill>
                  <a:prstClr val="black"/>
                </a:solidFill>
                <a:latin typeface="游ゴシック" panose="020F0502020204030204"/>
                <a:ea typeface="游ゴシック" panose="020B0400000000000000" pitchFamily="34" charset="-128"/>
              </a:rPr>
              <a:t>Ch#4: Korean</a:t>
            </a:r>
          </a:p>
          <a:p>
            <a:pPr defTabSz="914400" eaLnBrk="1" fontAlgn="auto" hangingPunct="1">
              <a:spcBef>
                <a:spcPts val="0"/>
              </a:spcBef>
              <a:spcAft>
                <a:spcPts val="0"/>
              </a:spcAft>
              <a:buClrTx/>
              <a:buSzTx/>
            </a:pPr>
            <a:r>
              <a:rPr kumimoji="1" lang="en-US" altLang="ja-JP" sz="1100" dirty="0">
                <a:solidFill>
                  <a:prstClr val="black"/>
                </a:solidFill>
                <a:latin typeface="游ゴシック" panose="020F0502020204030204"/>
                <a:ea typeface="游ゴシック" panose="020B0400000000000000" pitchFamily="34" charset="-128"/>
              </a:rPr>
              <a:t>…</a:t>
            </a:r>
            <a:endParaRPr kumimoji="1" lang="ja-JP" altLang="en-US" sz="1100" dirty="0">
              <a:solidFill>
                <a:prstClr val="black"/>
              </a:solidFill>
              <a:latin typeface="游ゴシック" panose="020F0502020204030204"/>
              <a:ea typeface="游ゴシック" panose="020B0400000000000000" pitchFamily="34" charset="-128"/>
            </a:endParaRPr>
          </a:p>
        </p:txBody>
      </p:sp>
      <p:sp>
        <p:nvSpPr>
          <p:cNvPr id="75" name="稲妻 74">
            <a:extLst>
              <a:ext uri="{FF2B5EF4-FFF2-40B4-BE49-F238E27FC236}">
                <a16:creationId xmlns:a16="http://schemas.microsoft.com/office/drawing/2014/main" id="{BDE6CC26-C0C3-BF4B-A247-1A829B0760E5}"/>
              </a:ext>
            </a:extLst>
          </p:cNvPr>
          <p:cNvSpPr/>
          <p:nvPr/>
        </p:nvSpPr>
        <p:spPr>
          <a:xfrm flipH="1">
            <a:off x="3123515" y="3474244"/>
            <a:ext cx="543740" cy="216190"/>
          </a:xfrm>
          <a:prstGeom prst="lightningBolt">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914400" eaLnBrk="1" fontAlgn="auto" hangingPunct="1">
              <a:spcBef>
                <a:spcPts val="0"/>
              </a:spcBef>
              <a:spcAft>
                <a:spcPts val="0"/>
              </a:spcAft>
              <a:buClrTx/>
              <a:buSzTx/>
              <a:defRPr/>
            </a:pPr>
            <a:endParaRPr kumimoji="1" lang="ja-JP" altLang="en-US" sz="1800" kern="0">
              <a:solidFill>
                <a:prstClr val="white"/>
              </a:solidFill>
              <a:latin typeface="游ゴシック" panose="020F0502020204030204"/>
              <a:ea typeface="游ゴシック" panose="020B0400000000000000" pitchFamily="34" charset="-128"/>
            </a:endParaRPr>
          </a:p>
        </p:txBody>
      </p:sp>
      <p:sp>
        <p:nvSpPr>
          <p:cNvPr id="76" name="稲妻 75">
            <a:extLst>
              <a:ext uri="{FF2B5EF4-FFF2-40B4-BE49-F238E27FC236}">
                <a16:creationId xmlns:a16="http://schemas.microsoft.com/office/drawing/2014/main" id="{4A3E7571-9098-4C43-9914-1E804216C7A4}"/>
              </a:ext>
            </a:extLst>
          </p:cNvPr>
          <p:cNvSpPr/>
          <p:nvPr/>
        </p:nvSpPr>
        <p:spPr>
          <a:xfrm flipH="1">
            <a:off x="4232647" y="3491166"/>
            <a:ext cx="543740" cy="216190"/>
          </a:xfrm>
          <a:prstGeom prst="lightningBolt">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914400" eaLnBrk="1" fontAlgn="auto" hangingPunct="1">
              <a:spcBef>
                <a:spcPts val="0"/>
              </a:spcBef>
              <a:spcAft>
                <a:spcPts val="0"/>
              </a:spcAft>
              <a:buClrTx/>
              <a:buSzTx/>
              <a:defRPr/>
            </a:pPr>
            <a:endParaRPr kumimoji="1" lang="ja-JP" altLang="en-US" sz="1800" kern="0">
              <a:solidFill>
                <a:prstClr val="white"/>
              </a:solidFill>
              <a:latin typeface="游ゴシック" panose="020F0502020204030204"/>
              <a:ea typeface="游ゴシック" panose="020B0400000000000000" pitchFamily="34" charset="-128"/>
            </a:endParaRPr>
          </a:p>
        </p:txBody>
      </p:sp>
    </p:spTree>
    <p:extLst>
      <p:ext uri="{BB962C8B-B14F-4D97-AF65-F5344CB8AC3E}">
        <p14:creationId xmlns:p14="http://schemas.microsoft.com/office/powerpoint/2010/main" val="215173245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14-xxxx-00-00ax_Overhead_Analysis_Draft.potx" id="{58D38F92-CE47-49A6-8D55-B6F683F34CA5}" vid="{B11CDA16-73AE-4FE4-927E-073FD3DED5C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B519F59218FD4E88B58DE214C6B6C1" ma:contentTypeVersion="0" ma:contentTypeDescription="Create a new document." ma:contentTypeScope="" ma:versionID="f0f002001fb3fd8d0b30a99e294d422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9B6FD7-A7EF-4FFA-B3AA-4E285A044B9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3A2646E-62E3-4149-BBD2-CBA4DEF13688}">
  <ds:schemaRefs>
    <ds:schemaRef ds:uri="http://schemas.microsoft.com/sharepoint/v3/contenttype/forms"/>
  </ds:schemaRefs>
</ds:datastoreItem>
</file>

<file path=customXml/itemProps3.xml><?xml version="1.0" encoding="utf-8"?>
<ds:datastoreItem xmlns:ds="http://schemas.openxmlformats.org/officeDocument/2006/customXml" ds:itemID="{40C680F0-332A-4214-AC5B-BC3BBD5CFB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23188</TotalTime>
  <Words>2059</Words>
  <Application>Microsoft Office PowerPoint</Application>
  <PresentationFormat>Widescreen</PresentationFormat>
  <Paragraphs>370</Paragraphs>
  <Slides>14</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Meiryo UI</vt:lpstr>
      <vt:lpstr>游ゴシック</vt:lpstr>
      <vt:lpstr>Arial</vt:lpstr>
      <vt:lpstr>Calibri</vt:lpstr>
      <vt:lpstr>Times New Roman</vt:lpstr>
      <vt:lpstr>Wingdings</vt:lpstr>
      <vt:lpstr>Office Theme</vt:lpstr>
      <vt:lpstr>Document</vt:lpstr>
      <vt:lpstr>IEEE 802.11bc Use Case Document</vt:lpstr>
      <vt:lpstr>PowerPoint Presentation</vt:lpstr>
      <vt:lpstr>Use Case 1:  Stadium Video Distribution</vt:lpstr>
      <vt:lpstr>Use Case 2:  Low Power Sensor UL Broadcast</vt:lpstr>
      <vt:lpstr>Use Case 3:  Intelligent Transportation Broadcast</vt:lpstr>
      <vt:lpstr>Use Case 4:  Broadcast Services for Event Production</vt:lpstr>
      <vt:lpstr>Use Case 5:  Multi-lingual and Emergency Broadcast</vt:lpstr>
      <vt:lpstr>Use Case 6:  VR eSports Video Distribution</vt:lpstr>
      <vt:lpstr>Use Case 7:  Multi-Channel Data Distribution</vt:lpstr>
      <vt:lpstr>Use Case 8:  Lecture room slide distribution</vt:lpstr>
      <vt:lpstr>Use Case 9: Regional based broadcast TV service</vt:lpstr>
      <vt:lpstr>Use Case 10:  AP tagged UL forwarding</vt:lpstr>
      <vt:lpstr>PowerPoint Presentation</vt:lpstr>
      <vt:lpstr>PowerPoint Presentation</vt:lpstr>
    </vt:vector>
  </TitlesOfParts>
  <Company>InterDigital Communication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TGbc Use Case Document</dc:title>
  <dc:creator>Xiaofei.Wang@InterDigital.com</dc:creator>
  <cp:lastModifiedBy>Xiaofei Wang</cp:lastModifiedBy>
  <cp:revision>381</cp:revision>
  <cp:lastPrinted>1601-01-01T00:00:00Z</cp:lastPrinted>
  <dcterms:created xsi:type="dcterms:W3CDTF">2014-04-14T10:59:07Z</dcterms:created>
  <dcterms:modified xsi:type="dcterms:W3CDTF">2019-06-19T19:51:09Z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0x01010068B519F59218FD4E88B58DE214C6B6C1</vt:lpwstr>
  </property>
</Properties>
</file>