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
  </p:notesMasterIdLst>
  <p:handoutMasterIdLst>
    <p:handoutMasterId r:id="rId14"/>
  </p:handoutMasterIdLst>
  <p:sldIdLst>
    <p:sldId id="256" r:id="rId5"/>
    <p:sldId id="276" r:id="rId6"/>
    <p:sldId id="287" r:id="rId7"/>
    <p:sldId id="285" r:id="rId8"/>
    <p:sldId id="289" r:id="rId9"/>
    <p:sldId id="288" r:id="rId10"/>
    <p:sldId id="259" r:id="rId11"/>
    <p:sldId id="28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51" autoAdjust="0"/>
    <p:restoredTop sz="94619" autoAdjust="0"/>
  </p:normalViewPr>
  <p:slideViewPr>
    <p:cSldViewPr>
      <p:cViewPr varScale="1">
        <p:scale>
          <a:sx n="77" d="100"/>
          <a:sy n="77" d="100"/>
        </p:scale>
        <p:origin x="88" y="5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1" d="100"/>
          <a:sy n="51" d="100"/>
        </p:scale>
        <p:origin x="2680" y="3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March 2019</a:t>
            </a:r>
            <a:endParaRPr lang="en-US" dirty="0"/>
          </a:p>
        </p:txBody>
      </p:sp>
      <p:sp>
        <p:nvSpPr>
          <p:cNvPr id="6" name="Footer Placeholder 5"/>
          <p:cNvSpPr>
            <a:spLocks noGrp="1"/>
          </p:cNvSpPr>
          <p:nvPr>
            <p:ph type="ftr"/>
          </p:nvPr>
        </p:nvSpPr>
        <p:spPr/>
        <p:txBody>
          <a:bodyPr/>
          <a:lstStyle/>
          <a:p>
            <a:r>
              <a:rPr lang="en-GB"/>
              <a:t>Xiaofei Wang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3473842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March 2019</a:t>
            </a:r>
            <a:endParaRPr lang="en-US" dirty="0"/>
          </a:p>
        </p:txBody>
      </p:sp>
      <p:sp>
        <p:nvSpPr>
          <p:cNvPr id="6" name="Footer Placeholder 5"/>
          <p:cNvSpPr>
            <a:spLocks noGrp="1"/>
          </p:cNvSpPr>
          <p:nvPr>
            <p:ph type="ftr"/>
          </p:nvPr>
        </p:nvSpPr>
        <p:spPr/>
        <p:txBody>
          <a:bodyPr/>
          <a:lstStyle/>
          <a:p>
            <a:r>
              <a:rPr lang="en-GB"/>
              <a:t>Xiaofei Wang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028138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802.11-15/1065r1</a:t>
            </a:r>
          </a:p>
        </p:txBody>
      </p:sp>
      <p:sp>
        <p:nvSpPr>
          <p:cNvPr id="5" name="Date Placeholder 4"/>
          <p:cNvSpPr>
            <a:spLocks noGrp="1"/>
          </p:cNvSpPr>
          <p:nvPr>
            <p:ph type="dt"/>
          </p:nvPr>
        </p:nvSpPr>
        <p:spPr/>
        <p:txBody>
          <a:bodyPr/>
          <a:lstStyle/>
          <a:p>
            <a:r>
              <a:rPr lang="en-US" dirty="0"/>
              <a:t>March 2019</a:t>
            </a:r>
          </a:p>
        </p:txBody>
      </p:sp>
      <p:sp>
        <p:nvSpPr>
          <p:cNvPr id="6" name="Footer Placeholder 5"/>
          <p:cNvSpPr>
            <a:spLocks noGrp="1"/>
          </p:cNvSpPr>
          <p:nvPr>
            <p:ph type="ftr"/>
          </p:nvPr>
        </p:nvSpPr>
        <p:spPr/>
        <p:txBody>
          <a:bodyPr/>
          <a:lstStyle/>
          <a:p>
            <a:r>
              <a:rPr lang="en-GB" dirty="0"/>
              <a:t>Xiaofei Wang (InterDigital)</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156721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March 2019</a:t>
            </a:r>
            <a:endParaRPr lang="en-US" dirty="0"/>
          </a:p>
        </p:txBody>
      </p:sp>
      <p:sp>
        <p:nvSpPr>
          <p:cNvPr id="6" name="Footer Placeholder 5"/>
          <p:cNvSpPr>
            <a:spLocks noGrp="1"/>
          </p:cNvSpPr>
          <p:nvPr>
            <p:ph type="ftr"/>
          </p:nvPr>
        </p:nvSpPr>
        <p:spPr/>
        <p:txBody>
          <a:bodyPr/>
          <a:lstStyle/>
          <a:p>
            <a:r>
              <a:rPr lang="en-GB"/>
              <a:t>Xiaofei Wang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315530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March 2019</a:t>
            </a:r>
            <a:endParaRPr lang="en-US" dirty="0"/>
          </a:p>
        </p:txBody>
      </p:sp>
      <p:sp>
        <p:nvSpPr>
          <p:cNvPr id="6" name="Footer Placeholder 5"/>
          <p:cNvSpPr>
            <a:spLocks noGrp="1"/>
          </p:cNvSpPr>
          <p:nvPr>
            <p:ph type="ftr"/>
          </p:nvPr>
        </p:nvSpPr>
        <p:spPr/>
        <p:txBody>
          <a:bodyPr/>
          <a:lstStyle/>
          <a:p>
            <a:r>
              <a:rPr lang="en-GB"/>
              <a:t>Xiaofei Wang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545854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March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911649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2019</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2019</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2019</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802.11-19/0268r4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www.arc-it.org/"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March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IEEE 802.11bc Use Case Document</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2019-02-08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60149531"/>
              </p:ext>
            </p:extLst>
          </p:nvPr>
        </p:nvGraphicFramePr>
        <p:xfrm>
          <a:off x="2320925" y="3714750"/>
          <a:ext cx="7715250" cy="2892425"/>
        </p:xfrm>
        <a:graphic>
          <a:graphicData uri="http://schemas.openxmlformats.org/presentationml/2006/ole">
            <mc:AlternateContent xmlns:mc="http://schemas.openxmlformats.org/markup-compatibility/2006">
              <mc:Choice xmlns:v="urn:schemas-microsoft-com:vml" Requires="v">
                <p:oleObj spid="_x0000_s3412" name="Document" r:id="rId4" imgW="8267030" imgH="3099197" progId="Word.Document.8">
                  <p:embed/>
                </p:oleObj>
              </mc:Choice>
              <mc:Fallback>
                <p:oleObj name="Document" r:id="rId4" imgW="8267030" imgH="3099197" progId="Word.Document.8">
                  <p:embed/>
                  <p:pic>
                    <p:nvPicPr>
                      <p:cNvPr id="0" name="Picture 3"/>
                      <p:cNvPicPr>
                        <a:picLocks noChangeAspect="1" noChangeArrowheads="1"/>
                      </p:cNvPicPr>
                      <p:nvPr/>
                    </p:nvPicPr>
                    <p:blipFill>
                      <a:blip r:embed="rId5"/>
                      <a:srcRect/>
                      <a:stretch>
                        <a:fillRect/>
                      </a:stretch>
                    </p:blipFill>
                    <p:spPr bwMode="auto">
                      <a:xfrm>
                        <a:off x="2320925" y="3714750"/>
                        <a:ext cx="7715250" cy="2892425"/>
                      </a:xfrm>
                      <a:prstGeom prst="rect">
                        <a:avLst/>
                      </a:prstGeom>
                      <a:noFill/>
                      <a:extLst/>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March 2019</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This document contains the use case descriptions for the IEEE 802.11bc TG. </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1A7F6CAE-16AF-4644-8E0C-0AC68AD25044}"/>
              </a:ext>
            </a:extLst>
          </p:cNvPr>
          <p:cNvSpPr>
            <a:spLocks noGrp="1"/>
          </p:cNvSpPr>
          <p:nvPr>
            <p:ph type="title"/>
          </p:nvPr>
        </p:nvSpPr>
        <p:spPr>
          <a:xfrm>
            <a:off x="2209801" y="685801"/>
            <a:ext cx="7770813" cy="510952"/>
          </a:xfrm>
        </p:spPr>
        <p:txBody>
          <a:bodyPr/>
          <a:lstStyle/>
          <a:p>
            <a:r>
              <a:rPr kumimoji="1" lang="en-US" altLang="ja-JP" dirty="0"/>
              <a:t>Use Case 1:  Stadium Video Distribution</a:t>
            </a:r>
            <a:endParaRPr kumimoji="1" lang="ja-JP" altLang="en-US" dirty="0"/>
          </a:p>
        </p:txBody>
      </p:sp>
      <p:sp>
        <p:nvSpPr>
          <p:cNvPr id="6" name="日付プレースホルダー 5">
            <a:extLst>
              <a:ext uri="{FF2B5EF4-FFF2-40B4-BE49-F238E27FC236}">
                <a16:creationId xmlns:a16="http://schemas.microsoft.com/office/drawing/2014/main" id="{0D01DE11-9DE7-CE4D-879A-33E27F6B2A76}"/>
              </a:ext>
            </a:extLst>
          </p:cNvPr>
          <p:cNvSpPr>
            <a:spLocks noGrp="1"/>
          </p:cNvSpPr>
          <p:nvPr>
            <p:ph type="dt" idx="10"/>
          </p:nvPr>
        </p:nvSpPr>
        <p:spPr/>
        <p:txBody>
          <a:bodyPr/>
          <a:lstStyle/>
          <a:p>
            <a:r>
              <a:rPr lang="en-US" altLang="ja-JP" dirty="0"/>
              <a:t>March 2019</a:t>
            </a:r>
            <a:endParaRPr lang="en-GB" dirty="0"/>
          </a:p>
        </p:txBody>
      </p:sp>
      <p:sp>
        <p:nvSpPr>
          <p:cNvPr id="5" name="フッター プレースホルダー 4">
            <a:extLst>
              <a:ext uri="{FF2B5EF4-FFF2-40B4-BE49-F238E27FC236}">
                <a16:creationId xmlns:a16="http://schemas.microsoft.com/office/drawing/2014/main" id="{4E5BE2F5-1DF0-1343-9198-5DC88D362CD8}"/>
              </a:ext>
            </a:extLst>
          </p:cNvPr>
          <p:cNvSpPr>
            <a:spLocks noGrp="1"/>
          </p:cNvSpPr>
          <p:nvPr>
            <p:ph type="ftr" idx="11"/>
          </p:nvPr>
        </p:nvSpPr>
        <p:spPr/>
        <p:txBody>
          <a:bodyPr/>
          <a:lstStyle/>
          <a:p>
            <a:r>
              <a:rPr lang="de-DE" dirty="0"/>
              <a:t>Xiaofei WANG (InterDigital))</a:t>
            </a:r>
            <a:endParaRPr lang="en-GB" dirty="0"/>
          </a:p>
        </p:txBody>
      </p:sp>
      <p:sp>
        <p:nvSpPr>
          <p:cNvPr id="4" name="スライド番号プレースホルダー 3">
            <a:extLst>
              <a:ext uri="{FF2B5EF4-FFF2-40B4-BE49-F238E27FC236}">
                <a16:creationId xmlns:a16="http://schemas.microsoft.com/office/drawing/2014/main" id="{C421DC62-80AA-7E44-84EB-12E38E2FDC9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8" name="コンテンツ プレースホルダー 7">
            <a:extLst>
              <a:ext uri="{FF2B5EF4-FFF2-40B4-BE49-F238E27FC236}">
                <a16:creationId xmlns:a16="http://schemas.microsoft.com/office/drawing/2014/main" id="{080384B8-EF5D-0748-AE1F-35A049A97833}"/>
              </a:ext>
            </a:extLst>
          </p:cNvPr>
          <p:cNvSpPr>
            <a:spLocks noGrp="1"/>
          </p:cNvSpPr>
          <p:nvPr>
            <p:ph sz="half" idx="4294967295"/>
          </p:nvPr>
        </p:nvSpPr>
        <p:spPr>
          <a:xfrm>
            <a:off x="5924103" y="1457524"/>
            <a:ext cx="4780409" cy="1375272"/>
          </a:xfrm>
          <a:ln>
            <a:solidFill>
              <a:schemeClr val="tx2"/>
            </a:solidFill>
          </a:ln>
        </p:spPr>
        <p:txBody>
          <a:bodyPr/>
          <a:lstStyle/>
          <a:p>
            <a:r>
              <a:rPr kumimoji="1" lang="en-US" altLang="ja-JP" sz="1400" dirty="0"/>
              <a:t>Stakeholders</a:t>
            </a:r>
          </a:p>
          <a:p>
            <a:pPr marL="342900" lvl="1" indent="-342900">
              <a:spcBef>
                <a:spcPts val="600"/>
              </a:spcBef>
              <a:buFont typeface="Arial" panose="020B0604020202020204" pitchFamily="34" charset="0"/>
              <a:buChar char="•"/>
            </a:pPr>
            <a:r>
              <a:rPr kumimoji="1" lang="en-US" altLang="ja-JP" sz="1200" b="1" dirty="0">
                <a:cs typeface="+mn-cs"/>
              </a:rPr>
              <a:t>Stadium system operators</a:t>
            </a:r>
          </a:p>
          <a:p>
            <a:pPr marL="342900" lvl="1" indent="-342900">
              <a:spcBef>
                <a:spcPts val="600"/>
              </a:spcBef>
              <a:buFont typeface="Arial" panose="020B0604020202020204" pitchFamily="34" charset="0"/>
              <a:buChar char="•"/>
            </a:pPr>
            <a:r>
              <a:rPr kumimoji="1" lang="en-US" altLang="ja-JP" sz="1200" b="1" dirty="0">
                <a:cs typeface="+mn-cs"/>
              </a:rPr>
              <a:t>Stadium audience, coaches and referees</a:t>
            </a:r>
          </a:p>
          <a:p>
            <a:pPr marL="342900" lvl="1" indent="-342900">
              <a:spcBef>
                <a:spcPts val="600"/>
              </a:spcBef>
              <a:buFont typeface="Arial" panose="020B0604020202020204" pitchFamily="34" charset="0"/>
              <a:buChar char="•"/>
            </a:pPr>
            <a:r>
              <a:rPr kumimoji="1" lang="en-US" altLang="ja-JP" sz="1200" b="1" dirty="0">
                <a:cs typeface="+mn-cs"/>
              </a:rPr>
              <a:t>Broadcasters, e.g., Live TV</a:t>
            </a:r>
          </a:p>
          <a:p>
            <a:pPr marL="342900" lvl="1" indent="-342900">
              <a:spcBef>
                <a:spcPts val="600"/>
              </a:spcBef>
              <a:buFont typeface="Arial" panose="020B0604020202020204" pitchFamily="34" charset="0"/>
              <a:buChar char="•"/>
            </a:pPr>
            <a:r>
              <a:rPr kumimoji="1" lang="en-US" altLang="ja-JP" sz="1200" b="1" dirty="0">
                <a:cs typeface="+mn-cs"/>
              </a:rPr>
              <a:t>Manufacturers of semiconductor, networking and mobile devices</a:t>
            </a:r>
            <a:endParaRPr kumimoji="1" lang="ja-JP" altLang="en-US" sz="1200" b="1" dirty="0">
              <a:cs typeface="+mn-cs"/>
            </a:endParaRPr>
          </a:p>
        </p:txBody>
      </p:sp>
      <p:sp>
        <p:nvSpPr>
          <p:cNvPr id="10" name="コンテンツ プレースホルダー 7">
            <a:extLst>
              <a:ext uri="{FF2B5EF4-FFF2-40B4-BE49-F238E27FC236}">
                <a16:creationId xmlns:a16="http://schemas.microsoft.com/office/drawing/2014/main" id="{4F9F409D-D9DC-674B-9DF5-975869D57FE7}"/>
              </a:ext>
            </a:extLst>
          </p:cNvPr>
          <p:cNvSpPr txBox="1">
            <a:spLocks/>
          </p:cNvSpPr>
          <p:nvPr/>
        </p:nvSpPr>
        <p:spPr bwMode="auto">
          <a:xfrm>
            <a:off x="1171577" y="1457524"/>
            <a:ext cx="4420367" cy="3627660"/>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kern="0" dirty="0"/>
              <a:t>Topology/Architecture</a:t>
            </a:r>
          </a:p>
        </p:txBody>
      </p:sp>
      <p:sp>
        <p:nvSpPr>
          <p:cNvPr id="11" name="コンテンツ プレースホルダー 7">
            <a:extLst>
              <a:ext uri="{FF2B5EF4-FFF2-40B4-BE49-F238E27FC236}">
                <a16:creationId xmlns:a16="http://schemas.microsoft.com/office/drawing/2014/main" id="{622817C9-C3F0-7A47-91AF-F2063FB34E89}"/>
              </a:ext>
            </a:extLst>
          </p:cNvPr>
          <p:cNvSpPr txBox="1">
            <a:spLocks/>
          </p:cNvSpPr>
          <p:nvPr/>
        </p:nvSpPr>
        <p:spPr bwMode="auto">
          <a:xfrm>
            <a:off x="5924103" y="5244104"/>
            <a:ext cx="4780408" cy="1175215"/>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400" dirty="0"/>
              <a:t>Expected Benefits:</a:t>
            </a:r>
          </a:p>
          <a:p>
            <a:pPr marL="342900" lvl="1" indent="-342900">
              <a:spcBef>
                <a:spcPts val="600"/>
              </a:spcBef>
              <a:buFont typeface="Arial" panose="020B0604020202020204" pitchFamily="34" charset="0"/>
              <a:buChar char="•"/>
            </a:pPr>
            <a:r>
              <a:rPr kumimoji="1" lang="en-US" altLang="ja-JP" sz="1200" b="1" dirty="0"/>
              <a:t>Ability to broadcast simultaneous information to a large number of users</a:t>
            </a:r>
          </a:p>
          <a:p>
            <a:pPr marL="342900" lvl="1" indent="-342900">
              <a:spcBef>
                <a:spcPts val="600"/>
              </a:spcBef>
              <a:buFont typeface="Arial" panose="020B0604020202020204" pitchFamily="34" charset="0"/>
              <a:buChar char="•"/>
            </a:pPr>
            <a:r>
              <a:rPr kumimoji="1" lang="en-US" altLang="ja-JP" sz="1200" b="1" dirty="0"/>
              <a:t>Reuse existing technology while reducing cost and implementation complexity</a:t>
            </a:r>
          </a:p>
          <a:p>
            <a:endParaRPr kumimoji="1" lang="ja-JP" altLang="en-US" kern="0" dirty="0"/>
          </a:p>
        </p:txBody>
      </p:sp>
      <p:sp>
        <p:nvSpPr>
          <p:cNvPr id="13" name="コンテンツ プレースホルダー 7">
            <a:extLst>
              <a:ext uri="{FF2B5EF4-FFF2-40B4-BE49-F238E27FC236}">
                <a16:creationId xmlns:a16="http://schemas.microsoft.com/office/drawing/2014/main" id="{821D0DE3-B04C-2245-BF99-45A08C620B1D}"/>
              </a:ext>
            </a:extLst>
          </p:cNvPr>
          <p:cNvSpPr txBox="1">
            <a:spLocks/>
          </p:cNvSpPr>
          <p:nvPr/>
        </p:nvSpPr>
        <p:spPr bwMode="auto">
          <a:xfrm>
            <a:off x="5924103" y="2916482"/>
            <a:ext cx="4780408" cy="2161528"/>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400" dirty="0"/>
              <a:t>Service scene</a:t>
            </a:r>
          </a:p>
          <a:p>
            <a:pPr marL="342900" lvl="1" indent="-342900">
              <a:spcBef>
                <a:spcPts val="600"/>
              </a:spcBef>
              <a:buFont typeface="Arial" panose="020B0604020202020204" pitchFamily="34" charset="0"/>
              <a:buChar char="•"/>
            </a:pPr>
            <a:r>
              <a:rPr kumimoji="1" lang="en-US" altLang="ja-JP" sz="1200" b="1" dirty="0"/>
              <a:t>An </a:t>
            </a:r>
            <a:r>
              <a:rPr kumimoji="1" lang="en-US" altLang="ja-JP" sz="1200" b="1" dirty="0" err="1"/>
              <a:t>eBCS</a:t>
            </a:r>
            <a:r>
              <a:rPr kumimoji="1" lang="en-US" altLang="ja-JP" sz="1200" b="1" dirty="0"/>
              <a:t> AP provides </a:t>
            </a:r>
            <a:r>
              <a:rPr kumimoji="1" lang="en-US" altLang="ja-JP" sz="1200" b="1" dirty="0" err="1"/>
              <a:t>eBCS</a:t>
            </a:r>
            <a:r>
              <a:rPr kumimoji="1" lang="en-US" altLang="ja-JP" sz="1200" b="1" dirty="0"/>
              <a:t> for videos to a large number of densely located STAs, which may be mobile devices.</a:t>
            </a:r>
          </a:p>
          <a:p>
            <a:pPr marL="342900" lvl="1" indent="-342900">
              <a:spcBef>
                <a:spcPts val="600"/>
              </a:spcBef>
              <a:buFont typeface="Arial" panose="020B0604020202020204" pitchFamily="34" charset="0"/>
              <a:buChar char="•"/>
            </a:pPr>
            <a:r>
              <a:rPr kumimoji="1" lang="en-US" altLang="ja-JP" sz="1200" b="1" dirty="0"/>
              <a:t>An </a:t>
            </a:r>
            <a:r>
              <a:rPr kumimoji="1" lang="en-US" altLang="ja-JP" sz="1200" b="1" dirty="0" err="1"/>
              <a:t>eBCS</a:t>
            </a:r>
            <a:r>
              <a:rPr kumimoji="1" lang="en-US" altLang="ja-JP" sz="1200" b="1" dirty="0"/>
              <a:t> AP provides multiple </a:t>
            </a:r>
            <a:r>
              <a:rPr kumimoji="1" lang="en-US" altLang="ja-JP" sz="1200" b="1" dirty="0" err="1"/>
              <a:t>eBCSs</a:t>
            </a:r>
            <a:r>
              <a:rPr kumimoji="1" lang="en-US" altLang="ja-JP" sz="1200" b="1" dirty="0"/>
              <a:t> for multiple video streams, e.g.:</a:t>
            </a:r>
          </a:p>
          <a:p>
            <a:pPr marL="742950" lvl="2" indent="-342900">
              <a:spcBef>
                <a:spcPts val="600"/>
              </a:spcBef>
              <a:buFont typeface="Arial" panose="020B0604020202020204" pitchFamily="34" charset="0"/>
              <a:buChar char="•"/>
            </a:pPr>
            <a:r>
              <a:rPr kumimoji="1" lang="en-US" altLang="ja-JP" sz="1200" b="1" dirty="0"/>
              <a:t>live video feed/Video Highlights Replay</a:t>
            </a:r>
          </a:p>
          <a:p>
            <a:pPr marL="742950" lvl="2" indent="-342900">
              <a:spcBef>
                <a:spcPts val="600"/>
              </a:spcBef>
              <a:buFont typeface="Arial" panose="020B0604020202020204" pitchFamily="34" charset="0"/>
              <a:buChar char="•"/>
            </a:pPr>
            <a:r>
              <a:rPr kumimoji="1" lang="en-US" altLang="ja-JP" sz="1200" b="1" dirty="0"/>
              <a:t>Videos from different angles of the game (e.g., in soccer)</a:t>
            </a:r>
          </a:p>
          <a:p>
            <a:pPr marL="742950" lvl="2" indent="-342900">
              <a:spcBef>
                <a:spcPts val="600"/>
              </a:spcBef>
              <a:buFont typeface="Arial" panose="020B0604020202020204" pitchFamily="34" charset="0"/>
              <a:buChar char="•"/>
            </a:pPr>
            <a:r>
              <a:rPr kumimoji="1" lang="en-US" altLang="ja-JP" sz="1200" b="1" dirty="0"/>
              <a:t>Videos of different sport activities that take place in parallel (e.g., athletics)</a:t>
            </a:r>
          </a:p>
        </p:txBody>
      </p:sp>
      <p:sp>
        <p:nvSpPr>
          <p:cNvPr id="14" name="コンテンツ プレースホルダー 7">
            <a:extLst>
              <a:ext uri="{FF2B5EF4-FFF2-40B4-BE49-F238E27FC236}">
                <a16:creationId xmlns:a16="http://schemas.microsoft.com/office/drawing/2014/main" id="{4A8EF0D3-987F-EF49-8ED9-3F113DF8931C}"/>
              </a:ext>
            </a:extLst>
          </p:cNvPr>
          <p:cNvSpPr txBox="1">
            <a:spLocks/>
          </p:cNvSpPr>
          <p:nvPr/>
        </p:nvSpPr>
        <p:spPr bwMode="auto">
          <a:xfrm>
            <a:off x="1171577" y="5244104"/>
            <a:ext cx="4420368" cy="1175215"/>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200" kern="0" dirty="0"/>
              <a:t>Required function</a:t>
            </a:r>
          </a:p>
          <a:p>
            <a:pPr>
              <a:buFont typeface="Arial" panose="020B0604020202020204" pitchFamily="34" charset="0"/>
              <a:buChar char="•"/>
            </a:pPr>
            <a:r>
              <a:rPr kumimoji="1" lang="en-US" altLang="ja-JP" sz="1200" kern="0" dirty="0"/>
              <a:t>Providing enhanced Broadcast Services (</a:t>
            </a:r>
            <a:r>
              <a:rPr kumimoji="1" lang="en-US" altLang="ja-JP" sz="1200" kern="0" dirty="0" err="1"/>
              <a:t>eBCS</a:t>
            </a:r>
            <a:r>
              <a:rPr kumimoji="1" lang="en-US" altLang="ja-JP" sz="1200" kern="0" dirty="0"/>
              <a:t>) for videos to a large number of densely located STAs. These STAs may be associated, or unassociated with the AP or may be  STAs that do not transmit.</a:t>
            </a:r>
          </a:p>
          <a:p>
            <a:pPr>
              <a:buFont typeface="Arial" panose="020B0604020202020204" pitchFamily="34" charset="0"/>
              <a:buChar char="•"/>
            </a:pPr>
            <a:endParaRPr kumimoji="1" lang="en-US" altLang="ja-JP" kern="0" dirty="0"/>
          </a:p>
          <a:p>
            <a:endParaRPr kumimoji="1" lang="en-US" altLang="ja-JP" kern="0" dirty="0"/>
          </a:p>
        </p:txBody>
      </p:sp>
      <p:sp>
        <p:nvSpPr>
          <p:cNvPr id="12" name="テキスト ボックス 3">
            <a:extLst>
              <a:ext uri="{FF2B5EF4-FFF2-40B4-BE49-F238E27FC236}">
                <a16:creationId xmlns:a16="http://schemas.microsoft.com/office/drawing/2014/main" id="{F557271D-1FAB-FE48-8FC1-1F1991C48B87}"/>
              </a:ext>
            </a:extLst>
          </p:cNvPr>
          <p:cNvSpPr txBox="1"/>
          <p:nvPr/>
        </p:nvSpPr>
        <p:spPr>
          <a:xfrm>
            <a:off x="1390817" y="2164325"/>
            <a:ext cx="1149674"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Contents</a:t>
            </a:r>
          </a:p>
          <a:p>
            <a:r>
              <a:rPr lang="en-US" altLang="ja-JP" dirty="0"/>
              <a:t>Server</a:t>
            </a:r>
            <a:endParaRPr kumimoji="1" lang="ja-JP" altLang="en-US" dirty="0"/>
          </a:p>
        </p:txBody>
      </p:sp>
      <p:sp>
        <p:nvSpPr>
          <p:cNvPr id="15" name="テキスト ボックス 4">
            <a:extLst>
              <a:ext uri="{FF2B5EF4-FFF2-40B4-BE49-F238E27FC236}">
                <a16:creationId xmlns:a16="http://schemas.microsoft.com/office/drawing/2014/main" id="{064367C9-78A2-4A4A-AF98-AE17BDE5A33B}"/>
              </a:ext>
            </a:extLst>
          </p:cNvPr>
          <p:cNvSpPr txBox="1"/>
          <p:nvPr/>
        </p:nvSpPr>
        <p:spPr>
          <a:xfrm>
            <a:off x="3210031" y="3165692"/>
            <a:ext cx="48603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AP</a:t>
            </a:r>
            <a:endParaRPr kumimoji="1" lang="ja-JP" altLang="en-US" dirty="0"/>
          </a:p>
        </p:txBody>
      </p:sp>
      <p:sp>
        <p:nvSpPr>
          <p:cNvPr id="16" name="テキスト ボックス 5">
            <a:extLst>
              <a:ext uri="{FF2B5EF4-FFF2-40B4-BE49-F238E27FC236}">
                <a16:creationId xmlns:a16="http://schemas.microsoft.com/office/drawing/2014/main" id="{6E20D7B9-5B06-1C46-A844-33DD1BB0C195}"/>
              </a:ext>
            </a:extLst>
          </p:cNvPr>
          <p:cNvSpPr txBox="1"/>
          <p:nvPr/>
        </p:nvSpPr>
        <p:spPr>
          <a:xfrm>
            <a:off x="4866072"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17" name="テキスト ボックス 6">
            <a:extLst>
              <a:ext uri="{FF2B5EF4-FFF2-40B4-BE49-F238E27FC236}">
                <a16:creationId xmlns:a16="http://schemas.microsoft.com/office/drawing/2014/main" id="{2A0A79C8-06DE-0143-9DBE-911AE81EA526}"/>
              </a:ext>
            </a:extLst>
          </p:cNvPr>
          <p:cNvSpPr txBox="1"/>
          <p:nvPr/>
        </p:nvSpPr>
        <p:spPr>
          <a:xfrm>
            <a:off x="4031951"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18" name="テキスト ボックス 7">
            <a:extLst>
              <a:ext uri="{FF2B5EF4-FFF2-40B4-BE49-F238E27FC236}">
                <a16:creationId xmlns:a16="http://schemas.microsoft.com/office/drawing/2014/main" id="{A63F87AB-63C0-D34F-BF67-2E3CE9EAE596}"/>
              </a:ext>
            </a:extLst>
          </p:cNvPr>
          <p:cNvSpPr txBox="1"/>
          <p:nvPr/>
        </p:nvSpPr>
        <p:spPr>
          <a:xfrm>
            <a:off x="3141102"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a:p>
        </p:txBody>
      </p:sp>
      <p:sp>
        <p:nvSpPr>
          <p:cNvPr id="19" name="テキスト ボックス 8">
            <a:extLst>
              <a:ext uri="{FF2B5EF4-FFF2-40B4-BE49-F238E27FC236}">
                <a16:creationId xmlns:a16="http://schemas.microsoft.com/office/drawing/2014/main" id="{F8343CDA-6F66-754B-9234-97D7ECCFC5C8}"/>
              </a:ext>
            </a:extLst>
          </p:cNvPr>
          <p:cNvSpPr txBox="1"/>
          <p:nvPr/>
        </p:nvSpPr>
        <p:spPr>
          <a:xfrm>
            <a:off x="2323074"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22" name="円/楕円 11">
            <a:extLst>
              <a:ext uri="{FF2B5EF4-FFF2-40B4-BE49-F238E27FC236}">
                <a16:creationId xmlns:a16="http://schemas.microsoft.com/office/drawing/2014/main" id="{8B541896-9143-7E4F-ACF9-1D2643D083E8}"/>
              </a:ext>
            </a:extLst>
          </p:cNvPr>
          <p:cNvSpPr/>
          <p:nvPr/>
        </p:nvSpPr>
        <p:spPr>
          <a:xfrm>
            <a:off x="3679907" y="2142187"/>
            <a:ext cx="1551997" cy="690609"/>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en-US" altLang="ja-JP" dirty="0"/>
              <a:t>Network</a:t>
            </a:r>
            <a:endParaRPr kumimoji="1" lang="ja-JP" altLang="en-US" dirty="0"/>
          </a:p>
        </p:txBody>
      </p:sp>
      <p:cxnSp>
        <p:nvCxnSpPr>
          <p:cNvPr id="23" name="直線矢印コネクタ 13">
            <a:extLst>
              <a:ext uri="{FF2B5EF4-FFF2-40B4-BE49-F238E27FC236}">
                <a16:creationId xmlns:a16="http://schemas.microsoft.com/office/drawing/2014/main" id="{351A44D6-26FA-5A4F-BF0D-E485C938DA80}"/>
              </a:ext>
            </a:extLst>
          </p:cNvPr>
          <p:cNvCxnSpPr>
            <a:cxnSpLocks/>
            <a:stCxn id="12" idx="3"/>
            <a:endCxn id="22" idx="2"/>
          </p:cNvCxnSpPr>
          <p:nvPr/>
        </p:nvCxnSpPr>
        <p:spPr>
          <a:xfrm>
            <a:off x="2540491" y="2487491"/>
            <a:ext cx="1139416" cy="1"/>
          </a:xfrm>
          <a:prstGeom prst="straightConnector1">
            <a:avLst/>
          </a:prstGeom>
          <a:ln w="38100">
            <a:solidFill>
              <a:schemeClr val="tx1"/>
            </a:solidFill>
            <a:headEnd type="none" w="med" len="med"/>
            <a:tailEnd type="triangle" w="med" len="med"/>
          </a:ln>
        </p:spPr>
        <p:style>
          <a:lnRef idx="3">
            <a:schemeClr val="accent1"/>
          </a:lnRef>
          <a:fillRef idx="0">
            <a:schemeClr val="accent1"/>
          </a:fillRef>
          <a:effectRef idx="2">
            <a:schemeClr val="accent1"/>
          </a:effectRef>
          <a:fontRef idx="minor">
            <a:schemeClr val="tx1"/>
          </a:fontRef>
        </p:style>
      </p:cxnSp>
      <p:sp>
        <p:nvSpPr>
          <p:cNvPr id="25" name="稲妻 18">
            <a:extLst>
              <a:ext uri="{FF2B5EF4-FFF2-40B4-BE49-F238E27FC236}">
                <a16:creationId xmlns:a16="http://schemas.microsoft.com/office/drawing/2014/main" id="{8422D2AD-D8C8-B847-A9AC-F878C9A76E51}"/>
              </a:ext>
            </a:extLst>
          </p:cNvPr>
          <p:cNvSpPr/>
          <p:nvPr/>
        </p:nvSpPr>
        <p:spPr>
          <a:xfrm rot="5400000">
            <a:off x="1779768" y="3241987"/>
            <a:ext cx="914400" cy="1149674"/>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6" name="稲妻 20">
            <a:extLst>
              <a:ext uri="{FF2B5EF4-FFF2-40B4-BE49-F238E27FC236}">
                <a16:creationId xmlns:a16="http://schemas.microsoft.com/office/drawing/2014/main" id="{37D765DD-3900-BA41-91F7-26011EB5DA12}"/>
              </a:ext>
            </a:extLst>
          </p:cNvPr>
          <p:cNvSpPr/>
          <p:nvPr/>
        </p:nvSpPr>
        <p:spPr>
          <a:xfrm rot="5400000" flipV="1">
            <a:off x="4339977" y="3171431"/>
            <a:ext cx="914400" cy="1290786"/>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cxnSp>
        <p:nvCxnSpPr>
          <p:cNvPr id="41" name="Connector: Elbow 40">
            <a:extLst>
              <a:ext uri="{FF2B5EF4-FFF2-40B4-BE49-F238E27FC236}">
                <a16:creationId xmlns:a16="http://schemas.microsoft.com/office/drawing/2014/main" id="{259C3D6C-F3B2-42C3-9145-A52C5CCE8003}"/>
              </a:ext>
            </a:extLst>
          </p:cNvPr>
          <p:cNvCxnSpPr>
            <a:cxnSpLocks/>
            <a:stCxn id="22" idx="6"/>
            <a:endCxn id="15" idx="0"/>
          </p:cNvCxnSpPr>
          <p:nvPr/>
        </p:nvCxnSpPr>
        <p:spPr bwMode="auto">
          <a:xfrm flipH="1">
            <a:off x="3453046" y="2487492"/>
            <a:ext cx="1778858" cy="678200"/>
          </a:xfrm>
          <a:prstGeom prst="bentConnector4">
            <a:avLst>
              <a:gd name="adj1" fmla="val -12851"/>
              <a:gd name="adj2" fmla="val 75457"/>
            </a:avLst>
          </a:prstGeom>
          <a:ln w="31750">
            <a:headEnd type="none" w="med" len="med"/>
            <a:tailEnd type="triangle"/>
          </a:ln>
        </p:spPr>
        <p:style>
          <a:lnRef idx="1">
            <a:schemeClr val="dk1"/>
          </a:lnRef>
          <a:fillRef idx="0">
            <a:schemeClr val="dk1"/>
          </a:fillRef>
          <a:effectRef idx="0">
            <a:schemeClr val="dk1"/>
          </a:effectRef>
          <a:fontRef idx="minor">
            <a:schemeClr val="tx1"/>
          </a:fontRef>
        </p:style>
      </p:cxnSp>
      <p:sp>
        <p:nvSpPr>
          <p:cNvPr id="44" name="テキスト ボックス 8">
            <a:extLst>
              <a:ext uri="{FF2B5EF4-FFF2-40B4-BE49-F238E27FC236}">
                <a16:creationId xmlns:a16="http://schemas.microsoft.com/office/drawing/2014/main" id="{969E3B9C-231D-4CF9-9A52-05491E889027}"/>
              </a:ext>
            </a:extLst>
          </p:cNvPr>
          <p:cNvSpPr txBox="1"/>
          <p:nvPr/>
        </p:nvSpPr>
        <p:spPr>
          <a:xfrm>
            <a:off x="1512039"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Tree>
    <p:extLst>
      <p:ext uri="{BB962C8B-B14F-4D97-AF65-F5344CB8AC3E}">
        <p14:creationId xmlns:p14="http://schemas.microsoft.com/office/powerpoint/2010/main" val="947268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20CD67C1-AA58-45BA-8EA6-CF6040F8A425}"/>
              </a:ext>
            </a:extLst>
          </p:cNvPr>
          <p:cNvGrpSpPr/>
          <p:nvPr/>
        </p:nvGrpSpPr>
        <p:grpSpPr>
          <a:xfrm>
            <a:off x="1254831" y="1916832"/>
            <a:ext cx="4511479" cy="1561470"/>
            <a:chOff x="7070921" y="990600"/>
            <a:chExt cx="4511479" cy="1687715"/>
          </a:xfrm>
        </p:grpSpPr>
        <p:pic>
          <p:nvPicPr>
            <p:cNvPr id="27" name="Picture 26">
              <a:extLst>
                <a:ext uri="{FF2B5EF4-FFF2-40B4-BE49-F238E27FC236}">
                  <a16:creationId xmlns:a16="http://schemas.microsoft.com/office/drawing/2014/main" id="{28A2CF56-51DF-4AF8-8572-DAC83B4D7F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46751" y="1081087"/>
              <a:ext cx="374005" cy="533400"/>
            </a:xfrm>
            <a:prstGeom prst="rect">
              <a:avLst/>
            </a:prstGeom>
          </p:spPr>
        </p:pic>
        <p:pic>
          <p:nvPicPr>
            <p:cNvPr id="28" name="Picture 27">
              <a:extLst>
                <a:ext uri="{FF2B5EF4-FFF2-40B4-BE49-F238E27FC236}">
                  <a16:creationId xmlns:a16="http://schemas.microsoft.com/office/drawing/2014/main" id="{FE67DF28-AEBE-42E8-A63C-EF6A5D7C4D0B}"/>
                </a:ext>
              </a:extLst>
            </p:cNvPr>
            <p:cNvPicPr>
              <a:picLocks noChangeAspect="1"/>
            </p:cNvPicPr>
            <p:nvPr/>
          </p:nvPicPr>
          <p:blipFill>
            <a:blip r:embed="rId4"/>
            <a:stretch>
              <a:fillRect/>
            </a:stretch>
          </p:blipFill>
          <p:spPr>
            <a:xfrm>
              <a:off x="7341551" y="990600"/>
              <a:ext cx="3019425" cy="714375"/>
            </a:xfrm>
            <a:prstGeom prst="rect">
              <a:avLst/>
            </a:prstGeom>
          </p:spPr>
        </p:pic>
        <p:cxnSp>
          <p:nvCxnSpPr>
            <p:cNvPr id="29" name="Elbow Connector 6">
              <a:extLst>
                <a:ext uri="{FF2B5EF4-FFF2-40B4-BE49-F238E27FC236}">
                  <a16:creationId xmlns:a16="http://schemas.microsoft.com/office/drawing/2014/main" id="{FFA7E8E5-67DC-407A-8B90-7C0688796AE6}"/>
                </a:ext>
              </a:extLst>
            </p:cNvPr>
            <p:cNvCxnSpPr/>
            <p:nvPr/>
          </p:nvCxnSpPr>
          <p:spPr bwMode="auto">
            <a:xfrm flipV="1">
              <a:off x="10313351" y="1347787"/>
              <a:ext cx="565795" cy="133881"/>
            </a:xfrm>
            <a:prstGeom prst="bentConnector3">
              <a:avLst/>
            </a:prstGeom>
            <a:solidFill>
              <a:schemeClr val="accent1"/>
            </a:solidFill>
            <a:ln w="12700" cap="flat" cmpd="sng" algn="ctr">
              <a:solidFill>
                <a:schemeClr val="tx1"/>
              </a:solidFill>
              <a:prstDash val="solid"/>
              <a:round/>
              <a:headEnd type="none" w="sm" len="sm"/>
              <a:tailEnd type="none" w="sm" len="sm"/>
            </a:ln>
            <a:effectLst/>
          </p:spPr>
        </p:cxnSp>
        <p:pic>
          <p:nvPicPr>
            <p:cNvPr id="30" name="Picture 29">
              <a:extLst>
                <a:ext uri="{FF2B5EF4-FFF2-40B4-BE49-F238E27FC236}">
                  <a16:creationId xmlns:a16="http://schemas.microsoft.com/office/drawing/2014/main" id="{2355A7BC-1291-426B-8BD4-D516D4AB32E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70921" y="1233815"/>
              <a:ext cx="407694" cy="266700"/>
            </a:xfrm>
            <a:prstGeom prst="rect">
              <a:avLst/>
            </a:prstGeom>
          </p:spPr>
        </p:pic>
        <p:sp>
          <p:nvSpPr>
            <p:cNvPr id="31" name="TextBox 8">
              <a:extLst>
                <a:ext uri="{FF2B5EF4-FFF2-40B4-BE49-F238E27FC236}">
                  <a16:creationId xmlns:a16="http://schemas.microsoft.com/office/drawing/2014/main" id="{A7B15D0C-72E9-403C-9CC5-21805DFD50BC}"/>
                </a:ext>
              </a:extLst>
            </p:cNvPr>
            <p:cNvSpPr txBox="1"/>
            <p:nvPr/>
          </p:nvSpPr>
          <p:spPr>
            <a:xfrm>
              <a:off x="9607444" y="1640580"/>
              <a:ext cx="761999" cy="26161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r>
                <a:rPr lang="en-US" sz="1100" b="1" dirty="0"/>
                <a:t>Internet</a:t>
              </a:r>
            </a:p>
          </p:txBody>
        </p:sp>
        <p:sp>
          <p:nvSpPr>
            <p:cNvPr id="32" name="TextBox 9">
              <a:extLst>
                <a:ext uri="{FF2B5EF4-FFF2-40B4-BE49-F238E27FC236}">
                  <a16:creationId xmlns:a16="http://schemas.microsoft.com/office/drawing/2014/main" id="{92C02D96-6361-4F83-AAB6-E73DCA4C711F}"/>
                </a:ext>
              </a:extLst>
            </p:cNvPr>
            <p:cNvSpPr txBox="1"/>
            <p:nvPr/>
          </p:nvSpPr>
          <p:spPr>
            <a:xfrm>
              <a:off x="10820401" y="1640580"/>
              <a:ext cx="761999" cy="26161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r>
                <a:rPr lang="en-US" sz="1100" b="1" dirty="0"/>
                <a:t>Server</a:t>
              </a:r>
            </a:p>
          </p:txBody>
        </p:sp>
        <p:sp>
          <p:nvSpPr>
            <p:cNvPr id="34" name="TextBox 11">
              <a:extLst>
                <a:ext uri="{FF2B5EF4-FFF2-40B4-BE49-F238E27FC236}">
                  <a16:creationId xmlns:a16="http://schemas.microsoft.com/office/drawing/2014/main" id="{2A9AA08C-62EE-47C7-9F9E-54F7D24B9186}"/>
                </a:ext>
              </a:extLst>
            </p:cNvPr>
            <p:cNvSpPr txBox="1"/>
            <p:nvPr/>
          </p:nvSpPr>
          <p:spPr>
            <a:xfrm>
              <a:off x="7070921" y="1521731"/>
              <a:ext cx="655800" cy="26161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r>
                <a:rPr lang="en-US" sz="1100" b="1" dirty="0"/>
                <a:t>STA 1</a:t>
              </a:r>
            </a:p>
          </p:txBody>
        </p:sp>
        <p:sp>
          <p:nvSpPr>
            <p:cNvPr id="36" name="TextBox 13">
              <a:extLst>
                <a:ext uri="{FF2B5EF4-FFF2-40B4-BE49-F238E27FC236}">
                  <a16:creationId xmlns:a16="http://schemas.microsoft.com/office/drawing/2014/main" id="{A902458E-7B0E-4522-9363-E7FF40317ED1}"/>
                </a:ext>
              </a:extLst>
            </p:cNvPr>
            <p:cNvSpPr txBox="1"/>
            <p:nvPr/>
          </p:nvSpPr>
          <p:spPr>
            <a:xfrm>
              <a:off x="7573401" y="2416705"/>
              <a:ext cx="656199" cy="26161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r>
                <a:rPr lang="en-US" sz="1100" b="1" dirty="0"/>
                <a:t> STA 2</a:t>
              </a:r>
            </a:p>
          </p:txBody>
        </p:sp>
        <p:sp>
          <p:nvSpPr>
            <p:cNvPr id="38" name="Rectangle 37">
              <a:extLst>
                <a:ext uri="{FF2B5EF4-FFF2-40B4-BE49-F238E27FC236}">
                  <a16:creationId xmlns:a16="http://schemas.microsoft.com/office/drawing/2014/main" id="{39EDC09D-AA76-46B1-B938-5D065F7B8457}"/>
                </a:ext>
              </a:extLst>
            </p:cNvPr>
            <p:cNvSpPr/>
            <p:nvPr/>
          </p:nvSpPr>
          <p:spPr bwMode="auto">
            <a:xfrm>
              <a:off x="7341551" y="1290309"/>
              <a:ext cx="1040449" cy="8129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39" name="Straight Arrow Connector 38">
              <a:extLst>
                <a:ext uri="{FF2B5EF4-FFF2-40B4-BE49-F238E27FC236}">
                  <a16:creationId xmlns:a16="http://schemas.microsoft.com/office/drawing/2014/main" id="{FD0359DF-17A2-4E61-BB53-8401A7A0949A}"/>
                </a:ext>
              </a:extLst>
            </p:cNvPr>
            <p:cNvCxnSpPr/>
            <p:nvPr/>
          </p:nvCxnSpPr>
          <p:spPr bwMode="auto">
            <a:xfrm>
              <a:off x="7596845" y="1392981"/>
              <a:ext cx="736035" cy="21746"/>
            </a:xfrm>
            <a:prstGeom prst="straightConnector1">
              <a:avLst/>
            </a:prstGeom>
            <a:solidFill>
              <a:schemeClr val="accent1"/>
            </a:solidFill>
            <a:ln w="19050" cap="flat" cmpd="sng" algn="ctr">
              <a:solidFill>
                <a:schemeClr val="tx1"/>
              </a:solidFill>
              <a:prstDash val="sysDot"/>
              <a:round/>
              <a:headEnd type="none" w="sm" len="sm"/>
              <a:tailEnd type="stealth"/>
            </a:ln>
            <a:effectLst/>
          </p:spPr>
        </p:cxnSp>
        <p:pic>
          <p:nvPicPr>
            <p:cNvPr id="35" name="Picture 34">
              <a:extLst>
                <a:ext uri="{FF2B5EF4-FFF2-40B4-BE49-F238E27FC236}">
                  <a16:creationId xmlns:a16="http://schemas.microsoft.com/office/drawing/2014/main" id="{0A144301-ECE1-4275-906D-168FE092C35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28072" y="2032103"/>
              <a:ext cx="407694" cy="203413"/>
            </a:xfrm>
            <a:prstGeom prst="rect">
              <a:avLst/>
            </a:prstGeom>
          </p:spPr>
        </p:pic>
        <p:cxnSp>
          <p:nvCxnSpPr>
            <p:cNvPr id="37" name="Straight Arrow Connector 36">
              <a:extLst>
                <a:ext uri="{FF2B5EF4-FFF2-40B4-BE49-F238E27FC236}">
                  <a16:creationId xmlns:a16="http://schemas.microsoft.com/office/drawing/2014/main" id="{E5B4D999-B822-49DD-980A-25F3AB955DC0}"/>
                </a:ext>
              </a:extLst>
            </p:cNvPr>
            <p:cNvCxnSpPr/>
            <p:nvPr/>
          </p:nvCxnSpPr>
          <p:spPr bwMode="auto">
            <a:xfrm flipV="1">
              <a:off x="7892942" y="1600200"/>
              <a:ext cx="489058" cy="518685"/>
            </a:xfrm>
            <a:prstGeom prst="straightConnector1">
              <a:avLst/>
            </a:prstGeom>
            <a:solidFill>
              <a:schemeClr val="accent1"/>
            </a:solidFill>
            <a:ln w="19050" cap="flat" cmpd="sng" algn="ctr">
              <a:solidFill>
                <a:schemeClr val="tx1"/>
              </a:solidFill>
              <a:prstDash val="sysDot"/>
              <a:round/>
              <a:headEnd type="none" w="sm" len="sm"/>
              <a:tailEnd type="stealth"/>
            </a:ln>
            <a:effectLst/>
          </p:spPr>
        </p:cxnSp>
      </p:grpSp>
      <p:pic>
        <p:nvPicPr>
          <p:cNvPr id="68" name="Picture 67">
            <a:extLst>
              <a:ext uri="{FF2B5EF4-FFF2-40B4-BE49-F238E27FC236}">
                <a16:creationId xmlns:a16="http://schemas.microsoft.com/office/drawing/2014/main" id="{9FE518D1-433B-41FC-939E-546EAF641D2F}"/>
              </a:ext>
            </a:extLst>
          </p:cNvPr>
          <p:cNvPicPr>
            <a:picLocks noChangeAspect="1"/>
          </p:cNvPicPr>
          <p:nvPr/>
        </p:nvPicPr>
        <p:blipFill>
          <a:blip r:embed="rId4"/>
          <a:stretch>
            <a:fillRect/>
          </a:stretch>
        </p:blipFill>
        <p:spPr>
          <a:xfrm>
            <a:off x="1990195" y="2730239"/>
            <a:ext cx="2691352" cy="413621"/>
          </a:xfrm>
          <a:prstGeom prst="rect">
            <a:avLst/>
          </a:prstGeom>
        </p:spPr>
      </p:pic>
      <p:sp>
        <p:nvSpPr>
          <p:cNvPr id="12" name="Rectangle 11">
            <a:extLst>
              <a:ext uri="{FF2B5EF4-FFF2-40B4-BE49-F238E27FC236}">
                <a16:creationId xmlns:a16="http://schemas.microsoft.com/office/drawing/2014/main" id="{630CA625-0B7D-4343-91C4-04D00302BFDD}"/>
              </a:ext>
            </a:extLst>
          </p:cNvPr>
          <p:cNvSpPr/>
          <p:nvPr/>
        </p:nvSpPr>
        <p:spPr bwMode="auto">
          <a:xfrm>
            <a:off x="2073360" y="2786621"/>
            <a:ext cx="800940" cy="23985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タイトル 6">
            <a:extLst>
              <a:ext uri="{FF2B5EF4-FFF2-40B4-BE49-F238E27FC236}">
                <a16:creationId xmlns:a16="http://schemas.microsoft.com/office/drawing/2014/main" id="{1A7F6CAE-16AF-4644-8E0C-0AC68AD25044}"/>
              </a:ext>
            </a:extLst>
          </p:cNvPr>
          <p:cNvSpPr>
            <a:spLocks noGrp="1"/>
          </p:cNvSpPr>
          <p:nvPr>
            <p:ph type="title"/>
          </p:nvPr>
        </p:nvSpPr>
        <p:spPr>
          <a:xfrm>
            <a:off x="1780755" y="685801"/>
            <a:ext cx="8275685" cy="510952"/>
          </a:xfrm>
        </p:spPr>
        <p:txBody>
          <a:bodyPr/>
          <a:lstStyle/>
          <a:p>
            <a:r>
              <a:rPr kumimoji="1" lang="en-US" altLang="ja-JP" dirty="0"/>
              <a:t>Use Case 2:  Low Power Sensor UL Broadcast</a:t>
            </a:r>
            <a:endParaRPr kumimoji="1" lang="ja-JP" altLang="en-US" dirty="0"/>
          </a:p>
        </p:txBody>
      </p:sp>
      <p:sp>
        <p:nvSpPr>
          <p:cNvPr id="6" name="日付プレースホルダー 5">
            <a:extLst>
              <a:ext uri="{FF2B5EF4-FFF2-40B4-BE49-F238E27FC236}">
                <a16:creationId xmlns:a16="http://schemas.microsoft.com/office/drawing/2014/main" id="{0D01DE11-9DE7-CE4D-879A-33E27F6B2A76}"/>
              </a:ext>
            </a:extLst>
          </p:cNvPr>
          <p:cNvSpPr>
            <a:spLocks noGrp="1"/>
          </p:cNvSpPr>
          <p:nvPr>
            <p:ph type="dt" idx="10"/>
          </p:nvPr>
        </p:nvSpPr>
        <p:spPr/>
        <p:txBody>
          <a:bodyPr/>
          <a:lstStyle/>
          <a:p>
            <a:r>
              <a:rPr lang="en-US" altLang="ja-JP" dirty="0"/>
              <a:t>March 2019</a:t>
            </a:r>
            <a:endParaRPr lang="en-GB" dirty="0"/>
          </a:p>
        </p:txBody>
      </p:sp>
      <p:sp>
        <p:nvSpPr>
          <p:cNvPr id="5" name="フッター プレースホルダー 4">
            <a:extLst>
              <a:ext uri="{FF2B5EF4-FFF2-40B4-BE49-F238E27FC236}">
                <a16:creationId xmlns:a16="http://schemas.microsoft.com/office/drawing/2014/main" id="{4E5BE2F5-1DF0-1343-9198-5DC88D362CD8}"/>
              </a:ext>
            </a:extLst>
          </p:cNvPr>
          <p:cNvSpPr>
            <a:spLocks noGrp="1"/>
          </p:cNvSpPr>
          <p:nvPr>
            <p:ph type="ftr" idx="11"/>
          </p:nvPr>
        </p:nvSpPr>
        <p:spPr/>
        <p:txBody>
          <a:bodyPr/>
          <a:lstStyle/>
          <a:p>
            <a:r>
              <a:rPr lang="en-GB" dirty="0"/>
              <a:t>Xiaofei Wang (InterDigital</a:t>
            </a:r>
            <a:r>
              <a:rPr lang="de-DE" dirty="0"/>
              <a:t>)</a:t>
            </a:r>
            <a:endParaRPr lang="en-GB" dirty="0"/>
          </a:p>
        </p:txBody>
      </p:sp>
      <p:sp>
        <p:nvSpPr>
          <p:cNvPr id="4" name="スライド番号プレースホルダー 3">
            <a:extLst>
              <a:ext uri="{FF2B5EF4-FFF2-40B4-BE49-F238E27FC236}">
                <a16:creationId xmlns:a16="http://schemas.microsoft.com/office/drawing/2014/main" id="{C421DC62-80AA-7E44-84EB-12E38E2FDC9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コンテンツ プレースホルダー 7">
            <a:extLst>
              <a:ext uri="{FF2B5EF4-FFF2-40B4-BE49-F238E27FC236}">
                <a16:creationId xmlns:a16="http://schemas.microsoft.com/office/drawing/2014/main" id="{080384B8-EF5D-0748-AE1F-35A049A97833}"/>
              </a:ext>
            </a:extLst>
          </p:cNvPr>
          <p:cNvSpPr>
            <a:spLocks noGrp="1"/>
          </p:cNvSpPr>
          <p:nvPr>
            <p:ph sz="half" idx="4294967295"/>
          </p:nvPr>
        </p:nvSpPr>
        <p:spPr>
          <a:xfrm>
            <a:off x="5924103" y="1556792"/>
            <a:ext cx="4605765" cy="1198187"/>
          </a:xfrm>
          <a:ln>
            <a:solidFill>
              <a:schemeClr val="tx2"/>
            </a:solidFill>
          </a:ln>
        </p:spPr>
        <p:txBody>
          <a:bodyPr/>
          <a:lstStyle/>
          <a:p>
            <a:r>
              <a:rPr kumimoji="1" lang="en-US" altLang="ja-JP" sz="1400" dirty="0"/>
              <a:t>Stakeholders</a:t>
            </a:r>
          </a:p>
          <a:p>
            <a:pPr marL="342900" lvl="1" indent="-342900">
              <a:spcBef>
                <a:spcPts val="600"/>
              </a:spcBef>
              <a:buFont typeface="Arial" panose="020B0604020202020204" pitchFamily="34" charset="0"/>
              <a:buChar char="•"/>
            </a:pPr>
            <a:r>
              <a:rPr kumimoji="1" lang="en-US" altLang="ja-JP" sz="1200" b="1" dirty="0">
                <a:cs typeface="+mn-cs"/>
              </a:rPr>
              <a:t>Users of IoT devices</a:t>
            </a:r>
          </a:p>
          <a:p>
            <a:pPr marL="342900" lvl="1" indent="-342900">
              <a:spcBef>
                <a:spcPts val="600"/>
              </a:spcBef>
              <a:buFont typeface="Arial" panose="020B0604020202020204" pitchFamily="34" charset="0"/>
              <a:buChar char="•"/>
            </a:pPr>
            <a:r>
              <a:rPr kumimoji="1" lang="en-US" altLang="ja-JP" sz="1200" b="1" dirty="0">
                <a:cs typeface="+mn-cs"/>
              </a:rPr>
              <a:t>IoT System Operators</a:t>
            </a:r>
          </a:p>
          <a:p>
            <a:pPr marL="342900" lvl="1" indent="-342900">
              <a:spcBef>
                <a:spcPts val="600"/>
              </a:spcBef>
              <a:buFont typeface="Arial" panose="020B0604020202020204" pitchFamily="34" charset="0"/>
              <a:buChar char="•"/>
            </a:pPr>
            <a:r>
              <a:rPr kumimoji="1" lang="en-US" altLang="ja-JP" sz="1200" b="1" dirty="0">
                <a:cs typeface="+mn-cs"/>
              </a:rPr>
              <a:t>Manufacturers of semiconductor, APs, IoT devices, networking and mobile devices</a:t>
            </a:r>
            <a:endParaRPr kumimoji="1" lang="ja-JP" altLang="en-US" sz="1200" b="1" dirty="0">
              <a:cs typeface="+mn-cs"/>
            </a:endParaRPr>
          </a:p>
        </p:txBody>
      </p:sp>
      <p:sp>
        <p:nvSpPr>
          <p:cNvPr id="10" name="コンテンツ プレースホルダー 7">
            <a:extLst>
              <a:ext uri="{FF2B5EF4-FFF2-40B4-BE49-F238E27FC236}">
                <a16:creationId xmlns:a16="http://schemas.microsoft.com/office/drawing/2014/main" id="{4F9F409D-D9DC-674B-9DF5-975869D57FE7}"/>
              </a:ext>
            </a:extLst>
          </p:cNvPr>
          <p:cNvSpPr txBox="1">
            <a:spLocks/>
          </p:cNvSpPr>
          <p:nvPr/>
        </p:nvSpPr>
        <p:spPr bwMode="auto">
          <a:xfrm>
            <a:off x="1055439" y="1516260"/>
            <a:ext cx="4536505" cy="3424908"/>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kern="0" dirty="0"/>
              <a:t>Topology/Architecture</a:t>
            </a:r>
          </a:p>
        </p:txBody>
      </p:sp>
      <p:sp>
        <p:nvSpPr>
          <p:cNvPr id="11" name="コンテンツ プレースホルダー 7">
            <a:extLst>
              <a:ext uri="{FF2B5EF4-FFF2-40B4-BE49-F238E27FC236}">
                <a16:creationId xmlns:a16="http://schemas.microsoft.com/office/drawing/2014/main" id="{622817C9-C3F0-7A47-91AF-F2063FB34E89}"/>
              </a:ext>
            </a:extLst>
          </p:cNvPr>
          <p:cNvSpPr txBox="1">
            <a:spLocks/>
          </p:cNvSpPr>
          <p:nvPr/>
        </p:nvSpPr>
        <p:spPr bwMode="auto">
          <a:xfrm>
            <a:off x="5924104" y="5172098"/>
            <a:ext cx="4605764" cy="1209230"/>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400" dirty="0"/>
              <a:t>Expected Benefits:</a:t>
            </a:r>
          </a:p>
          <a:p>
            <a:pPr marL="342900" lvl="1" indent="-342900">
              <a:spcBef>
                <a:spcPts val="600"/>
              </a:spcBef>
              <a:buFont typeface="Arial" panose="020B0604020202020204" pitchFamily="34" charset="0"/>
              <a:buChar char="•"/>
            </a:pPr>
            <a:r>
              <a:rPr kumimoji="1" lang="en-US" altLang="ja-JP" sz="1200" b="1" dirty="0"/>
              <a:t>Ability to broadcast information destined to the end server</a:t>
            </a:r>
          </a:p>
          <a:p>
            <a:pPr marL="342900" lvl="1" indent="-342900">
              <a:spcBef>
                <a:spcPts val="600"/>
              </a:spcBef>
              <a:buFont typeface="Arial" panose="020B0604020202020204" pitchFamily="34" charset="0"/>
              <a:buChar char="•"/>
            </a:pPr>
            <a:r>
              <a:rPr kumimoji="1" lang="en-US" altLang="ja-JP" sz="1200" b="1" dirty="0"/>
              <a:t>Ability to reduce cost and implementation complexity</a:t>
            </a:r>
          </a:p>
          <a:p>
            <a:pPr marL="342900" lvl="1" indent="-342900">
              <a:spcBef>
                <a:spcPts val="600"/>
              </a:spcBef>
              <a:buFont typeface="Arial" panose="020B0604020202020204" pitchFamily="34" charset="0"/>
              <a:buChar char="•"/>
            </a:pPr>
            <a:r>
              <a:rPr kumimoji="1" lang="en-US" altLang="ja-JP" sz="1200" b="1" dirty="0"/>
              <a:t>Ability to enable low power </a:t>
            </a:r>
            <a:r>
              <a:rPr kumimoji="1" lang="en-US" altLang="ja-JP" sz="1200" b="1"/>
              <a:t>sensor STA operations</a:t>
            </a:r>
            <a:endParaRPr kumimoji="1" lang="en-US" altLang="ja-JP" sz="1200" b="1" dirty="0"/>
          </a:p>
          <a:p>
            <a:endParaRPr kumimoji="1" lang="ja-JP" altLang="en-US" kern="0" dirty="0"/>
          </a:p>
        </p:txBody>
      </p:sp>
      <p:sp>
        <p:nvSpPr>
          <p:cNvPr id="13" name="コンテンツ プレースホルダー 7">
            <a:extLst>
              <a:ext uri="{FF2B5EF4-FFF2-40B4-BE49-F238E27FC236}">
                <a16:creationId xmlns:a16="http://schemas.microsoft.com/office/drawing/2014/main" id="{821D0DE3-B04C-2245-BF99-45A08C620B1D}"/>
              </a:ext>
            </a:extLst>
          </p:cNvPr>
          <p:cNvSpPr txBox="1">
            <a:spLocks/>
          </p:cNvSpPr>
          <p:nvPr/>
        </p:nvSpPr>
        <p:spPr bwMode="auto">
          <a:xfrm>
            <a:off x="5924103" y="2880428"/>
            <a:ext cx="4605766" cy="2060739"/>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400" dirty="0"/>
              <a:t>Service scene</a:t>
            </a:r>
          </a:p>
          <a:p>
            <a:pPr marL="342900" lvl="1" indent="-342900">
              <a:spcBef>
                <a:spcPts val="600"/>
              </a:spcBef>
              <a:buFont typeface="Arial" panose="020B0604020202020204" pitchFamily="34" charset="0"/>
              <a:buChar char="•"/>
            </a:pPr>
            <a:r>
              <a:rPr kumimoji="1" lang="en-US" altLang="ja-JP" sz="1200" b="1" dirty="0"/>
              <a:t>An </a:t>
            </a:r>
            <a:r>
              <a:rPr kumimoji="1" lang="en-US" altLang="ja-JP" sz="1200" b="1" dirty="0" err="1"/>
              <a:t>eBCS</a:t>
            </a:r>
            <a:r>
              <a:rPr kumimoji="1" lang="en-US" altLang="ja-JP" sz="1200" b="1" dirty="0"/>
              <a:t> AP provides forwarding service for </a:t>
            </a:r>
            <a:r>
              <a:rPr kumimoji="1" lang="en-US" altLang="ja-JP" sz="1200" b="1" dirty="0" err="1"/>
              <a:t>eBCS</a:t>
            </a:r>
            <a:r>
              <a:rPr kumimoji="1" lang="en-US" altLang="ja-JP" sz="1200" b="1" dirty="0"/>
              <a:t> non-AP STAs that are not associated with itself to end-servers</a:t>
            </a:r>
          </a:p>
          <a:p>
            <a:pPr marL="342900" lvl="1" indent="-342900">
              <a:spcBef>
                <a:spcPts val="600"/>
              </a:spcBef>
              <a:buFont typeface="Arial" panose="020B0604020202020204" pitchFamily="34" charset="0"/>
              <a:buChar char="•"/>
            </a:pPr>
            <a:r>
              <a:rPr kumimoji="1" lang="en-US" altLang="ja-JP" sz="1200" b="1" dirty="0" err="1"/>
              <a:t>eBCS</a:t>
            </a:r>
            <a:r>
              <a:rPr kumimoji="1" lang="en-US" altLang="ja-JP" sz="1200" b="1" dirty="0"/>
              <a:t> STAs have pre-configured keys to enable secure message delivery</a:t>
            </a:r>
          </a:p>
          <a:p>
            <a:pPr marL="342900" lvl="1" indent="-342900">
              <a:spcBef>
                <a:spcPts val="600"/>
              </a:spcBef>
              <a:buFont typeface="Arial" panose="020B0604020202020204" pitchFamily="34" charset="0"/>
              <a:buChar char="•"/>
            </a:pPr>
            <a:r>
              <a:rPr kumimoji="1" lang="en-US" altLang="ja-JP" sz="1200" b="1" dirty="0" err="1"/>
              <a:t>eBCS</a:t>
            </a:r>
            <a:r>
              <a:rPr kumimoji="1" lang="en-US" altLang="ja-JP" sz="1200" b="1" dirty="0"/>
              <a:t> non-AP STAs are expected to generate low rate data: e.g., 100bps short burst once a day</a:t>
            </a:r>
          </a:p>
          <a:p>
            <a:pPr marL="342900" lvl="1" indent="-342900">
              <a:spcBef>
                <a:spcPts val="600"/>
              </a:spcBef>
              <a:buFont typeface="Arial" panose="020B0604020202020204" pitchFamily="34" charset="0"/>
              <a:buChar char="•"/>
            </a:pPr>
            <a:r>
              <a:rPr kumimoji="1" lang="en-US" altLang="ja-JP" sz="1200" b="1" dirty="0" err="1"/>
              <a:t>eBCS</a:t>
            </a:r>
            <a:r>
              <a:rPr kumimoji="1" lang="en-US" altLang="ja-JP" sz="1200" b="1" dirty="0"/>
              <a:t> APs may enforce service policy  </a:t>
            </a:r>
          </a:p>
          <a:p>
            <a:pPr marL="342900" lvl="1" indent="-342900">
              <a:spcBef>
                <a:spcPts val="600"/>
              </a:spcBef>
              <a:buFont typeface="Arial" panose="020B0604020202020204" pitchFamily="34" charset="0"/>
              <a:buChar char="•"/>
            </a:pPr>
            <a:endParaRPr kumimoji="1" lang="en-US" altLang="ja-JP" sz="1200" b="1" dirty="0"/>
          </a:p>
        </p:txBody>
      </p:sp>
      <p:sp>
        <p:nvSpPr>
          <p:cNvPr id="14" name="コンテンツ プレースホルダー 7">
            <a:extLst>
              <a:ext uri="{FF2B5EF4-FFF2-40B4-BE49-F238E27FC236}">
                <a16:creationId xmlns:a16="http://schemas.microsoft.com/office/drawing/2014/main" id="{4A8EF0D3-987F-EF49-8ED9-3F113DF8931C}"/>
              </a:ext>
            </a:extLst>
          </p:cNvPr>
          <p:cNvSpPr txBox="1">
            <a:spLocks/>
          </p:cNvSpPr>
          <p:nvPr/>
        </p:nvSpPr>
        <p:spPr bwMode="auto">
          <a:xfrm>
            <a:off x="1055440" y="5150019"/>
            <a:ext cx="4536505" cy="1231309"/>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200" kern="0" dirty="0"/>
              <a:t>Required function</a:t>
            </a:r>
          </a:p>
          <a:p>
            <a:pPr>
              <a:buFont typeface="Arial" panose="020B0604020202020204" pitchFamily="34" charset="0"/>
              <a:buChar char="•"/>
            </a:pPr>
            <a:r>
              <a:rPr kumimoji="1" lang="en-US" altLang="ja-JP" sz="1200" kern="0" dirty="0"/>
              <a:t>Pre-configured IoT devices automatically connect to the end server through </a:t>
            </a:r>
            <a:r>
              <a:rPr kumimoji="1" lang="en-US" altLang="ja-JP" sz="1200" kern="0" dirty="0" err="1"/>
              <a:t>eBCS</a:t>
            </a:r>
            <a:r>
              <a:rPr kumimoji="1" lang="en-US" altLang="ja-JP" sz="1200" kern="0" dirty="0"/>
              <a:t> APs with zero setup action required</a:t>
            </a:r>
          </a:p>
          <a:p>
            <a:pPr>
              <a:buFont typeface="Arial" panose="020B0604020202020204" pitchFamily="34" charset="0"/>
              <a:buChar char="•"/>
            </a:pPr>
            <a:r>
              <a:rPr kumimoji="1" lang="en-US" altLang="ja-JP" sz="1200" kern="0" dirty="0"/>
              <a:t>Low power IoT devices in mobility report to their servers through </a:t>
            </a:r>
            <a:r>
              <a:rPr kumimoji="1" lang="en-US" altLang="ja-JP" sz="1200" kern="0" dirty="0" err="1"/>
              <a:t>eBCS</a:t>
            </a:r>
            <a:r>
              <a:rPr kumimoji="1" lang="en-US" altLang="ja-JP" sz="1200" kern="0" dirty="0"/>
              <a:t> APs without  scanning and association</a:t>
            </a:r>
          </a:p>
          <a:p>
            <a:pPr>
              <a:buFont typeface="Arial" panose="020B0604020202020204" pitchFamily="34" charset="0"/>
              <a:buChar char="•"/>
            </a:pPr>
            <a:endParaRPr kumimoji="1" lang="en-US" altLang="ja-JP" kern="0" dirty="0"/>
          </a:p>
          <a:p>
            <a:endParaRPr kumimoji="1" lang="en-US" altLang="ja-JP" kern="0" dirty="0"/>
          </a:p>
        </p:txBody>
      </p:sp>
      <p:grpSp>
        <p:nvGrpSpPr>
          <p:cNvPr id="40" name="Group 39">
            <a:extLst>
              <a:ext uri="{FF2B5EF4-FFF2-40B4-BE49-F238E27FC236}">
                <a16:creationId xmlns:a16="http://schemas.microsoft.com/office/drawing/2014/main" id="{9876B940-A82D-4BF9-82DE-838B133B8C79}"/>
              </a:ext>
            </a:extLst>
          </p:cNvPr>
          <p:cNvGrpSpPr/>
          <p:nvPr/>
        </p:nvGrpSpPr>
        <p:grpSpPr>
          <a:xfrm>
            <a:off x="1387600" y="3592561"/>
            <a:ext cx="3988319" cy="1385890"/>
            <a:chOff x="7123588" y="3570085"/>
            <a:chExt cx="4474491" cy="2393607"/>
          </a:xfrm>
        </p:grpSpPr>
        <p:pic>
          <p:nvPicPr>
            <p:cNvPr id="42" name="Picture 41">
              <a:extLst>
                <a:ext uri="{FF2B5EF4-FFF2-40B4-BE49-F238E27FC236}">
                  <a16:creationId xmlns:a16="http://schemas.microsoft.com/office/drawing/2014/main" id="{9A6A0AAE-E837-494C-875D-654B3C2DEB42}"/>
                </a:ext>
              </a:extLst>
            </p:cNvPr>
            <p:cNvPicPr>
              <a:picLocks noChangeAspect="1"/>
            </p:cNvPicPr>
            <p:nvPr/>
          </p:nvPicPr>
          <p:blipFill>
            <a:blip r:embed="rId4"/>
            <a:stretch>
              <a:fillRect/>
            </a:stretch>
          </p:blipFill>
          <p:spPr>
            <a:xfrm>
              <a:off x="7565418" y="4766731"/>
              <a:ext cx="3019425" cy="714375"/>
            </a:xfrm>
            <a:prstGeom prst="rect">
              <a:avLst/>
            </a:prstGeom>
          </p:spPr>
        </p:pic>
        <p:pic>
          <p:nvPicPr>
            <p:cNvPr id="43" name="Picture 42">
              <a:extLst>
                <a:ext uri="{FF2B5EF4-FFF2-40B4-BE49-F238E27FC236}">
                  <a16:creationId xmlns:a16="http://schemas.microsoft.com/office/drawing/2014/main" id="{7AE8EBA8-0F96-4D18-9279-D158A5C1E86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862430" y="3660572"/>
              <a:ext cx="374005" cy="533400"/>
            </a:xfrm>
            <a:prstGeom prst="rect">
              <a:avLst/>
            </a:prstGeom>
          </p:spPr>
        </p:pic>
        <p:pic>
          <p:nvPicPr>
            <p:cNvPr id="45" name="Picture 44">
              <a:extLst>
                <a:ext uri="{FF2B5EF4-FFF2-40B4-BE49-F238E27FC236}">
                  <a16:creationId xmlns:a16="http://schemas.microsoft.com/office/drawing/2014/main" id="{C920A7FA-FB2F-43B1-BD6F-8165835028C1}"/>
                </a:ext>
              </a:extLst>
            </p:cNvPr>
            <p:cNvPicPr>
              <a:picLocks noChangeAspect="1"/>
            </p:cNvPicPr>
            <p:nvPr/>
          </p:nvPicPr>
          <p:blipFill>
            <a:blip r:embed="rId4"/>
            <a:stretch>
              <a:fillRect/>
            </a:stretch>
          </p:blipFill>
          <p:spPr>
            <a:xfrm>
              <a:off x="7357230" y="3570085"/>
              <a:ext cx="3019425" cy="714375"/>
            </a:xfrm>
            <a:prstGeom prst="rect">
              <a:avLst/>
            </a:prstGeom>
          </p:spPr>
        </p:pic>
        <p:cxnSp>
          <p:nvCxnSpPr>
            <p:cNvPr id="46" name="Elbow Connector 27">
              <a:extLst>
                <a:ext uri="{FF2B5EF4-FFF2-40B4-BE49-F238E27FC236}">
                  <a16:creationId xmlns:a16="http://schemas.microsoft.com/office/drawing/2014/main" id="{ECCB1300-C2EF-4791-B8D7-1B4F429836EE}"/>
                </a:ext>
              </a:extLst>
            </p:cNvPr>
            <p:cNvCxnSpPr/>
            <p:nvPr/>
          </p:nvCxnSpPr>
          <p:spPr bwMode="auto">
            <a:xfrm flipV="1">
              <a:off x="10329030" y="3927272"/>
              <a:ext cx="565795" cy="133881"/>
            </a:xfrm>
            <a:prstGeom prst="bentConnector3">
              <a:avLst/>
            </a:prstGeom>
            <a:solidFill>
              <a:schemeClr val="accent1"/>
            </a:solidFill>
            <a:ln w="12700" cap="flat" cmpd="sng" algn="ctr">
              <a:solidFill>
                <a:schemeClr val="tx1"/>
              </a:solidFill>
              <a:prstDash val="solid"/>
              <a:round/>
              <a:headEnd type="none" w="sm" len="sm"/>
              <a:tailEnd type="none" w="sm" len="sm"/>
            </a:ln>
            <a:effectLst/>
          </p:spPr>
        </p:cxnSp>
        <p:pic>
          <p:nvPicPr>
            <p:cNvPr id="47" name="Picture 46">
              <a:extLst>
                <a:ext uri="{FF2B5EF4-FFF2-40B4-BE49-F238E27FC236}">
                  <a16:creationId xmlns:a16="http://schemas.microsoft.com/office/drawing/2014/main" id="{30411DC6-23FF-4BE8-9DC9-1BDF9146BCA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123588" y="3810000"/>
              <a:ext cx="407694" cy="266700"/>
            </a:xfrm>
            <a:prstGeom prst="rect">
              <a:avLst/>
            </a:prstGeom>
          </p:spPr>
        </p:pic>
        <p:sp>
          <p:nvSpPr>
            <p:cNvPr id="48" name="TextBox 29">
              <a:extLst>
                <a:ext uri="{FF2B5EF4-FFF2-40B4-BE49-F238E27FC236}">
                  <a16:creationId xmlns:a16="http://schemas.microsoft.com/office/drawing/2014/main" id="{2A72A7B1-DAA3-491D-B33A-B4EB82340986}"/>
                </a:ext>
              </a:extLst>
            </p:cNvPr>
            <p:cNvSpPr txBox="1"/>
            <p:nvPr/>
          </p:nvSpPr>
          <p:spPr>
            <a:xfrm>
              <a:off x="9623123" y="4220065"/>
              <a:ext cx="761999" cy="26161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r>
                <a:rPr lang="en-US" sz="1100" b="1" dirty="0"/>
                <a:t>Internet</a:t>
              </a:r>
            </a:p>
          </p:txBody>
        </p:sp>
        <p:sp>
          <p:nvSpPr>
            <p:cNvPr id="49" name="TextBox 30">
              <a:extLst>
                <a:ext uri="{FF2B5EF4-FFF2-40B4-BE49-F238E27FC236}">
                  <a16:creationId xmlns:a16="http://schemas.microsoft.com/office/drawing/2014/main" id="{E405BC0F-0382-4961-806B-E7016AEC56A9}"/>
                </a:ext>
              </a:extLst>
            </p:cNvPr>
            <p:cNvSpPr txBox="1"/>
            <p:nvPr/>
          </p:nvSpPr>
          <p:spPr>
            <a:xfrm>
              <a:off x="10836080" y="4220065"/>
              <a:ext cx="761999" cy="26161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r>
                <a:rPr lang="en-US" sz="1100" b="1" dirty="0"/>
                <a:t>Server</a:t>
              </a:r>
            </a:p>
          </p:txBody>
        </p:sp>
        <p:sp>
          <p:nvSpPr>
            <p:cNvPr id="50" name="TextBox 31">
              <a:extLst>
                <a:ext uri="{FF2B5EF4-FFF2-40B4-BE49-F238E27FC236}">
                  <a16:creationId xmlns:a16="http://schemas.microsoft.com/office/drawing/2014/main" id="{011B5FE7-1118-4E5E-937F-12FDAA35B645}"/>
                </a:ext>
              </a:extLst>
            </p:cNvPr>
            <p:cNvSpPr txBox="1"/>
            <p:nvPr/>
          </p:nvSpPr>
          <p:spPr>
            <a:xfrm>
              <a:off x="8503879" y="4220065"/>
              <a:ext cx="694768" cy="26161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r>
                <a:rPr lang="en-US" sz="1100" b="1" dirty="0"/>
                <a:t>AP 1</a:t>
              </a:r>
            </a:p>
          </p:txBody>
        </p:sp>
        <p:sp>
          <p:nvSpPr>
            <p:cNvPr id="51" name="TextBox 32">
              <a:extLst>
                <a:ext uri="{FF2B5EF4-FFF2-40B4-BE49-F238E27FC236}">
                  <a16:creationId xmlns:a16="http://schemas.microsoft.com/office/drawing/2014/main" id="{345BB324-B7FC-4C90-9C4D-61F5B681A916}"/>
                </a:ext>
              </a:extLst>
            </p:cNvPr>
            <p:cNvSpPr txBox="1"/>
            <p:nvPr/>
          </p:nvSpPr>
          <p:spPr>
            <a:xfrm>
              <a:off x="7123588" y="4097916"/>
              <a:ext cx="769354" cy="430887"/>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r>
                <a:rPr lang="en-US" sz="1100" b="1" dirty="0"/>
                <a:t>STA 1</a:t>
              </a:r>
            </a:p>
            <a:p>
              <a:r>
                <a:rPr lang="en-US" sz="1100" b="1" dirty="0"/>
                <a:t>@ </a:t>
              </a:r>
              <a:r>
                <a:rPr lang="en-US" sz="1100" b="1" i="1" dirty="0"/>
                <a:t>t</a:t>
              </a:r>
              <a:r>
                <a:rPr lang="en-US" sz="1100" b="1" dirty="0"/>
                <a:t>=T</a:t>
              </a:r>
              <a:r>
                <a:rPr lang="en-US" sz="1100" b="1" baseline="-25000" dirty="0"/>
                <a:t>1</a:t>
              </a:r>
            </a:p>
          </p:txBody>
        </p:sp>
        <p:sp>
          <p:nvSpPr>
            <p:cNvPr id="52" name="Rectangle 51">
              <a:extLst>
                <a:ext uri="{FF2B5EF4-FFF2-40B4-BE49-F238E27FC236}">
                  <a16:creationId xmlns:a16="http://schemas.microsoft.com/office/drawing/2014/main" id="{EE8A45A3-54F0-4934-A420-AD9DA55F31FE}"/>
                </a:ext>
              </a:extLst>
            </p:cNvPr>
            <p:cNvSpPr/>
            <p:nvPr/>
          </p:nvSpPr>
          <p:spPr bwMode="auto">
            <a:xfrm>
              <a:off x="7357230" y="3869794"/>
              <a:ext cx="1040449" cy="8129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53" name="Straight Arrow Connector 52">
              <a:extLst>
                <a:ext uri="{FF2B5EF4-FFF2-40B4-BE49-F238E27FC236}">
                  <a16:creationId xmlns:a16="http://schemas.microsoft.com/office/drawing/2014/main" id="{AAD623A8-AED7-4BD3-938F-163073C38C41}"/>
                </a:ext>
              </a:extLst>
            </p:cNvPr>
            <p:cNvCxnSpPr/>
            <p:nvPr/>
          </p:nvCxnSpPr>
          <p:spPr bwMode="auto">
            <a:xfrm flipV="1">
              <a:off x="7653561" y="3994213"/>
              <a:ext cx="694998" cy="51948"/>
            </a:xfrm>
            <a:prstGeom prst="straightConnector1">
              <a:avLst/>
            </a:prstGeom>
            <a:solidFill>
              <a:schemeClr val="accent1"/>
            </a:solidFill>
            <a:ln w="19050" cap="flat" cmpd="sng" algn="ctr">
              <a:solidFill>
                <a:schemeClr val="tx1"/>
              </a:solidFill>
              <a:prstDash val="sysDot"/>
              <a:round/>
              <a:headEnd type="none" w="sm" len="sm"/>
              <a:tailEnd type="stealth"/>
            </a:ln>
            <a:effectLst/>
          </p:spPr>
        </p:cxnSp>
        <p:sp>
          <p:nvSpPr>
            <p:cNvPr id="54" name="Rectangle 53">
              <a:extLst>
                <a:ext uri="{FF2B5EF4-FFF2-40B4-BE49-F238E27FC236}">
                  <a16:creationId xmlns:a16="http://schemas.microsoft.com/office/drawing/2014/main" id="{B629D3C2-E9FC-4E8F-AD54-2426B93729D3}"/>
                </a:ext>
              </a:extLst>
            </p:cNvPr>
            <p:cNvSpPr/>
            <p:nvPr/>
          </p:nvSpPr>
          <p:spPr bwMode="auto">
            <a:xfrm>
              <a:off x="9296400" y="4766731"/>
              <a:ext cx="1598425" cy="71437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5" name="Rectangle 54">
              <a:extLst>
                <a:ext uri="{FF2B5EF4-FFF2-40B4-BE49-F238E27FC236}">
                  <a16:creationId xmlns:a16="http://schemas.microsoft.com/office/drawing/2014/main" id="{039CA281-ABC9-4906-9C9E-AD93102AF4D8}"/>
                </a:ext>
              </a:extLst>
            </p:cNvPr>
            <p:cNvSpPr/>
            <p:nvPr/>
          </p:nvSpPr>
          <p:spPr bwMode="auto">
            <a:xfrm>
              <a:off x="7726721" y="5058398"/>
              <a:ext cx="883879" cy="34555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56" name="Straight Arrow Connector 55">
              <a:extLst>
                <a:ext uri="{FF2B5EF4-FFF2-40B4-BE49-F238E27FC236}">
                  <a16:creationId xmlns:a16="http://schemas.microsoft.com/office/drawing/2014/main" id="{4490C417-FE6F-49B0-A66B-E86F2D90D99A}"/>
                </a:ext>
              </a:extLst>
            </p:cNvPr>
            <p:cNvCxnSpPr/>
            <p:nvPr/>
          </p:nvCxnSpPr>
          <p:spPr bwMode="auto">
            <a:xfrm flipV="1">
              <a:off x="9071341" y="4208640"/>
              <a:ext cx="551782" cy="806687"/>
            </a:xfrm>
            <a:prstGeom prst="straightConnector1">
              <a:avLst/>
            </a:prstGeom>
            <a:solidFill>
              <a:schemeClr val="accent1"/>
            </a:solidFill>
            <a:ln w="19050" cap="flat" cmpd="sng" algn="ctr">
              <a:solidFill>
                <a:schemeClr val="tx1"/>
              </a:solidFill>
              <a:prstDash val="solid"/>
              <a:round/>
              <a:headEnd type="none" w="sm" len="sm"/>
              <a:tailEnd type="stealth"/>
            </a:ln>
            <a:effectLst/>
          </p:spPr>
        </p:cxnSp>
        <p:cxnSp>
          <p:nvCxnSpPr>
            <p:cNvPr id="57" name="Straight Arrow Connector 56">
              <a:extLst>
                <a:ext uri="{FF2B5EF4-FFF2-40B4-BE49-F238E27FC236}">
                  <a16:creationId xmlns:a16="http://schemas.microsoft.com/office/drawing/2014/main" id="{40D3D482-CAA9-411D-AFE3-C9D8236E18C1}"/>
                </a:ext>
              </a:extLst>
            </p:cNvPr>
            <p:cNvCxnSpPr/>
            <p:nvPr/>
          </p:nvCxnSpPr>
          <p:spPr bwMode="auto">
            <a:xfrm flipV="1">
              <a:off x="7799639" y="5187250"/>
              <a:ext cx="779128" cy="55762"/>
            </a:xfrm>
            <a:prstGeom prst="straightConnector1">
              <a:avLst/>
            </a:prstGeom>
            <a:solidFill>
              <a:schemeClr val="accent1"/>
            </a:solidFill>
            <a:ln w="19050" cap="flat" cmpd="sng" algn="ctr">
              <a:solidFill>
                <a:schemeClr val="tx1"/>
              </a:solidFill>
              <a:prstDash val="sysDot"/>
              <a:round/>
              <a:headEnd type="none" w="sm" len="sm"/>
              <a:tailEnd type="stealth"/>
            </a:ln>
            <a:effectLst/>
          </p:spPr>
        </p:cxnSp>
        <p:sp>
          <p:nvSpPr>
            <p:cNvPr id="58" name="TextBox 50">
              <a:extLst>
                <a:ext uri="{FF2B5EF4-FFF2-40B4-BE49-F238E27FC236}">
                  <a16:creationId xmlns:a16="http://schemas.microsoft.com/office/drawing/2014/main" id="{EF673DC9-DE04-417A-85BC-6978A6364BA3}"/>
                </a:ext>
              </a:extLst>
            </p:cNvPr>
            <p:cNvSpPr txBox="1"/>
            <p:nvPr/>
          </p:nvSpPr>
          <p:spPr>
            <a:xfrm>
              <a:off x="8683631" y="5403949"/>
              <a:ext cx="694768" cy="26161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r>
                <a:rPr lang="en-US" sz="1100" b="1" dirty="0"/>
                <a:t>AP 2</a:t>
              </a:r>
            </a:p>
          </p:txBody>
        </p:sp>
        <p:pic>
          <p:nvPicPr>
            <p:cNvPr id="59" name="Picture 58">
              <a:extLst>
                <a:ext uri="{FF2B5EF4-FFF2-40B4-BE49-F238E27FC236}">
                  <a16:creationId xmlns:a16="http://schemas.microsoft.com/office/drawing/2014/main" id="{D134A9AC-F785-411F-800E-5CE6EF1F900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28118" y="4931580"/>
              <a:ext cx="407694" cy="266700"/>
            </a:xfrm>
            <a:prstGeom prst="rect">
              <a:avLst/>
            </a:prstGeom>
          </p:spPr>
        </p:pic>
        <p:sp>
          <p:nvSpPr>
            <p:cNvPr id="60" name="TextBox 55">
              <a:extLst>
                <a:ext uri="{FF2B5EF4-FFF2-40B4-BE49-F238E27FC236}">
                  <a16:creationId xmlns:a16="http://schemas.microsoft.com/office/drawing/2014/main" id="{ADDACD80-15EC-44DB-9AC4-7C51DFA3BC43}"/>
                </a:ext>
              </a:extLst>
            </p:cNvPr>
            <p:cNvSpPr txBox="1"/>
            <p:nvPr/>
          </p:nvSpPr>
          <p:spPr>
            <a:xfrm>
              <a:off x="7328117" y="5219496"/>
              <a:ext cx="960252" cy="744196"/>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r>
                <a:rPr lang="en-US" sz="1100" b="1" dirty="0"/>
                <a:t>STA 1</a:t>
              </a:r>
            </a:p>
            <a:p>
              <a:r>
                <a:rPr lang="en-US" sz="1100" b="1" i="1" dirty="0"/>
                <a:t>@ t</a:t>
              </a:r>
              <a:r>
                <a:rPr lang="en-US" sz="1100" b="1" dirty="0"/>
                <a:t>=T</a:t>
              </a:r>
              <a:r>
                <a:rPr lang="en-US" sz="1100" b="1" baseline="-25000" dirty="0"/>
                <a:t>2</a:t>
              </a:r>
              <a:endParaRPr lang="en-US" sz="1100" b="1" dirty="0"/>
            </a:p>
          </p:txBody>
        </p:sp>
      </p:grpSp>
      <p:sp>
        <p:nvSpPr>
          <p:cNvPr id="2" name="TextBox 1">
            <a:extLst>
              <a:ext uri="{FF2B5EF4-FFF2-40B4-BE49-F238E27FC236}">
                <a16:creationId xmlns:a16="http://schemas.microsoft.com/office/drawing/2014/main" id="{448CD0E5-E081-411B-B5ED-1CF718B75F07}"/>
              </a:ext>
            </a:extLst>
          </p:cNvPr>
          <p:cNvSpPr txBox="1"/>
          <p:nvPr/>
        </p:nvSpPr>
        <p:spPr>
          <a:xfrm>
            <a:off x="3463109" y="3179521"/>
            <a:ext cx="1941557" cy="369332"/>
          </a:xfrm>
          <a:prstGeom prst="rect">
            <a:avLst/>
          </a:prstGeom>
          <a:noFill/>
        </p:spPr>
        <p:txBody>
          <a:bodyPr wrap="none" rtlCol="0">
            <a:spAutoFit/>
          </a:bodyPr>
          <a:lstStyle/>
          <a:p>
            <a:r>
              <a:rPr lang="en-US" sz="1800" b="1" i="1" dirty="0">
                <a:solidFill>
                  <a:srgbClr val="0070C0"/>
                </a:solidFill>
              </a:rPr>
              <a:t>Zero Setup Sensor</a:t>
            </a:r>
          </a:p>
        </p:txBody>
      </p:sp>
      <p:sp>
        <p:nvSpPr>
          <p:cNvPr id="61" name="TextBox 60">
            <a:extLst>
              <a:ext uri="{FF2B5EF4-FFF2-40B4-BE49-F238E27FC236}">
                <a16:creationId xmlns:a16="http://schemas.microsoft.com/office/drawing/2014/main" id="{28BEC531-F252-40CB-83F8-E9B4261677A7}"/>
              </a:ext>
            </a:extLst>
          </p:cNvPr>
          <p:cNvSpPr txBox="1"/>
          <p:nvPr/>
        </p:nvSpPr>
        <p:spPr>
          <a:xfrm>
            <a:off x="3428981" y="4380862"/>
            <a:ext cx="2050561" cy="369332"/>
          </a:xfrm>
          <a:prstGeom prst="rect">
            <a:avLst/>
          </a:prstGeom>
          <a:noFill/>
        </p:spPr>
        <p:txBody>
          <a:bodyPr wrap="none" rtlCol="0">
            <a:spAutoFit/>
          </a:bodyPr>
          <a:lstStyle/>
          <a:p>
            <a:r>
              <a:rPr lang="en-US" sz="1800" b="1" i="1" dirty="0">
                <a:solidFill>
                  <a:srgbClr val="0070C0"/>
                </a:solidFill>
              </a:rPr>
              <a:t>Sensor on the move</a:t>
            </a:r>
          </a:p>
        </p:txBody>
      </p:sp>
      <p:sp>
        <p:nvSpPr>
          <p:cNvPr id="63" name="TextBox 31">
            <a:extLst>
              <a:ext uri="{FF2B5EF4-FFF2-40B4-BE49-F238E27FC236}">
                <a16:creationId xmlns:a16="http://schemas.microsoft.com/office/drawing/2014/main" id="{30132A16-C2EB-40F8-8E59-2D23FED87A13}"/>
              </a:ext>
            </a:extLst>
          </p:cNvPr>
          <p:cNvSpPr txBox="1"/>
          <p:nvPr/>
        </p:nvSpPr>
        <p:spPr>
          <a:xfrm>
            <a:off x="2674353" y="2507952"/>
            <a:ext cx="619279" cy="151471"/>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r>
              <a:rPr lang="en-US" sz="1100" b="1" dirty="0"/>
              <a:t>AP 1</a:t>
            </a:r>
          </a:p>
        </p:txBody>
      </p:sp>
      <p:cxnSp>
        <p:nvCxnSpPr>
          <p:cNvPr id="67" name="Straight Arrow Connector 66">
            <a:extLst>
              <a:ext uri="{FF2B5EF4-FFF2-40B4-BE49-F238E27FC236}">
                <a16:creationId xmlns:a16="http://schemas.microsoft.com/office/drawing/2014/main" id="{15C7C057-CE32-4A09-9E01-15380D13B9FB}"/>
              </a:ext>
            </a:extLst>
          </p:cNvPr>
          <p:cNvCxnSpPr>
            <a:cxnSpLocks/>
          </p:cNvCxnSpPr>
          <p:nvPr/>
        </p:nvCxnSpPr>
        <p:spPr bwMode="auto">
          <a:xfrm flipV="1">
            <a:off x="2085410" y="3003805"/>
            <a:ext cx="635107" cy="14690"/>
          </a:xfrm>
          <a:prstGeom prst="straightConnector1">
            <a:avLst/>
          </a:prstGeom>
          <a:solidFill>
            <a:schemeClr val="accent1"/>
          </a:solidFill>
          <a:ln w="19050" cap="flat" cmpd="sng" algn="ctr">
            <a:solidFill>
              <a:schemeClr val="tx1"/>
            </a:solidFill>
            <a:prstDash val="sysDot"/>
            <a:round/>
            <a:headEnd type="none" w="sm" len="sm"/>
            <a:tailEnd type="stealth"/>
          </a:ln>
          <a:effectLst/>
        </p:spPr>
      </p:cxnSp>
      <p:sp>
        <p:nvSpPr>
          <p:cNvPr id="15" name="Rectangle 14">
            <a:extLst>
              <a:ext uri="{FF2B5EF4-FFF2-40B4-BE49-F238E27FC236}">
                <a16:creationId xmlns:a16="http://schemas.microsoft.com/office/drawing/2014/main" id="{46306BBD-AC93-4BFE-96E6-967E55F71773}"/>
              </a:ext>
            </a:extLst>
          </p:cNvPr>
          <p:cNvSpPr/>
          <p:nvPr/>
        </p:nvSpPr>
        <p:spPr bwMode="auto">
          <a:xfrm>
            <a:off x="3463110" y="2749326"/>
            <a:ext cx="1218438" cy="433794"/>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TextBox 50">
            <a:extLst>
              <a:ext uri="{FF2B5EF4-FFF2-40B4-BE49-F238E27FC236}">
                <a16:creationId xmlns:a16="http://schemas.microsoft.com/office/drawing/2014/main" id="{D55C077F-8FAE-424C-A680-07948F54F431}"/>
              </a:ext>
            </a:extLst>
          </p:cNvPr>
          <p:cNvSpPr txBox="1"/>
          <p:nvPr/>
        </p:nvSpPr>
        <p:spPr>
          <a:xfrm>
            <a:off x="2941532" y="3116175"/>
            <a:ext cx="619279" cy="151471"/>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r>
              <a:rPr lang="en-US" sz="1100" b="1" dirty="0"/>
              <a:t>AP 2</a:t>
            </a:r>
          </a:p>
        </p:txBody>
      </p:sp>
      <p:cxnSp>
        <p:nvCxnSpPr>
          <p:cNvPr id="70" name="Straight Arrow Connector 69">
            <a:extLst>
              <a:ext uri="{FF2B5EF4-FFF2-40B4-BE49-F238E27FC236}">
                <a16:creationId xmlns:a16="http://schemas.microsoft.com/office/drawing/2014/main" id="{ADA9CC7F-61AE-471D-8C79-689CB3595A11}"/>
              </a:ext>
            </a:extLst>
          </p:cNvPr>
          <p:cNvCxnSpPr>
            <a:cxnSpLocks/>
          </p:cNvCxnSpPr>
          <p:nvPr/>
        </p:nvCxnSpPr>
        <p:spPr bwMode="auto">
          <a:xfrm flipV="1">
            <a:off x="3492591" y="2504706"/>
            <a:ext cx="344218" cy="286554"/>
          </a:xfrm>
          <a:prstGeom prst="straightConnector1">
            <a:avLst/>
          </a:prstGeom>
          <a:solidFill>
            <a:schemeClr val="accent1"/>
          </a:solidFill>
          <a:ln w="19050" cap="flat" cmpd="sng" algn="ctr">
            <a:solidFill>
              <a:schemeClr val="tx1"/>
            </a:solidFill>
            <a:prstDash val="solid"/>
            <a:round/>
            <a:headEnd type="none" w="sm" len="sm"/>
            <a:tailEnd type="stealth"/>
          </a:ln>
          <a:effectLst/>
        </p:spPr>
      </p:cxnSp>
      <p:cxnSp>
        <p:nvCxnSpPr>
          <p:cNvPr id="62" name="Straight Arrow Connector 61">
            <a:extLst>
              <a:ext uri="{FF2B5EF4-FFF2-40B4-BE49-F238E27FC236}">
                <a16:creationId xmlns:a16="http://schemas.microsoft.com/office/drawing/2014/main" id="{29C6DFB2-2B18-49CC-A91D-66D2490A9C43}"/>
              </a:ext>
            </a:extLst>
          </p:cNvPr>
          <p:cNvCxnSpPr>
            <a:cxnSpLocks/>
          </p:cNvCxnSpPr>
          <p:nvPr/>
        </p:nvCxnSpPr>
        <p:spPr bwMode="auto">
          <a:xfrm flipV="1">
            <a:off x="2059556" y="2487251"/>
            <a:ext cx="500125" cy="456012"/>
          </a:xfrm>
          <a:prstGeom prst="straightConnector1">
            <a:avLst/>
          </a:prstGeom>
          <a:solidFill>
            <a:schemeClr val="accent1"/>
          </a:solidFill>
          <a:ln w="19050" cap="flat" cmpd="sng" algn="ctr">
            <a:solidFill>
              <a:schemeClr val="tx1"/>
            </a:solidFill>
            <a:prstDash val="sysDot"/>
            <a:round/>
            <a:headEnd type="none" w="sm" len="sm"/>
            <a:tailEnd type="stealth"/>
          </a:ln>
          <a:effectLst/>
        </p:spPr>
      </p:cxnSp>
    </p:spTree>
    <p:extLst>
      <p:ext uri="{BB962C8B-B14F-4D97-AF65-F5344CB8AC3E}">
        <p14:creationId xmlns:p14="http://schemas.microsoft.com/office/powerpoint/2010/main" val="1224169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コンテンツ プレースホルダー 7">
            <a:extLst>
              <a:ext uri="{FF2B5EF4-FFF2-40B4-BE49-F238E27FC236}">
                <a16:creationId xmlns:a16="http://schemas.microsoft.com/office/drawing/2014/main" id="{4F9F409D-D9DC-674B-9DF5-975869D57FE7}"/>
              </a:ext>
            </a:extLst>
          </p:cNvPr>
          <p:cNvSpPr txBox="1">
            <a:spLocks/>
          </p:cNvSpPr>
          <p:nvPr/>
        </p:nvSpPr>
        <p:spPr bwMode="auto">
          <a:xfrm>
            <a:off x="1055439" y="1516260"/>
            <a:ext cx="4536505" cy="3424908"/>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kern="0" dirty="0"/>
              <a:t>Topology/Architecture</a:t>
            </a:r>
          </a:p>
        </p:txBody>
      </p:sp>
      <p:sp>
        <p:nvSpPr>
          <p:cNvPr id="12" name="Rectangle 11">
            <a:extLst>
              <a:ext uri="{FF2B5EF4-FFF2-40B4-BE49-F238E27FC236}">
                <a16:creationId xmlns:a16="http://schemas.microsoft.com/office/drawing/2014/main" id="{630CA625-0B7D-4343-91C4-04D00302BFDD}"/>
              </a:ext>
            </a:extLst>
          </p:cNvPr>
          <p:cNvSpPr/>
          <p:nvPr/>
        </p:nvSpPr>
        <p:spPr bwMode="auto">
          <a:xfrm>
            <a:off x="2073360" y="2786621"/>
            <a:ext cx="800940" cy="23985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7" name="タイトル 6">
            <a:extLst>
              <a:ext uri="{FF2B5EF4-FFF2-40B4-BE49-F238E27FC236}">
                <a16:creationId xmlns:a16="http://schemas.microsoft.com/office/drawing/2014/main" id="{1A7F6CAE-16AF-4644-8E0C-0AC68AD25044}"/>
              </a:ext>
            </a:extLst>
          </p:cNvPr>
          <p:cNvSpPr>
            <a:spLocks noGrp="1"/>
          </p:cNvSpPr>
          <p:nvPr>
            <p:ph type="title"/>
          </p:nvPr>
        </p:nvSpPr>
        <p:spPr>
          <a:xfrm>
            <a:off x="1055439" y="685801"/>
            <a:ext cx="9474429" cy="510952"/>
          </a:xfrm>
        </p:spPr>
        <p:txBody>
          <a:bodyPr/>
          <a:lstStyle/>
          <a:p>
            <a:r>
              <a:rPr kumimoji="1" lang="en-US" altLang="ja-JP" dirty="0"/>
              <a:t>Use Case 3:  Intelligent Transportation Broadcast</a:t>
            </a:r>
            <a:endParaRPr kumimoji="1" lang="ja-JP" altLang="en-US" dirty="0"/>
          </a:p>
        </p:txBody>
      </p:sp>
      <p:sp>
        <p:nvSpPr>
          <p:cNvPr id="6" name="日付プレースホルダー 5">
            <a:extLst>
              <a:ext uri="{FF2B5EF4-FFF2-40B4-BE49-F238E27FC236}">
                <a16:creationId xmlns:a16="http://schemas.microsoft.com/office/drawing/2014/main" id="{0D01DE11-9DE7-CE4D-879A-33E27F6B2A76}"/>
              </a:ext>
            </a:extLst>
          </p:cNvPr>
          <p:cNvSpPr>
            <a:spLocks noGrp="1"/>
          </p:cNvSpPr>
          <p:nvPr>
            <p:ph type="dt" idx="10"/>
          </p:nvPr>
        </p:nvSpPr>
        <p:spPr/>
        <p:txBody>
          <a:bodyPr/>
          <a:lstStyle/>
          <a:p>
            <a:r>
              <a:rPr lang="en-US" altLang="ja-JP" dirty="0"/>
              <a:t>March 2019</a:t>
            </a:r>
            <a:endParaRPr lang="en-GB" dirty="0"/>
          </a:p>
        </p:txBody>
      </p:sp>
      <p:sp>
        <p:nvSpPr>
          <p:cNvPr id="5" name="フッター プレースホルダー 4">
            <a:extLst>
              <a:ext uri="{FF2B5EF4-FFF2-40B4-BE49-F238E27FC236}">
                <a16:creationId xmlns:a16="http://schemas.microsoft.com/office/drawing/2014/main" id="{4E5BE2F5-1DF0-1343-9198-5DC88D362CD8}"/>
              </a:ext>
            </a:extLst>
          </p:cNvPr>
          <p:cNvSpPr>
            <a:spLocks noGrp="1"/>
          </p:cNvSpPr>
          <p:nvPr>
            <p:ph type="ftr" idx="11"/>
          </p:nvPr>
        </p:nvSpPr>
        <p:spPr/>
        <p:txBody>
          <a:bodyPr/>
          <a:lstStyle/>
          <a:p>
            <a:r>
              <a:rPr lang="en-GB" dirty="0"/>
              <a:t>Xiaofei Wang (InterDigital</a:t>
            </a:r>
            <a:r>
              <a:rPr lang="de-DE" dirty="0"/>
              <a:t>)</a:t>
            </a:r>
            <a:endParaRPr lang="en-GB" dirty="0"/>
          </a:p>
        </p:txBody>
      </p:sp>
      <p:sp>
        <p:nvSpPr>
          <p:cNvPr id="4" name="スライド番号プレースホルダー 3">
            <a:extLst>
              <a:ext uri="{FF2B5EF4-FFF2-40B4-BE49-F238E27FC236}">
                <a16:creationId xmlns:a16="http://schemas.microsoft.com/office/drawing/2014/main" id="{C421DC62-80AA-7E44-84EB-12E38E2FDC90}"/>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コンテンツ プレースホルダー 7">
            <a:extLst>
              <a:ext uri="{FF2B5EF4-FFF2-40B4-BE49-F238E27FC236}">
                <a16:creationId xmlns:a16="http://schemas.microsoft.com/office/drawing/2014/main" id="{080384B8-EF5D-0748-AE1F-35A049A97833}"/>
              </a:ext>
            </a:extLst>
          </p:cNvPr>
          <p:cNvSpPr>
            <a:spLocks noGrp="1"/>
          </p:cNvSpPr>
          <p:nvPr>
            <p:ph sz="half" idx="4294967295"/>
          </p:nvPr>
        </p:nvSpPr>
        <p:spPr>
          <a:xfrm>
            <a:off x="5924103" y="1556791"/>
            <a:ext cx="5716513" cy="1368153"/>
          </a:xfrm>
          <a:ln>
            <a:solidFill>
              <a:schemeClr val="tx2"/>
            </a:solidFill>
          </a:ln>
        </p:spPr>
        <p:txBody>
          <a:bodyPr/>
          <a:lstStyle/>
          <a:p>
            <a:r>
              <a:rPr kumimoji="1" lang="en-US" altLang="ja-JP" sz="1400" dirty="0"/>
              <a:t>Stakeholders</a:t>
            </a:r>
          </a:p>
          <a:p>
            <a:pPr marL="342900" lvl="1" indent="-342900">
              <a:spcBef>
                <a:spcPts val="600"/>
              </a:spcBef>
              <a:buFont typeface="Arial" panose="020B0604020202020204" pitchFamily="34" charset="0"/>
              <a:buChar char="•"/>
            </a:pPr>
            <a:r>
              <a:rPr kumimoji="1" lang="en-US" altLang="ja-JP" sz="1200" b="1" dirty="0">
                <a:cs typeface="+mn-cs"/>
              </a:rPr>
              <a:t>Users of railway crossing and intelligent transportation system (ITS)</a:t>
            </a:r>
          </a:p>
          <a:p>
            <a:pPr marL="342900" lvl="1" indent="-342900">
              <a:spcBef>
                <a:spcPts val="600"/>
              </a:spcBef>
              <a:buFont typeface="Arial" panose="020B0604020202020204" pitchFamily="34" charset="0"/>
              <a:buChar char="•"/>
            </a:pPr>
            <a:r>
              <a:rPr kumimoji="1" lang="en-US" altLang="ja-JP" sz="1200" b="1" dirty="0">
                <a:cs typeface="+mn-cs"/>
              </a:rPr>
              <a:t>Railway and other transportation related operators [8]</a:t>
            </a:r>
          </a:p>
          <a:p>
            <a:pPr marL="342900" lvl="1" indent="-342900">
              <a:spcBef>
                <a:spcPts val="600"/>
              </a:spcBef>
              <a:buFont typeface="Arial" panose="020B0604020202020204" pitchFamily="34" charset="0"/>
              <a:buChar char="•"/>
            </a:pPr>
            <a:r>
              <a:rPr kumimoji="1" lang="en-US" altLang="ja-JP" sz="1200" b="1" dirty="0">
                <a:cs typeface="+mn-cs"/>
              </a:rPr>
              <a:t>Government agencies and police</a:t>
            </a:r>
          </a:p>
          <a:p>
            <a:pPr marL="342900" lvl="1" indent="-342900">
              <a:spcBef>
                <a:spcPts val="600"/>
              </a:spcBef>
              <a:buFont typeface="Arial" panose="020B0604020202020204" pitchFamily="34" charset="0"/>
              <a:buChar char="•"/>
            </a:pPr>
            <a:r>
              <a:rPr kumimoji="1" lang="en-US" altLang="ja-JP" sz="1200" b="1" dirty="0">
                <a:cs typeface="+mn-cs"/>
              </a:rPr>
              <a:t>Manufacturers of semiconductor, automobiles, networking and mobile devices</a:t>
            </a:r>
            <a:endParaRPr kumimoji="1" lang="ja-JP" altLang="en-US" sz="1200" b="1" dirty="0">
              <a:cs typeface="+mn-cs"/>
            </a:endParaRPr>
          </a:p>
        </p:txBody>
      </p:sp>
      <p:sp>
        <p:nvSpPr>
          <p:cNvPr id="11" name="コンテンツ プレースホルダー 7">
            <a:extLst>
              <a:ext uri="{FF2B5EF4-FFF2-40B4-BE49-F238E27FC236}">
                <a16:creationId xmlns:a16="http://schemas.microsoft.com/office/drawing/2014/main" id="{622817C9-C3F0-7A47-91AF-F2063FB34E89}"/>
              </a:ext>
            </a:extLst>
          </p:cNvPr>
          <p:cNvSpPr txBox="1">
            <a:spLocks/>
          </p:cNvSpPr>
          <p:nvPr/>
        </p:nvSpPr>
        <p:spPr bwMode="auto">
          <a:xfrm>
            <a:off x="5924104" y="5301208"/>
            <a:ext cx="5716512" cy="1080119"/>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400" dirty="0"/>
              <a:t>Expected Benefits:</a:t>
            </a:r>
          </a:p>
          <a:p>
            <a:pPr marL="342900" lvl="1" indent="-342900">
              <a:spcBef>
                <a:spcPts val="600"/>
              </a:spcBef>
              <a:buFont typeface="Arial" panose="020B0604020202020204" pitchFamily="34" charset="0"/>
              <a:buChar char="•"/>
            </a:pPr>
            <a:r>
              <a:rPr kumimoji="1" lang="en-US" altLang="ja-JP" sz="1200" b="1" dirty="0"/>
              <a:t>Ability to broadcast transportation related information and local traveler information without delay and association to large number of STAs</a:t>
            </a:r>
          </a:p>
          <a:p>
            <a:pPr marL="342900" lvl="1" indent="-342900">
              <a:spcBef>
                <a:spcPts val="600"/>
              </a:spcBef>
              <a:buFont typeface="Arial" panose="020B0604020202020204" pitchFamily="34" charset="0"/>
              <a:buChar char="•"/>
            </a:pPr>
            <a:r>
              <a:rPr kumimoji="1" lang="en-US" altLang="ja-JP" sz="1200" b="1" dirty="0"/>
              <a:t>Ability to reduce cost and implementation complexity</a:t>
            </a:r>
          </a:p>
          <a:p>
            <a:endParaRPr kumimoji="1" lang="ja-JP" altLang="en-US" kern="0" dirty="0"/>
          </a:p>
        </p:txBody>
      </p:sp>
      <p:sp>
        <p:nvSpPr>
          <p:cNvPr id="13" name="コンテンツ プレースホルダー 7">
            <a:extLst>
              <a:ext uri="{FF2B5EF4-FFF2-40B4-BE49-F238E27FC236}">
                <a16:creationId xmlns:a16="http://schemas.microsoft.com/office/drawing/2014/main" id="{821D0DE3-B04C-2245-BF99-45A08C620B1D}"/>
              </a:ext>
            </a:extLst>
          </p:cNvPr>
          <p:cNvSpPr txBox="1">
            <a:spLocks/>
          </p:cNvSpPr>
          <p:nvPr/>
        </p:nvSpPr>
        <p:spPr bwMode="auto">
          <a:xfrm>
            <a:off x="5924102" y="3019031"/>
            <a:ext cx="5716514" cy="2188090"/>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400" dirty="0"/>
              <a:t>Service scene</a:t>
            </a:r>
          </a:p>
          <a:p>
            <a:pPr marL="342900" lvl="1" indent="-342900">
              <a:spcBef>
                <a:spcPts val="600"/>
              </a:spcBef>
              <a:buFont typeface="Arial" panose="020B0604020202020204" pitchFamily="34" charset="0"/>
              <a:buChar char="•"/>
            </a:pPr>
            <a:r>
              <a:rPr kumimoji="1" lang="en-US" altLang="ja-JP" sz="1200" b="1" dirty="0"/>
              <a:t>For advanced railroad crossing:</a:t>
            </a:r>
          </a:p>
          <a:p>
            <a:pPr marL="742950" lvl="2" indent="-342900">
              <a:spcBef>
                <a:spcPts val="600"/>
              </a:spcBef>
              <a:buFont typeface="Arial" panose="020B0604020202020204" pitchFamily="34" charset="0"/>
              <a:buChar char="•"/>
            </a:pPr>
            <a:r>
              <a:rPr kumimoji="1" lang="en-US" altLang="ja-JP" sz="1200" b="1" dirty="0"/>
              <a:t>RSE provides eBCS service of  arriving train info and railroad crossing warning</a:t>
            </a:r>
          </a:p>
          <a:p>
            <a:pPr marL="742950" lvl="2" indent="-342900">
              <a:spcBef>
                <a:spcPts val="600"/>
              </a:spcBef>
              <a:buFont typeface="Arial" panose="020B0604020202020204" pitchFamily="34" charset="0"/>
              <a:buChar char="•"/>
            </a:pPr>
            <a:r>
              <a:rPr kumimoji="1" lang="en-US" altLang="ja-JP" sz="1200" b="1" dirty="0"/>
              <a:t>PID and OBE provide eBCS service for personal and vehicle location info  </a:t>
            </a:r>
          </a:p>
          <a:p>
            <a:pPr marL="342900" lvl="1" indent="-342900">
              <a:spcBef>
                <a:spcPts val="600"/>
              </a:spcBef>
              <a:buFont typeface="Arial" panose="020B0604020202020204" pitchFamily="34" charset="0"/>
              <a:buChar char="•"/>
            </a:pPr>
            <a:r>
              <a:rPr kumimoji="1" lang="en-US" altLang="ja-JP" sz="1200" b="1" dirty="0"/>
              <a:t>For traveler information broadcast:</a:t>
            </a:r>
          </a:p>
          <a:p>
            <a:pPr marL="742950" lvl="2" indent="-342900">
              <a:spcBef>
                <a:spcPts val="600"/>
              </a:spcBef>
              <a:buFont typeface="Arial" panose="020B0604020202020204" pitchFamily="34" charset="0"/>
              <a:buChar char="•"/>
            </a:pPr>
            <a:r>
              <a:rPr kumimoji="1" lang="en-US" altLang="ja-JP" sz="1200" b="1" dirty="0"/>
              <a:t>RSE provides eBCS service for  local traveler info</a:t>
            </a:r>
          </a:p>
          <a:p>
            <a:pPr marL="342900" lvl="1" indent="-342900">
              <a:spcBef>
                <a:spcPts val="600"/>
              </a:spcBef>
              <a:buFont typeface="Arial" panose="020B0604020202020204" pitchFamily="34" charset="0"/>
              <a:buChar char="•"/>
            </a:pPr>
            <a:r>
              <a:rPr kumimoji="1" lang="en-US" altLang="ja-JP" sz="1200" b="1" dirty="0"/>
              <a:t>Intelligent Transportation broadcast streams are expected to not be time critical, e.g., a new packet is expected once a few seconds per stream</a:t>
            </a:r>
          </a:p>
          <a:p>
            <a:pPr marL="342900" lvl="1" indent="-342900">
              <a:spcBef>
                <a:spcPts val="600"/>
              </a:spcBef>
              <a:buFont typeface="Arial" panose="020B0604020202020204" pitchFamily="34" charset="0"/>
              <a:buChar char="•"/>
            </a:pPr>
            <a:endParaRPr kumimoji="1" lang="en-US" altLang="ja-JP" sz="1200" b="1" dirty="0"/>
          </a:p>
        </p:txBody>
      </p:sp>
      <p:sp>
        <p:nvSpPr>
          <p:cNvPr id="14" name="コンテンツ プレースホルダー 7">
            <a:extLst>
              <a:ext uri="{FF2B5EF4-FFF2-40B4-BE49-F238E27FC236}">
                <a16:creationId xmlns:a16="http://schemas.microsoft.com/office/drawing/2014/main" id="{4A8EF0D3-987F-EF49-8ED9-3F113DF8931C}"/>
              </a:ext>
            </a:extLst>
          </p:cNvPr>
          <p:cNvSpPr txBox="1">
            <a:spLocks/>
          </p:cNvSpPr>
          <p:nvPr/>
        </p:nvSpPr>
        <p:spPr bwMode="auto">
          <a:xfrm>
            <a:off x="1055440" y="5090099"/>
            <a:ext cx="4536505" cy="1291230"/>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200" kern="0" dirty="0"/>
              <a:t>Required function</a:t>
            </a:r>
          </a:p>
          <a:p>
            <a:pPr>
              <a:buFont typeface="Arial" panose="020B0604020202020204" pitchFamily="34" charset="0"/>
              <a:buChar char="•"/>
            </a:pPr>
            <a:r>
              <a:rPr kumimoji="1" lang="en-US" altLang="ja-JP" sz="1200" kern="0" dirty="0"/>
              <a:t>Connected Vehicle Roadside Equipment (RSE), Connected Vehicle (OBE) and Personal Informational Device (PID) provide eBCS service for transportation related information for railway crossing </a:t>
            </a:r>
          </a:p>
          <a:p>
            <a:pPr>
              <a:buFont typeface="Arial" panose="020B0604020202020204" pitchFamily="34" charset="0"/>
              <a:buChar char="•"/>
            </a:pPr>
            <a:r>
              <a:rPr kumimoji="1" lang="en-US" altLang="ja-JP" sz="1200" kern="0" dirty="0"/>
              <a:t>RSE provides eBCS service for local traveler information</a:t>
            </a:r>
          </a:p>
          <a:p>
            <a:pPr>
              <a:buFont typeface="Arial" panose="020B0604020202020204" pitchFamily="34" charset="0"/>
              <a:buChar char="•"/>
            </a:pPr>
            <a:endParaRPr kumimoji="1" lang="en-US" altLang="ja-JP" kern="0" dirty="0"/>
          </a:p>
          <a:p>
            <a:endParaRPr kumimoji="1" lang="en-US" altLang="ja-JP" kern="0" dirty="0"/>
          </a:p>
        </p:txBody>
      </p:sp>
      <p:sp>
        <p:nvSpPr>
          <p:cNvPr id="2" name="TextBox 1">
            <a:extLst>
              <a:ext uri="{FF2B5EF4-FFF2-40B4-BE49-F238E27FC236}">
                <a16:creationId xmlns:a16="http://schemas.microsoft.com/office/drawing/2014/main" id="{448CD0E5-E081-411B-B5ED-1CF718B75F07}"/>
              </a:ext>
            </a:extLst>
          </p:cNvPr>
          <p:cNvSpPr txBox="1"/>
          <p:nvPr/>
        </p:nvSpPr>
        <p:spPr>
          <a:xfrm>
            <a:off x="1230815" y="3078971"/>
            <a:ext cx="2401042" cy="369332"/>
          </a:xfrm>
          <a:prstGeom prst="rect">
            <a:avLst/>
          </a:prstGeom>
          <a:noFill/>
        </p:spPr>
        <p:txBody>
          <a:bodyPr wrap="none" rtlCol="0">
            <a:spAutoFit/>
          </a:bodyPr>
          <a:lstStyle/>
          <a:p>
            <a:r>
              <a:rPr lang="en-US" sz="1800" b="1" i="1" dirty="0">
                <a:solidFill>
                  <a:srgbClr val="0070C0"/>
                </a:solidFill>
              </a:rPr>
              <a:t>Adv. Railroad Crossing</a:t>
            </a:r>
          </a:p>
        </p:txBody>
      </p:sp>
      <p:sp>
        <p:nvSpPr>
          <p:cNvPr id="61" name="TextBox 60">
            <a:extLst>
              <a:ext uri="{FF2B5EF4-FFF2-40B4-BE49-F238E27FC236}">
                <a16:creationId xmlns:a16="http://schemas.microsoft.com/office/drawing/2014/main" id="{28BEC531-F252-40CB-83F8-E9B4261677A7}"/>
              </a:ext>
            </a:extLst>
          </p:cNvPr>
          <p:cNvSpPr txBox="1"/>
          <p:nvPr/>
        </p:nvSpPr>
        <p:spPr>
          <a:xfrm>
            <a:off x="1195549" y="4549278"/>
            <a:ext cx="2471574" cy="369332"/>
          </a:xfrm>
          <a:prstGeom prst="rect">
            <a:avLst/>
          </a:prstGeom>
          <a:noFill/>
        </p:spPr>
        <p:txBody>
          <a:bodyPr wrap="none" rtlCol="0">
            <a:spAutoFit/>
          </a:bodyPr>
          <a:lstStyle/>
          <a:p>
            <a:r>
              <a:rPr lang="en-US" sz="1800" b="1" i="1" dirty="0">
                <a:solidFill>
                  <a:srgbClr val="0070C0"/>
                </a:solidFill>
              </a:rPr>
              <a:t>Traveler Info Broadcast</a:t>
            </a:r>
          </a:p>
        </p:txBody>
      </p:sp>
      <p:sp>
        <p:nvSpPr>
          <p:cNvPr id="15" name="Rectangle 14">
            <a:extLst>
              <a:ext uri="{FF2B5EF4-FFF2-40B4-BE49-F238E27FC236}">
                <a16:creationId xmlns:a16="http://schemas.microsoft.com/office/drawing/2014/main" id="{46306BBD-AC93-4BFE-96E6-967E55F71773}"/>
              </a:ext>
            </a:extLst>
          </p:cNvPr>
          <p:cNvSpPr/>
          <p:nvPr/>
        </p:nvSpPr>
        <p:spPr bwMode="auto">
          <a:xfrm>
            <a:off x="3357033" y="2787047"/>
            <a:ext cx="1218438" cy="433794"/>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64" name="テキスト ボックス 4">
            <a:extLst>
              <a:ext uri="{FF2B5EF4-FFF2-40B4-BE49-F238E27FC236}">
                <a16:creationId xmlns:a16="http://schemas.microsoft.com/office/drawing/2014/main" id="{BF499757-1A73-42D3-847E-BC23A2BDFEBF}"/>
              </a:ext>
            </a:extLst>
          </p:cNvPr>
          <p:cNvSpPr txBox="1"/>
          <p:nvPr/>
        </p:nvSpPr>
        <p:spPr>
          <a:xfrm>
            <a:off x="1387600" y="2237993"/>
            <a:ext cx="1686680" cy="52322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sz="1400" dirty="0"/>
              <a:t>Connected Vehicle </a:t>
            </a:r>
          </a:p>
          <a:p>
            <a:r>
              <a:rPr kumimoji="1" lang="en-US" altLang="ja-JP" sz="1400" dirty="0"/>
              <a:t>Roadside </a:t>
            </a:r>
            <a:r>
              <a:rPr lang="en-US" altLang="ja-JP" sz="1400" dirty="0"/>
              <a:t>Equipment</a:t>
            </a:r>
            <a:endParaRPr kumimoji="1" lang="ja-JP" altLang="en-US" sz="1400" dirty="0"/>
          </a:p>
        </p:txBody>
      </p:sp>
      <p:pic>
        <p:nvPicPr>
          <p:cNvPr id="65" name="Picture 2" descr="Image result for cellphone icon">
            <a:extLst>
              <a:ext uri="{FF2B5EF4-FFF2-40B4-BE49-F238E27FC236}">
                <a16:creationId xmlns:a16="http://schemas.microsoft.com/office/drawing/2014/main" id="{B9570A2B-196C-4A38-996C-276608A3FE0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9913" t="14662" r="30176" b="15250"/>
          <a:stretch/>
        </p:blipFill>
        <p:spPr bwMode="auto">
          <a:xfrm rot="898492">
            <a:off x="4137638" y="2858107"/>
            <a:ext cx="199027" cy="349512"/>
          </a:xfrm>
          <a:prstGeom prst="rect">
            <a:avLst/>
          </a:prstGeom>
          <a:noFill/>
          <a:extLst>
            <a:ext uri="{909E8E84-426E-40DD-AFC4-6F175D3DCCD1}">
              <a14:hiddenFill xmlns:a14="http://schemas.microsoft.com/office/drawing/2010/main">
                <a:solidFill>
                  <a:srgbClr val="FFFFFF"/>
                </a:solidFill>
              </a14:hiddenFill>
            </a:ext>
          </a:extLst>
        </p:spPr>
      </p:pic>
      <p:sp>
        <p:nvSpPr>
          <p:cNvPr id="66" name="TextBox 50">
            <a:extLst>
              <a:ext uri="{FF2B5EF4-FFF2-40B4-BE49-F238E27FC236}">
                <a16:creationId xmlns:a16="http://schemas.microsoft.com/office/drawing/2014/main" id="{AC4A4A02-2BB5-4F8A-A05B-09A22E885437}"/>
              </a:ext>
            </a:extLst>
          </p:cNvPr>
          <p:cNvSpPr txBox="1"/>
          <p:nvPr/>
        </p:nvSpPr>
        <p:spPr>
          <a:xfrm>
            <a:off x="4360041" y="2802787"/>
            <a:ext cx="925495" cy="430887"/>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pPr algn="ctr"/>
            <a:r>
              <a:rPr lang="en-US" sz="1100" b="1" dirty="0"/>
              <a:t>Personal Info Device </a:t>
            </a:r>
          </a:p>
        </p:txBody>
      </p:sp>
      <p:pic>
        <p:nvPicPr>
          <p:cNvPr id="72" name="Picture 6" descr="Image result for car icon">
            <a:extLst>
              <a:ext uri="{FF2B5EF4-FFF2-40B4-BE49-F238E27FC236}">
                <a16:creationId xmlns:a16="http://schemas.microsoft.com/office/drawing/2014/main" id="{4DA910A8-AEDD-4381-AD43-FC9E8D0E619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32929" b="25155"/>
          <a:stretch/>
        </p:blipFill>
        <p:spPr bwMode="auto">
          <a:xfrm>
            <a:off x="4019780" y="2110781"/>
            <a:ext cx="1018045" cy="369332"/>
          </a:xfrm>
          <a:prstGeom prst="rect">
            <a:avLst/>
          </a:prstGeom>
          <a:noFill/>
          <a:extLst>
            <a:ext uri="{909E8E84-426E-40DD-AFC4-6F175D3DCCD1}">
              <a14:hiddenFill xmlns:a14="http://schemas.microsoft.com/office/drawing/2010/main">
                <a:solidFill>
                  <a:srgbClr val="FFFFFF"/>
                </a:solidFill>
              </a14:hiddenFill>
            </a:ext>
          </a:extLst>
        </p:spPr>
      </p:pic>
      <p:sp>
        <p:nvSpPr>
          <p:cNvPr id="73" name="TextBox 50">
            <a:extLst>
              <a:ext uri="{FF2B5EF4-FFF2-40B4-BE49-F238E27FC236}">
                <a16:creationId xmlns:a16="http://schemas.microsoft.com/office/drawing/2014/main" id="{BB471E1B-C0CC-4735-BCA5-66B57B79553A}"/>
              </a:ext>
            </a:extLst>
          </p:cNvPr>
          <p:cNvSpPr txBox="1"/>
          <p:nvPr/>
        </p:nvSpPr>
        <p:spPr>
          <a:xfrm>
            <a:off x="4619961" y="1773869"/>
            <a:ext cx="848015" cy="430887"/>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pPr algn="ctr"/>
            <a:r>
              <a:rPr lang="en-US" sz="1100" b="1" dirty="0"/>
              <a:t>Connected</a:t>
            </a:r>
          </a:p>
          <a:p>
            <a:pPr algn="ctr"/>
            <a:r>
              <a:rPr lang="en-US" sz="1100" b="1" dirty="0"/>
              <a:t>Vehicle</a:t>
            </a:r>
          </a:p>
        </p:txBody>
      </p:sp>
      <p:sp>
        <p:nvSpPr>
          <p:cNvPr id="74" name="稲妻 18">
            <a:extLst>
              <a:ext uri="{FF2B5EF4-FFF2-40B4-BE49-F238E27FC236}">
                <a16:creationId xmlns:a16="http://schemas.microsoft.com/office/drawing/2014/main" id="{149E2729-5ACC-47EA-A822-CCBEC80B2F0B}"/>
              </a:ext>
            </a:extLst>
          </p:cNvPr>
          <p:cNvSpPr/>
          <p:nvPr/>
        </p:nvSpPr>
        <p:spPr>
          <a:xfrm rot="5774709">
            <a:off x="3642631" y="2330857"/>
            <a:ext cx="369332" cy="316205"/>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75" name="稲妻 18">
            <a:extLst>
              <a:ext uri="{FF2B5EF4-FFF2-40B4-BE49-F238E27FC236}">
                <a16:creationId xmlns:a16="http://schemas.microsoft.com/office/drawing/2014/main" id="{040496AB-4D31-4ADE-9D0C-9322A9366DCC}"/>
              </a:ext>
            </a:extLst>
          </p:cNvPr>
          <p:cNvSpPr/>
          <p:nvPr/>
        </p:nvSpPr>
        <p:spPr>
          <a:xfrm rot="5400000" flipH="1">
            <a:off x="3666744" y="2721211"/>
            <a:ext cx="282807" cy="316207"/>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76" name="稲妻 18">
            <a:extLst>
              <a:ext uri="{FF2B5EF4-FFF2-40B4-BE49-F238E27FC236}">
                <a16:creationId xmlns:a16="http://schemas.microsoft.com/office/drawing/2014/main" id="{A33E2532-4446-40C3-8893-CFDA8F771947}"/>
              </a:ext>
            </a:extLst>
          </p:cNvPr>
          <p:cNvSpPr/>
          <p:nvPr/>
        </p:nvSpPr>
        <p:spPr>
          <a:xfrm rot="14481299" flipH="1">
            <a:off x="3213786" y="2409668"/>
            <a:ext cx="282807" cy="316207"/>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77" name="Rectangle 76">
            <a:extLst>
              <a:ext uri="{FF2B5EF4-FFF2-40B4-BE49-F238E27FC236}">
                <a16:creationId xmlns:a16="http://schemas.microsoft.com/office/drawing/2014/main" id="{1EAEA272-EDEC-468D-93C1-895BDFA5CAA7}"/>
              </a:ext>
            </a:extLst>
          </p:cNvPr>
          <p:cNvSpPr/>
          <p:nvPr/>
        </p:nvSpPr>
        <p:spPr bwMode="auto">
          <a:xfrm>
            <a:off x="2012348" y="4395356"/>
            <a:ext cx="800940" cy="23985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79" name="テキスト ボックス 4">
            <a:extLst>
              <a:ext uri="{FF2B5EF4-FFF2-40B4-BE49-F238E27FC236}">
                <a16:creationId xmlns:a16="http://schemas.microsoft.com/office/drawing/2014/main" id="{72445B4C-B6EC-4FE7-844A-0061A5306E25}"/>
              </a:ext>
            </a:extLst>
          </p:cNvPr>
          <p:cNvSpPr txBox="1"/>
          <p:nvPr/>
        </p:nvSpPr>
        <p:spPr>
          <a:xfrm>
            <a:off x="1326588" y="3846728"/>
            <a:ext cx="1686680" cy="52322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sz="1400" dirty="0"/>
              <a:t>Connected Vehicle </a:t>
            </a:r>
          </a:p>
          <a:p>
            <a:r>
              <a:rPr kumimoji="1" lang="en-US" altLang="ja-JP" sz="1400" dirty="0"/>
              <a:t>Roadside </a:t>
            </a:r>
            <a:r>
              <a:rPr lang="en-US" altLang="ja-JP" sz="1400" dirty="0"/>
              <a:t>Equipment</a:t>
            </a:r>
            <a:endParaRPr kumimoji="1" lang="ja-JP" altLang="en-US" sz="1400" dirty="0"/>
          </a:p>
        </p:txBody>
      </p:sp>
      <p:pic>
        <p:nvPicPr>
          <p:cNvPr id="80" name="Picture 2" descr="Image result for cellphone icon">
            <a:extLst>
              <a:ext uri="{FF2B5EF4-FFF2-40B4-BE49-F238E27FC236}">
                <a16:creationId xmlns:a16="http://schemas.microsoft.com/office/drawing/2014/main" id="{482AC459-ECAE-4CE8-A801-9D3633B78E52}"/>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9913" t="14662" r="30176" b="15250"/>
          <a:stretch/>
        </p:blipFill>
        <p:spPr bwMode="auto">
          <a:xfrm rot="898492">
            <a:off x="3983906" y="4340525"/>
            <a:ext cx="199027" cy="349512"/>
          </a:xfrm>
          <a:prstGeom prst="rect">
            <a:avLst/>
          </a:prstGeom>
          <a:noFill/>
          <a:extLst>
            <a:ext uri="{909E8E84-426E-40DD-AFC4-6F175D3DCCD1}">
              <a14:hiddenFill xmlns:a14="http://schemas.microsoft.com/office/drawing/2010/main">
                <a:solidFill>
                  <a:srgbClr val="FFFFFF"/>
                </a:solidFill>
              </a14:hiddenFill>
            </a:ext>
          </a:extLst>
        </p:spPr>
      </p:pic>
      <p:sp>
        <p:nvSpPr>
          <p:cNvPr id="81" name="TextBox 50">
            <a:extLst>
              <a:ext uri="{FF2B5EF4-FFF2-40B4-BE49-F238E27FC236}">
                <a16:creationId xmlns:a16="http://schemas.microsoft.com/office/drawing/2014/main" id="{0BD39466-377F-42EE-ABBF-8C42DA2720B5}"/>
              </a:ext>
            </a:extLst>
          </p:cNvPr>
          <p:cNvSpPr txBox="1"/>
          <p:nvPr/>
        </p:nvSpPr>
        <p:spPr>
          <a:xfrm>
            <a:off x="4216164" y="4369303"/>
            <a:ext cx="925495" cy="430887"/>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pPr algn="ctr"/>
            <a:r>
              <a:rPr lang="en-US" sz="1100" b="1" dirty="0"/>
              <a:t>Personal Info Device </a:t>
            </a:r>
          </a:p>
        </p:txBody>
      </p:sp>
      <p:pic>
        <p:nvPicPr>
          <p:cNvPr id="82" name="Picture 6" descr="Image result for car icon">
            <a:extLst>
              <a:ext uri="{FF2B5EF4-FFF2-40B4-BE49-F238E27FC236}">
                <a16:creationId xmlns:a16="http://schemas.microsoft.com/office/drawing/2014/main" id="{65831C66-40F1-4B25-8CF2-0E5A0109A13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32929" b="25155"/>
          <a:stretch/>
        </p:blipFill>
        <p:spPr bwMode="auto">
          <a:xfrm>
            <a:off x="3958768" y="3719516"/>
            <a:ext cx="1018045" cy="369332"/>
          </a:xfrm>
          <a:prstGeom prst="rect">
            <a:avLst/>
          </a:prstGeom>
          <a:noFill/>
          <a:extLst>
            <a:ext uri="{909E8E84-426E-40DD-AFC4-6F175D3DCCD1}">
              <a14:hiddenFill xmlns:a14="http://schemas.microsoft.com/office/drawing/2010/main">
                <a:solidFill>
                  <a:srgbClr val="FFFFFF"/>
                </a:solidFill>
              </a14:hiddenFill>
            </a:ext>
          </a:extLst>
        </p:spPr>
      </p:pic>
      <p:sp>
        <p:nvSpPr>
          <p:cNvPr id="83" name="TextBox 50">
            <a:extLst>
              <a:ext uri="{FF2B5EF4-FFF2-40B4-BE49-F238E27FC236}">
                <a16:creationId xmlns:a16="http://schemas.microsoft.com/office/drawing/2014/main" id="{66B1C449-E20B-45B0-BDD2-54C4B6BFD01C}"/>
              </a:ext>
            </a:extLst>
          </p:cNvPr>
          <p:cNvSpPr txBox="1"/>
          <p:nvPr/>
        </p:nvSpPr>
        <p:spPr>
          <a:xfrm>
            <a:off x="4558949" y="3382604"/>
            <a:ext cx="848015" cy="430887"/>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a:lstStyle>
          <a:p>
            <a:pPr algn="ctr"/>
            <a:r>
              <a:rPr lang="en-US" sz="1100" b="1" dirty="0"/>
              <a:t>Connected</a:t>
            </a:r>
          </a:p>
          <a:p>
            <a:pPr algn="ctr"/>
            <a:r>
              <a:rPr lang="en-US" sz="1100" b="1" dirty="0"/>
              <a:t>Vehicle</a:t>
            </a:r>
          </a:p>
        </p:txBody>
      </p:sp>
      <p:sp>
        <p:nvSpPr>
          <p:cNvPr id="85" name="稲妻 18">
            <a:extLst>
              <a:ext uri="{FF2B5EF4-FFF2-40B4-BE49-F238E27FC236}">
                <a16:creationId xmlns:a16="http://schemas.microsoft.com/office/drawing/2014/main" id="{802A75E7-3CC1-4563-A763-4987C82D951C}"/>
              </a:ext>
            </a:extLst>
          </p:cNvPr>
          <p:cNvSpPr/>
          <p:nvPr/>
        </p:nvSpPr>
        <p:spPr>
          <a:xfrm rot="14966605" flipH="1">
            <a:off x="3382093" y="4102038"/>
            <a:ext cx="282807" cy="316207"/>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86" name="稲妻 18">
            <a:extLst>
              <a:ext uri="{FF2B5EF4-FFF2-40B4-BE49-F238E27FC236}">
                <a16:creationId xmlns:a16="http://schemas.microsoft.com/office/drawing/2014/main" id="{B9695686-4682-4391-BF1C-07504CC1D32F}"/>
              </a:ext>
            </a:extLst>
          </p:cNvPr>
          <p:cNvSpPr/>
          <p:nvPr/>
        </p:nvSpPr>
        <p:spPr>
          <a:xfrm rot="12703696" flipH="1">
            <a:off x="3343375" y="3831258"/>
            <a:ext cx="282807" cy="316207"/>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06543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1A7F6CAE-16AF-4644-8E0C-0AC68AD25044}"/>
              </a:ext>
            </a:extLst>
          </p:cNvPr>
          <p:cNvSpPr>
            <a:spLocks noGrp="1"/>
          </p:cNvSpPr>
          <p:nvPr>
            <p:ph type="title"/>
          </p:nvPr>
        </p:nvSpPr>
        <p:spPr>
          <a:xfrm>
            <a:off x="1127449" y="696253"/>
            <a:ext cx="9505056" cy="510952"/>
          </a:xfrm>
        </p:spPr>
        <p:txBody>
          <a:bodyPr/>
          <a:lstStyle/>
          <a:p>
            <a:r>
              <a:rPr kumimoji="1" lang="en-US" altLang="ja-JP" dirty="0"/>
              <a:t>Use Case 4:  Broadcast Services for Event Production</a:t>
            </a:r>
            <a:endParaRPr kumimoji="1" lang="ja-JP" altLang="en-US" dirty="0"/>
          </a:p>
        </p:txBody>
      </p:sp>
      <p:sp>
        <p:nvSpPr>
          <p:cNvPr id="6" name="日付プレースホルダー 5">
            <a:extLst>
              <a:ext uri="{FF2B5EF4-FFF2-40B4-BE49-F238E27FC236}">
                <a16:creationId xmlns:a16="http://schemas.microsoft.com/office/drawing/2014/main" id="{0D01DE11-9DE7-CE4D-879A-33E27F6B2A76}"/>
              </a:ext>
            </a:extLst>
          </p:cNvPr>
          <p:cNvSpPr>
            <a:spLocks noGrp="1"/>
          </p:cNvSpPr>
          <p:nvPr>
            <p:ph type="dt" idx="10"/>
          </p:nvPr>
        </p:nvSpPr>
        <p:spPr/>
        <p:txBody>
          <a:bodyPr/>
          <a:lstStyle/>
          <a:p>
            <a:r>
              <a:rPr lang="en-US" altLang="ja-JP" dirty="0"/>
              <a:t>March 2019</a:t>
            </a:r>
            <a:endParaRPr lang="en-GB" dirty="0"/>
          </a:p>
        </p:txBody>
      </p:sp>
      <p:sp>
        <p:nvSpPr>
          <p:cNvPr id="5" name="フッター プレースホルダー 4">
            <a:extLst>
              <a:ext uri="{FF2B5EF4-FFF2-40B4-BE49-F238E27FC236}">
                <a16:creationId xmlns:a16="http://schemas.microsoft.com/office/drawing/2014/main" id="{4E5BE2F5-1DF0-1343-9198-5DC88D362CD8}"/>
              </a:ext>
            </a:extLst>
          </p:cNvPr>
          <p:cNvSpPr>
            <a:spLocks noGrp="1"/>
          </p:cNvSpPr>
          <p:nvPr>
            <p:ph type="ftr" idx="11"/>
          </p:nvPr>
        </p:nvSpPr>
        <p:spPr/>
        <p:txBody>
          <a:bodyPr/>
          <a:lstStyle/>
          <a:p>
            <a:r>
              <a:rPr lang="de-DE" dirty="0"/>
              <a:t>Xiaofei WANG (InterDigital))</a:t>
            </a:r>
            <a:endParaRPr lang="en-GB" dirty="0"/>
          </a:p>
        </p:txBody>
      </p:sp>
      <p:sp>
        <p:nvSpPr>
          <p:cNvPr id="4" name="スライド番号プレースホルダー 3">
            <a:extLst>
              <a:ext uri="{FF2B5EF4-FFF2-40B4-BE49-F238E27FC236}">
                <a16:creationId xmlns:a16="http://schemas.microsoft.com/office/drawing/2014/main" id="{C421DC62-80AA-7E44-84EB-12E38E2FDC9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 name="コンテンツ プレースホルダー 7">
            <a:extLst>
              <a:ext uri="{FF2B5EF4-FFF2-40B4-BE49-F238E27FC236}">
                <a16:creationId xmlns:a16="http://schemas.microsoft.com/office/drawing/2014/main" id="{080384B8-EF5D-0748-AE1F-35A049A97833}"/>
              </a:ext>
            </a:extLst>
          </p:cNvPr>
          <p:cNvSpPr>
            <a:spLocks noGrp="1"/>
          </p:cNvSpPr>
          <p:nvPr>
            <p:ph sz="half" idx="4294967295"/>
          </p:nvPr>
        </p:nvSpPr>
        <p:spPr>
          <a:xfrm>
            <a:off x="5924103" y="1457523"/>
            <a:ext cx="5284465" cy="1334135"/>
          </a:xfrm>
          <a:ln>
            <a:solidFill>
              <a:schemeClr val="tx2"/>
            </a:solidFill>
          </a:ln>
        </p:spPr>
        <p:txBody>
          <a:bodyPr/>
          <a:lstStyle/>
          <a:p>
            <a:r>
              <a:rPr kumimoji="1" lang="en-US" altLang="ja-JP" sz="1400" dirty="0"/>
              <a:t>Stakeholders</a:t>
            </a:r>
          </a:p>
          <a:p>
            <a:pPr marL="342900" lvl="1" indent="-342900">
              <a:spcBef>
                <a:spcPts val="600"/>
              </a:spcBef>
              <a:buFont typeface="Arial" panose="020B0604020202020204" pitchFamily="34" charset="0"/>
              <a:buChar char="•"/>
            </a:pPr>
            <a:r>
              <a:rPr kumimoji="1" lang="en-US" altLang="ja-JP" sz="1200" b="1" dirty="0">
                <a:cs typeface="+mn-cs"/>
              </a:rPr>
              <a:t>Event (e.g., music festival, Comic-Con) system operators</a:t>
            </a:r>
          </a:p>
          <a:p>
            <a:pPr marL="342900" lvl="1" indent="-342900">
              <a:spcBef>
                <a:spcPts val="600"/>
              </a:spcBef>
              <a:buFont typeface="Arial" panose="020B0604020202020204" pitchFamily="34" charset="0"/>
              <a:buChar char="•"/>
            </a:pPr>
            <a:r>
              <a:rPr kumimoji="1" lang="en-US" altLang="ja-JP" sz="1200" b="1" dirty="0"/>
              <a:t>Event directors, producers and staff</a:t>
            </a:r>
          </a:p>
          <a:p>
            <a:pPr marL="342900" lvl="1" indent="-342900">
              <a:spcBef>
                <a:spcPts val="600"/>
              </a:spcBef>
              <a:buFont typeface="Arial" panose="020B0604020202020204" pitchFamily="34" charset="0"/>
              <a:buChar char="•"/>
            </a:pPr>
            <a:r>
              <a:rPr kumimoji="1" lang="en-US" altLang="ja-JP" sz="1200" b="1" dirty="0"/>
              <a:t>Event attendees </a:t>
            </a:r>
          </a:p>
          <a:p>
            <a:pPr marL="342900" lvl="1" indent="-342900">
              <a:spcBef>
                <a:spcPts val="600"/>
              </a:spcBef>
              <a:buFont typeface="Arial" panose="020B0604020202020204" pitchFamily="34" charset="0"/>
              <a:buChar char="•"/>
            </a:pPr>
            <a:r>
              <a:rPr kumimoji="1" lang="en-US" altLang="ja-JP" sz="1200" b="1" dirty="0">
                <a:cs typeface="+mn-cs"/>
              </a:rPr>
              <a:t>Manufacturers of semiconductor, networking and mobile devices</a:t>
            </a:r>
            <a:endParaRPr kumimoji="1" lang="ja-JP" altLang="en-US" sz="1200" b="1" dirty="0">
              <a:cs typeface="+mn-cs"/>
            </a:endParaRPr>
          </a:p>
        </p:txBody>
      </p:sp>
      <p:sp>
        <p:nvSpPr>
          <p:cNvPr id="10" name="コンテンツ プレースホルダー 7">
            <a:extLst>
              <a:ext uri="{FF2B5EF4-FFF2-40B4-BE49-F238E27FC236}">
                <a16:creationId xmlns:a16="http://schemas.microsoft.com/office/drawing/2014/main" id="{4F9F409D-D9DC-674B-9DF5-975869D57FE7}"/>
              </a:ext>
            </a:extLst>
          </p:cNvPr>
          <p:cNvSpPr txBox="1">
            <a:spLocks/>
          </p:cNvSpPr>
          <p:nvPr/>
        </p:nvSpPr>
        <p:spPr bwMode="auto">
          <a:xfrm>
            <a:off x="1184103" y="1457524"/>
            <a:ext cx="4420367" cy="3627660"/>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kern="0" dirty="0"/>
              <a:t>Topology/Architecture</a:t>
            </a:r>
          </a:p>
        </p:txBody>
      </p:sp>
      <p:sp>
        <p:nvSpPr>
          <p:cNvPr id="11" name="コンテンツ プレースホルダー 7">
            <a:extLst>
              <a:ext uri="{FF2B5EF4-FFF2-40B4-BE49-F238E27FC236}">
                <a16:creationId xmlns:a16="http://schemas.microsoft.com/office/drawing/2014/main" id="{622817C9-C3F0-7A47-91AF-F2063FB34E89}"/>
              </a:ext>
            </a:extLst>
          </p:cNvPr>
          <p:cNvSpPr txBox="1">
            <a:spLocks/>
          </p:cNvSpPr>
          <p:nvPr/>
        </p:nvSpPr>
        <p:spPr bwMode="auto">
          <a:xfrm>
            <a:off x="5924103" y="5085184"/>
            <a:ext cx="5284464" cy="1334135"/>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400" dirty="0"/>
              <a:t>Expected Benefits:</a:t>
            </a:r>
          </a:p>
          <a:p>
            <a:pPr marL="342900" lvl="1" indent="-342900">
              <a:spcBef>
                <a:spcPts val="600"/>
              </a:spcBef>
              <a:buFont typeface="Arial" panose="020B0604020202020204" pitchFamily="34" charset="0"/>
              <a:buChar char="•"/>
            </a:pPr>
            <a:r>
              <a:rPr kumimoji="1" lang="en-US" altLang="ja-JP" sz="1200" b="1" dirty="0"/>
              <a:t>Ability to broadcast simultaneous information suitable for different groups of customer STAs, of which some group may contain a large number of users</a:t>
            </a:r>
          </a:p>
          <a:p>
            <a:pPr marL="342900" lvl="1" indent="-342900">
              <a:spcBef>
                <a:spcPts val="600"/>
              </a:spcBef>
              <a:buFont typeface="Arial" panose="020B0604020202020204" pitchFamily="34" charset="0"/>
              <a:buChar char="•"/>
            </a:pPr>
            <a:r>
              <a:rPr kumimoji="1" lang="en-US" altLang="ja-JP" sz="1200" b="1" dirty="0"/>
              <a:t>Reducing cost and implementation complexity for event producers and system operators as well as safety officials</a:t>
            </a:r>
          </a:p>
          <a:p>
            <a:endParaRPr kumimoji="1" lang="ja-JP" altLang="en-US" kern="0" dirty="0"/>
          </a:p>
        </p:txBody>
      </p:sp>
      <p:sp>
        <p:nvSpPr>
          <p:cNvPr id="13" name="コンテンツ プレースホルダー 7">
            <a:extLst>
              <a:ext uri="{FF2B5EF4-FFF2-40B4-BE49-F238E27FC236}">
                <a16:creationId xmlns:a16="http://schemas.microsoft.com/office/drawing/2014/main" id="{821D0DE3-B04C-2245-BF99-45A08C620B1D}"/>
              </a:ext>
            </a:extLst>
          </p:cNvPr>
          <p:cNvSpPr txBox="1">
            <a:spLocks/>
          </p:cNvSpPr>
          <p:nvPr/>
        </p:nvSpPr>
        <p:spPr bwMode="auto">
          <a:xfrm>
            <a:off x="5924102" y="3032941"/>
            <a:ext cx="5284465" cy="1980235"/>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400" dirty="0"/>
              <a:t>Service scene</a:t>
            </a:r>
          </a:p>
          <a:p>
            <a:pPr marL="342900" lvl="1" indent="-342900">
              <a:spcBef>
                <a:spcPts val="600"/>
              </a:spcBef>
              <a:buFont typeface="Arial" panose="020B0604020202020204" pitchFamily="34" charset="0"/>
              <a:buChar char="•"/>
            </a:pPr>
            <a:r>
              <a:rPr kumimoji="1" lang="en-US" altLang="ja-JP" sz="1200" b="1" dirty="0"/>
              <a:t>At large events, e.g., music festival and Comic-Con, </a:t>
            </a:r>
            <a:r>
              <a:rPr kumimoji="1" lang="en-US" altLang="ja-JP" sz="1200" b="1" dirty="0" err="1"/>
              <a:t>eBCS</a:t>
            </a:r>
            <a:r>
              <a:rPr kumimoji="1" lang="en-US" altLang="ja-JP" sz="1200" b="1" dirty="0"/>
              <a:t> services may be provided concurrently for multiple data streams suitable for different groups of customer STAs:</a:t>
            </a:r>
          </a:p>
          <a:p>
            <a:pPr marL="742950" lvl="2" indent="-342900">
              <a:spcBef>
                <a:spcPts val="600"/>
              </a:spcBef>
              <a:buFont typeface="Arial" panose="020B0604020202020204" pitchFamily="34" charset="0"/>
              <a:buChar char="•"/>
            </a:pPr>
            <a:r>
              <a:rPr kumimoji="1" lang="en-US" altLang="ja-JP" sz="1200" b="1" dirty="0"/>
              <a:t>Live audio/video feeds for multiple stages for event attendees, directors, dressing rooms, safety advisors</a:t>
            </a:r>
          </a:p>
          <a:p>
            <a:pPr marL="742950" lvl="2" indent="-342900">
              <a:spcBef>
                <a:spcPts val="600"/>
              </a:spcBef>
              <a:buFont typeface="Arial" panose="020B0604020202020204" pitchFamily="34" charset="0"/>
              <a:buChar char="•"/>
            </a:pPr>
            <a:r>
              <a:rPr kumimoji="1" lang="en-US" altLang="ja-JP" sz="1200" b="1" dirty="0"/>
              <a:t>Training videos for event staffs</a:t>
            </a:r>
          </a:p>
          <a:p>
            <a:pPr marL="742950" lvl="2" indent="-342900">
              <a:spcBef>
                <a:spcPts val="600"/>
              </a:spcBef>
              <a:buFont typeface="Arial" panose="020B0604020202020204" pitchFamily="34" charset="0"/>
              <a:buChar char="•"/>
            </a:pPr>
            <a:r>
              <a:rPr kumimoji="1" lang="en-US" altLang="ja-JP" sz="1200" b="1" dirty="0"/>
              <a:t>Introduction videos for event attendees waiting in line</a:t>
            </a:r>
          </a:p>
          <a:p>
            <a:pPr marL="742950" lvl="2" indent="-342900">
              <a:spcBef>
                <a:spcPts val="600"/>
              </a:spcBef>
              <a:buFont typeface="Arial" panose="020B0604020202020204" pitchFamily="34" charset="0"/>
              <a:buChar char="•"/>
            </a:pPr>
            <a:endParaRPr kumimoji="1" lang="en-US" altLang="ja-JP" sz="1600" b="1" dirty="0"/>
          </a:p>
          <a:p>
            <a:pPr marL="742950" lvl="2" indent="-342900">
              <a:spcBef>
                <a:spcPts val="600"/>
              </a:spcBef>
              <a:buFont typeface="Arial" panose="020B0604020202020204" pitchFamily="34" charset="0"/>
              <a:buChar char="•"/>
            </a:pPr>
            <a:endParaRPr kumimoji="1" lang="en-US" altLang="ja-JP" sz="1600" b="1" dirty="0"/>
          </a:p>
        </p:txBody>
      </p:sp>
      <p:sp>
        <p:nvSpPr>
          <p:cNvPr id="14" name="コンテンツ プレースホルダー 7">
            <a:extLst>
              <a:ext uri="{FF2B5EF4-FFF2-40B4-BE49-F238E27FC236}">
                <a16:creationId xmlns:a16="http://schemas.microsoft.com/office/drawing/2014/main" id="{4A8EF0D3-987F-EF49-8ED9-3F113DF8931C}"/>
              </a:ext>
            </a:extLst>
          </p:cNvPr>
          <p:cNvSpPr txBox="1">
            <a:spLocks/>
          </p:cNvSpPr>
          <p:nvPr/>
        </p:nvSpPr>
        <p:spPr bwMode="auto">
          <a:xfrm>
            <a:off x="1171577" y="5244104"/>
            <a:ext cx="4420368" cy="1175215"/>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200" kern="0" dirty="0"/>
              <a:t>Required function</a:t>
            </a:r>
          </a:p>
          <a:p>
            <a:pPr>
              <a:buFont typeface="Arial" panose="020B0604020202020204" pitchFamily="34" charset="0"/>
              <a:buChar char="•"/>
            </a:pPr>
            <a:r>
              <a:rPr kumimoji="1" lang="en-US" altLang="ja-JP" sz="1200" kern="0" dirty="0"/>
              <a:t>Providing enhanced Broadcast Services (</a:t>
            </a:r>
            <a:r>
              <a:rPr kumimoji="1" lang="en-US" altLang="ja-JP" sz="1200" kern="0" dirty="0" err="1"/>
              <a:t>eBCS</a:t>
            </a:r>
            <a:r>
              <a:rPr kumimoji="1" lang="en-US" altLang="ja-JP" sz="1200" kern="0" dirty="0"/>
              <a:t>) for multiple data streams suitable for different customer STAs. The number of STAs may be large and these STAs may be static or mobile.</a:t>
            </a:r>
          </a:p>
          <a:p>
            <a:pPr>
              <a:buFont typeface="Arial" panose="020B0604020202020204" pitchFamily="34" charset="0"/>
              <a:buChar char="•"/>
            </a:pPr>
            <a:endParaRPr kumimoji="1" lang="en-US" altLang="ja-JP" kern="0" dirty="0"/>
          </a:p>
          <a:p>
            <a:endParaRPr kumimoji="1" lang="en-US" altLang="ja-JP" kern="0" dirty="0"/>
          </a:p>
        </p:txBody>
      </p:sp>
      <p:sp>
        <p:nvSpPr>
          <p:cNvPr id="12" name="テキスト ボックス 3">
            <a:extLst>
              <a:ext uri="{FF2B5EF4-FFF2-40B4-BE49-F238E27FC236}">
                <a16:creationId xmlns:a16="http://schemas.microsoft.com/office/drawing/2014/main" id="{F557271D-1FAB-FE48-8FC1-1F1991C48B87}"/>
              </a:ext>
            </a:extLst>
          </p:cNvPr>
          <p:cNvSpPr txBox="1"/>
          <p:nvPr/>
        </p:nvSpPr>
        <p:spPr>
          <a:xfrm>
            <a:off x="4444148" y="1651861"/>
            <a:ext cx="878359"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en-US" altLang="ja-JP" dirty="0"/>
              <a:t>Server</a:t>
            </a:r>
            <a:endParaRPr kumimoji="1" lang="ja-JP" altLang="en-US" dirty="0"/>
          </a:p>
        </p:txBody>
      </p:sp>
      <p:sp>
        <p:nvSpPr>
          <p:cNvPr id="15" name="テキスト ボックス 4">
            <a:extLst>
              <a:ext uri="{FF2B5EF4-FFF2-40B4-BE49-F238E27FC236}">
                <a16:creationId xmlns:a16="http://schemas.microsoft.com/office/drawing/2014/main" id="{064367C9-78A2-4A4A-AF98-AE17BDE5A33B}"/>
              </a:ext>
            </a:extLst>
          </p:cNvPr>
          <p:cNvSpPr txBox="1"/>
          <p:nvPr/>
        </p:nvSpPr>
        <p:spPr>
          <a:xfrm>
            <a:off x="3185966" y="3851756"/>
            <a:ext cx="48603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AP</a:t>
            </a:r>
            <a:endParaRPr kumimoji="1" lang="ja-JP" altLang="en-US" dirty="0"/>
          </a:p>
        </p:txBody>
      </p:sp>
      <p:sp>
        <p:nvSpPr>
          <p:cNvPr id="16" name="テキスト ボックス 5">
            <a:extLst>
              <a:ext uri="{FF2B5EF4-FFF2-40B4-BE49-F238E27FC236}">
                <a16:creationId xmlns:a16="http://schemas.microsoft.com/office/drawing/2014/main" id="{6E20D7B9-5B06-1C46-A844-33DD1BB0C195}"/>
              </a:ext>
            </a:extLst>
          </p:cNvPr>
          <p:cNvSpPr txBox="1"/>
          <p:nvPr/>
        </p:nvSpPr>
        <p:spPr>
          <a:xfrm>
            <a:off x="4866072"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17" name="テキスト ボックス 6">
            <a:extLst>
              <a:ext uri="{FF2B5EF4-FFF2-40B4-BE49-F238E27FC236}">
                <a16:creationId xmlns:a16="http://schemas.microsoft.com/office/drawing/2014/main" id="{2A0A79C8-06DE-0143-9DBE-911AE81EA526}"/>
              </a:ext>
            </a:extLst>
          </p:cNvPr>
          <p:cNvSpPr txBox="1"/>
          <p:nvPr/>
        </p:nvSpPr>
        <p:spPr>
          <a:xfrm>
            <a:off x="4031951"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18" name="テキスト ボックス 7">
            <a:extLst>
              <a:ext uri="{FF2B5EF4-FFF2-40B4-BE49-F238E27FC236}">
                <a16:creationId xmlns:a16="http://schemas.microsoft.com/office/drawing/2014/main" id="{A63F87AB-63C0-D34F-BF67-2E3CE9EAE596}"/>
              </a:ext>
            </a:extLst>
          </p:cNvPr>
          <p:cNvSpPr txBox="1"/>
          <p:nvPr/>
        </p:nvSpPr>
        <p:spPr>
          <a:xfrm>
            <a:off x="3141102"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a:p>
        </p:txBody>
      </p:sp>
      <p:sp>
        <p:nvSpPr>
          <p:cNvPr id="19" name="テキスト ボックス 8">
            <a:extLst>
              <a:ext uri="{FF2B5EF4-FFF2-40B4-BE49-F238E27FC236}">
                <a16:creationId xmlns:a16="http://schemas.microsoft.com/office/drawing/2014/main" id="{F8343CDA-6F66-754B-9234-97D7ECCFC5C8}"/>
              </a:ext>
            </a:extLst>
          </p:cNvPr>
          <p:cNvSpPr txBox="1"/>
          <p:nvPr/>
        </p:nvSpPr>
        <p:spPr>
          <a:xfrm>
            <a:off x="2323074"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22" name="円/楕円 11">
            <a:extLst>
              <a:ext uri="{FF2B5EF4-FFF2-40B4-BE49-F238E27FC236}">
                <a16:creationId xmlns:a16="http://schemas.microsoft.com/office/drawing/2014/main" id="{8B541896-9143-7E4F-ACF9-1D2643D083E8}"/>
              </a:ext>
            </a:extLst>
          </p:cNvPr>
          <p:cNvSpPr/>
          <p:nvPr/>
        </p:nvSpPr>
        <p:spPr>
          <a:xfrm>
            <a:off x="4151783" y="2346162"/>
            <a:ext cx="1440161" cy="690609"/>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en-US" altLang="ja-JP" dirty="0"/>
              <a:t>Network</a:t>
            </a:r>
            <a:endParaRPr kumimoji="1" lang="ja-JP" altLang="en-US" dirty="0"/>
          </a:p>
        </p:txBody>
      </p:sp>
      <p:sp>
        <p:nvSpPr>
          <p:cNvPr id="25" name="稲妻 18">
            <a:extLst>
              <a:ext uri="{FF2B5EF4-FFF2-40B4-BE49-F238E27FC236}">
                <a16:creationId xmlns:a16="http://schemas.microsoft.com/office/drawing/2014/main" id="{8422D2AD-D8C8-B847-A9AC-F878C9A76E51}"/>
              </a:ext>
            </a:extLst>
          </p:cNvPr>
          <p:cNvSpPr/>
          <p:nvPr/>
        </p:nvSpPr>
        <p:spPr>
          <a:xfrm rot="5400000">
            <a:off x="2157007" y="3513061"/>
            <a:ext cx="369668" cy="1149674"/>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6" name="稲妻 20">
            <a:extLst>
              <a:ext uri="{FF2B5EF4-FFF2-40B4-BE49-F238E27FC236}">
                <a16:creationId xmlns:a16="http://schemas.microsoft.com/office/drawing/2014/main" id="{37D765DD-3900-BA41-91F7-26011EB5DA12}"/>
              </a:ext>
            </a:extLst>
          </p:cNvPr>
          <p:cNvSpPr/>
          <p:nvPr/>
        </p:nvSpPr>
        <p:spPr>
          <a:xfrm rot="5400000" flipV="1">
            <a:off x="4334536" y="3432100"/>
            <a:ext cx="452792" cy="1290786"/>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cxnSp>
        <p:nvCxnSpPr>
          <p:cNvPr id="41" name="Connector: Elbow 40">
            <a:extLst>
              <a:ext uri="{FF2B5EF4-FFF2-40B4-BE49-F238E27FC236}">
                <a16:creationId xmlns:a16="http://schemas.microsoft.com/office/drawing/2014/main" id="{259C3D6C-F3B2-42C3-9145-A52C5CCE8003}"/>
              </a:ext>
            </a:extLst>
          </p:cNvPr>
          <p:cNvCxnSpPr>
            <a:cxnSpLocks/>
            <a:stCxn id="22" idx="4"/>
            <a:endCxn id="15" idx="0"/>
          </p:cNvCxnSpPr>
          <p:nvPr/>
        </p:nvCxnSpPr>
        <p:spPr bwMode="auto">
          <a:xfrm rot="5400000">
            <a:off x="3742931" y="2722822"/>
            <a:ext cx="814985" cy="1442883"/>
          </a:xfrm>
          <a:prstGeom prst="bentConnector3">
            <a:avLst>
              <a:gd name="adj1" fmla="val 62296"/>
            </a:avLst>
          </a:prstGeom>
          <a:ln w="38100">
            <a:headEnd type="none" w="med" len="med"/>
            <a:tailEnd type="triangle"/>
          </a:ln>
        </p:spPr>
        <p:style>
          <a:lnRef idx="1">
            <a:schemeClr val="dk1"/>
          </a:lnRef>
          <a:fillRef idx="0">
            <a:schemeClr val="dk1"/>
          </a:fillRef>
          <a:effectRef idx="0">
            <a:schemeClr val="dk1"/>
          </a:effectRef>
          <a:fontRef idx="minor">
            <a:schemeClr val="tx1"/>
          </a:fontRef>
        </p:style>
      </p:cxnSp>
      <p:sp>
        <p:nvSpPr>
          <p:cNvPr id="44" name="テキスト ボックス 8">
            <a:extLst>
              <a:ext uri="{FF2B5EF4-FFF2-40B4-BE49-F238E27FC236}">
                <a16:creationId xmlns:a16="http://schemas.microsoft.com/office/drawing/2014/main" id="{969E3B9C-231D-4CF9-9A52-05491E889027}"/>
              </a:ext>
            </a:extLst>
          </p:cNvPr>
          <p:cNvSpPr txBox="1"/>
          <p:nvPr/>
        </p:nvSpPr>
        <p:spPr>
          <a:xfrm>
            <a:off x="1512039"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27" name="テキスト ボックス 3">
            <a:extLst>
              <a:ext uri="{FF2B5EF4-FFF2-40B4-BE49-F238E27FC236}">
                <a16:creationId xmlns:a16="http://schemas.microsoft.com/office/drawing/2014/main" id="{2581364A-B862-44F3-BE28-55A15739BFAB}"/>
              </a:ext>
            </a:extLst>
          </p:cNvPr>
          <p:cNvSpPr txBox="1"/>
          <p:nvPr/>
        </p:nvSpPr>
        <p:spPr>
          <a:xfrm>
            <a:off x="1227171" y="2111038"/>
            <a:ext cx="1114671"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Cameras</a:t>
            </a:r>
            <a:endParaRPr kumimoji="1" lang="ja-JP" altLang="en-US" dirty="0"/>
          </a:p>
        </p:txBody>
      </p:sp>
      <p:sp>
        <p:nvSpPr>
          <p:cNvPr id="40" name="テキスト ボックス 3">
            <a:extLst>
              <a:ext uri="{FF2B5EF4-FFF2-40B4-BE49-F238E27FC236}">
                <a16:creationId xmlns:a16="http://schemas.microsoft.com/office/drawing/2014/main" id="{0662052F-F37E-4E14-AD16-5557582223A5}"/>
              </a:ext>
            </a:extLst>
          </p:cNvPr>
          <p:cNvSpPr txBox="1"/>
          <p:nvPr/>
        </p:nvSpPr>
        <p:spPr>
          <a:xfrm>
            <a:off x="1227170" y="2746498"/>
            <a:ext cx="1114671" cy="58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sz="1600" dirty="0"/>
              <a:t>Production Talkback</a:t>
            </a:r>
            <a:endParaRPr kumimoji="1" lang="ja-JP" altLang="en-US" sz="1600" dirty="0"/>
          </a:p>
        </p:txBody>
      </p:sp>
      <p:sp>
        <p:nvSpPr>
          <p:cNvPr id="42" name="テキスト ボックス 3">
            <a:extLst>
              <a:ext uri="{FF2B5EF4-FFF2-40B4-BE49-F238E27FC236}">
                <a16:creationId xmlns:a16="http://schemas.microsoft.com/office/drawing/2014/main" id="{5BA2E621-A7B3-4B26-B144-BA23C4EE493C}"/>
              </a:ext>
            </a:extLst>
          </p:cNvPr>
          <p:cNvSpPr txBox="1"/>
          <p:nvPr/>
        </p:nvSpPr>
        <p:spPr>
          <a:xfrm>
            <a:off x="2674002" y="1996983"/>
            <a:ext cx="1114672" cy="58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en-US" altLang="ja-JP" sz="1600" dirty="0"/>
              <a:t>Video Encoder</a:t>
            </a:r>
            <a:endParaRPr kumimoji="1" lang="ja-JP" altLang="en-US" sz="1600" dirty="0"/>
          </a:p>
        </p:txBody>
      </p:sp>
      <p:sp>
        <p:nvSpPr>
          <p:cNvPr id="43" name="テキスト ボックス 3">
            <a:extLst>
              <a:ext uri="{FF2B5EF4-FFF2-40B4-BE49-F238E27FC236}">
                <a16:creationId xmlns:a16="http://schemas.microsoft.com/office/drawing/2014/main" id="{F31B5B06-2F0C-45A3-822A-0D6B716518A2}"/>
              </a:ext>
            </a:extLst>
          </p:cNvPr>
          <p:cNvSpPr txBox="1"/>
          <p:nvPr/>
        </p:nvSpPr>
        <p:spPr>
          <a:xfrm>
            <a:off x="2674000" y="2740553"/>
            <a:ext cx="1143323" cy="58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en-US" altLang="ja-JP" sz="1600" dirty="0"/>
              <a:t>Audio</a:t>
            </a:r>
            <a:r>
              <a:rPr kumimoji="1" lang="en-US" altLang="ja-JP" sz="1600" dirty="0"/>
              <a:t> Encoder</a:t>
            </a:r>
            <a:endParaRPr kumimoji="1" lang="ja-JP" altLang="en-US" sz="1600" dirty="0"/>
          </a:p>
        </p:txBody>
      </p:sp>
      <p:cxnSp>
        <p:nvCxnSpPr>
          <p:cNvPr id="48" name="Straight Arrow Connector 47">
            <a:extLst>
              <a:ext uri="{FF2B5EF4-FFF2-40B4-BE49-F238E27FC236}">
                <a16:creationId xmlns:a16="http://schemas.microsoft.com/office/drawing/2014/main" id="{B7B853E6-1C35-452F-8518-C65BAA155B71}"/>
              </a:ext>
            </a:extLst>
          </p:cNvPr>
          <p:cNvCxnSpPr>
            <a:cxnSpLocks/>
            <a:stCxn id="27" idx="3"/>
            <a:endCxn id="42" idx="1"/>
          </p:cNvCxnSpPr>
          <p:nvPr/>
        </p:nvCxnSpPr>
        <p:spPr bwMode="auto">
          <a:xfrm flipV="1">
            <a:off x="2341842" y="2289371"/>
            <a:ext cx="332160" cy="6333"/>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cxnSp>
        <p:nvCxnSpPr>
          <p:cNvPr id="54" name="Straight Arrow Connector 53">
            <a:extLst>
              <a:ext uri="{FF2B5EF4-FFF2-40B4-BE49-F238E27FC236}">
                <a16:creationId xmlns:a16="http://schemas.microsoft.com/office/drawing/2014/main" id="{396248EB-34BE-4B56-BFE5-3000670BD67D}"/>
              </a:ext>
            </a:extLst>
          </p:cNvPr>
          <p:cNvCxnSpPr>
            <a:cxnSpLocks/>
          </p:cNvCxnSpPr>
          <p:nvPr/>
        </p:nvCxnSpPr>
        <p:spPr bwMode="auto">
          <a:xfrm>
            <a:off x="4883328" y="2046245"/>
            <a:ext cx="0" cy="276820"/>
          </a:xfrm>
          <a:prstGeom prst="straightConnector1">
            <a:avLst/>
          </a:prstGeom>
          <a:solidFill>
            <a:srgbClr val="00B8FF"/>
          </a:solidFill>
          <a:ln w="38100" cap="flat" cmpd="sng" algn="ctr">
            <a:solidFill>
              <a:schemeClr val="tx1"/>
            </a:solidFill>
            <a:prstDash val="solid"/>
            <a:round/>
            <a:headEnd type="triangle"/>
            <a:tailEnd type="triangle"/>
          </a:ln>
          <a:effectLst/>
        </p:spPr>
      </p:cxnSp>
      <p:cxnSp>
        <p:nvCxnSpPr>
          <p:cNvPr id="60" name="Connector: Elbow 59">
            <a:extLst>
              <a:ext uri="{FF2B5EF4-FFF2-40B4-BE49-F238E27FC236}">
                <a16:creationId xmlns:a16="http://schemas.microsoft.com/office/drawing/2014/main" id="{03338121-D746-4FBB-9911-67530C852B58}"/>
              </a:ext>
            </a:extLst>
          </p:cNvPr>
          <p:cNvCxnSpPr>
            <a:cxnSpLocks/>
            <a:stCxn id="42" idx="3"/>
            <a:endCxn id="22" idx="2"/>
          </p:cNvCxnSpPr>
          <p:nvPr/>
        </p:nvCxnSpPr>
        <p:spPr bwMode="auto">
          <a:xfrm>
            <a:off x="3788674" y="2289371"/>
            <a:ext cx="363109" cy="402096"/>
          </a:xfrm>
          <a:prstGeom prst="bentConnector3">
            <a:avLst/>
          </a:prstGeom>
          <a:solidFill>
            <a:srgbClr val="00B8FF"/>
          </a:solidFill>
          <a:ln w="38100" cap="flat" cmpd="sng" algn="ctr">
            <a:solidFill>
              <a:schemeClr val="tx1"/>
            </a:solidFill>
            <a:prstDash val="solid"/>
            <a:round/>
            <a:headEnd type="none" w="med" len="med"/>
            <a:tailEnd type="triangle"/>
          </a:ln>
          <a:effectLst/>
        </p:spPr>
      </p:cxnSp>
      <p:cxnSp>
        <p:nvCxnSpPr>
          <p:cNvPr id="68" name="Straight Arrow Connector 67">
            <a:extLst>
              <a:ext uri="{FF2B5EF4-FFF2-40B4-BE49-F238E27FC236}">
                <a16:creationId xmlns:a16="http://schemas.microsoft.com/office/drawing/2014/main" id="{DCAEFC28-08E1-4296-B424-5B8C1FF86B22}"/>
              </a:ext>
            </a:extLst>
          </p:cNvPr>
          <p:cNvCxnSpPr>
            <a:cxnSpLocks/>
            <a:stCxn id="40" idx="3"/>
            <a:endCxn id="43" idx="1"/>
          </p:cNvCxnSpPr>
          <p:nvPr/>
        </p:nvCxnSpPr>
        <p:spPr bwMode="auto">
          <a:xfrm flipV="1">
            <a:off x="2341841" y="3032941"/>
            <a:ext cx="332159" cy="5945"/>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cxnSp>
        <p:nvCxnSpPr>
          <p:cNvPr id="73" name="Connector: Elbow 72">
            <a:extLst>
              <a:ext uri="{FF2B5EF4-FFF2-40B4-BE49-F238E27FC236}">
                <a16:creationId xmlns:a16="http://schemas.microsoft.com/office/drawing/2014/main" id="{E6005C6E-4260-404E-9207-FF75E0FA429E}"/>
              </a:ext>
            </a:extLst>
          </p:cNvPr>
          <p:cNvCxnSpPr>
            <a:cxnSpLocks/>
            <a:endCxn id="22" idx="2"/>
          </p:cNvCxnSpPr>
          <p:nvPr/>
        </p:nvCxnSpPr>
        <p:spPr bwMode="auto">
          <a:xfrm rot="5400000" flipH="1" flipV="1">
            <a:off x="3872260" y="2789438"/>
            <a:ext cx="377493" cy="181553"/>
          </a:xfrm>
          <a:prstGeom prst="bentConnector2">
            <a:avLst/>
          </a:prstGeom>
          <a:solidFill>
            <a:srgbClr val="00B8FF"/>
          </a:solidFill>
          <a:ln w="38100" cap="flat" cmpd="sng" algn="ctr">
            <a:solidFill>
              <a:schemeClr val="tx1"/>
            </a:solidFill>
            <a:prstDash val="solid"/>
            <a:round/>
            <a:headEnd type="none" w="med" len="med"/>
            <a:tailEnd type="triangle"/>
          </a:ln>
          <a:effectLst/>
        </p:spPr>
      </p:cxnSp>
      <p:cxnSp>
        <p:nvCxnSpPr>
          <p:cNvPr id="77" name="Straight Connector 76">
            <a:extLst>
              <a:ext uri="{FF2B5EF4-FFF2-40B4-BE49-F238E27FC236}">
                <a16:creationId xmlns:a16="http://schemas.microsoft.com/office/drawing/2014/main" id="{BE78BC6A-0B37-4E26-8ADB-E2B189CFCCF2}"/>
              </a:ext>
            </a:extLst>
          </p:cNvPr>
          <p:cNvCxnSpPr/>
          <p:nvPr/>
        </p:nvCxnSpPr>
        <p:spPr bwMode="auto">
          <a:xfrm>
            <a:off x="3817323" y="3051411"/>
            <a:ext cx="152905" cy="0"/>
          </a:xfrm>
          <a:prstGeom prst="line">
            <a:avLst/>
          </a:prstGeom>
          <a:solidFill>
            <a:srgbClr val="00B8FF"/>
          </a:solidFill>
          <a:ln w="381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70058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1A7F6CAE-16AF-4644-8E0C-0AC68AD25044}"/>
              </a:ext>
            </a:extLst>
          </p:cNvPr>
          <p:cNvSpPr>
            <a:spLocks noGrp="1"/>
          </p:cNvSpPr>
          <p:nvPr>
            <p:ph type="title"/>
          </p:nvPr>
        </p:nvSpPr>
        <p:spPr>
          <a:xfrm>
            <a:off x="1207579" y="696253"/>
            <a:ext cx="9424925" cy="510952"/>
          </a:xfrm>
        </p:spPr>
        <p:txBody>
          <a:bodyPr/>
          <a:lstStyle/>
          <a:p>
            <a:r>
              <a:rPr kumimoji="1" lang="en-US" altLang="ja-JP" dirty="0"/>
              <a:t>Use Case 5:  Multi-lingual and Emergency Broadcast</a:t>
            </a:r>
            <a:endParaRPr kumimoji="1" lang="ja-JP" altLang="en-US" dirty="0"/>
          </a:p>
        </p:txBody>
      </p:sp>
      <p:sp>
        <p:nvSpPr>
          <p:cNvPr id="6" name="日付プレースホルダー 5">
            <a:extLst>
              <a:ext uri="{FF2B5EF4-FFF2-40B4-BE49-F238E27FC236}">
                <a16:creationId xmlns:a16="http://schemas.microsoft.com/office/drawing/2014/main" id="{0D01DE11-9DE7-CE4D-879A-33E27F6B2A76}"/>
              </a:ext>
            </a:extLst>
          </p:cNvPr>
          <p:cNvSpPr>
            <a:spLocks noGrp="1"/>
          </p:cNvSpPr>
          <p:nvPr>
            <p:ph type="dt" idx="10"/>
          </p:nvPr>
        </p:nvSpPr>
        <p:spPr/>
        <p:txBody>
          <a:bodyPr/>
          <a:lstStyle/>
          <a:p>
            <a:r>
              <a:rPr lang="en-US" altLang="ja-JP" dirty="0"/>
              <a:t>March 2019</a:t>
            </a:r>
            <a:endParaRPr lang="en-GB" dirty="0"/>
          </a:p>
        </p:txBody>
      </p:sp>
      <p:sp>
        <p:nvSpPr>
          <p:cNvPr id="5" name="フッター プレースホルダー 4">
            <a:extLst>
              <a:ext uri="{FF2B5EF4-FFF2-40B4-BE49-F238E27FC236}">
                <a16:creationId xmlns:a16="http://schemas.microsoft.com/office/drawing/2014/main" id="{4E5BE2F5-1DF0-1343-9198-5DC88D362CD8}"/>
              </a:ext>
            </a:extLst>
          </p:cNvPr>
          <p:cNvSpPr>
            <a:spLocks noGrp="1"/>
          </p:cNvSpPr>
          <p:nvPr>
            <p:ph type="ftr" idx="11"/>
          </p:nvPr>
        </p:nvSpPr>
        <p:spPr/>
        <p:txBody>
          <a:bodyPr/>
          <a:lstStyle/>
          <a:p>
            <a:r>
              <a:rPr lang="de-DE" dirty="0"/>
              <a:t>Xiaofei WANG (InterDigital))</a:t>
            </a:r>
            <a:endParaRPr lang="en-GB" dirty="0"/>
          </a:p>
        </p:txBody>
      </p:sp>
      <p:sp>
        <p:nvSpPr>
          <p:cNvPr id="4" name="スライド番号プレースホルダー 3">
            <a:extLst>
              <a:ext uri="{FF2B5EF4-FFF2-40B4-BE49-F238E27FC236}">
                <a16:creationId xmlns:a16="http://schemas.microsoft.com/office/drawing/2014/main" id="{C421DC62-80AA-7E44-84EB-12E38E2FDC9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 name="コンテンツ プレースホルダー 7">
            <a:extLst>
              <a:ext uri="{FF2B5EF4-FFF2-40B4-BE49-F238E27FC236}">
                <a16:creationId xmlns:a16="http://schemas.microsoft.com/office/drawing/2014/main" id="{080384B8-EF5D-0748-AE1F-35A049A97833}"/>
              </a:ext>
            </a:extLst>
          </p:cNvPr>
          <p:cNvSpPr>
            <a:spLocks noGrp="1"/>
          </p:cNvSpPr>
          <p:nvPr>
            <p:ph sz="half" idx="4294967295"/>
          </p:nvPr>
        </p:nvSpPr>
        <p:spPr>
          <a:xfrm>
            <a:off x="5924103" y="1457523"/>
            <a:ext cx="4780409" cy="1611437"/>
          </a:xfrm>
          <a:ln>
            <a:solidFill>
              <a:schemeClr val="tx2"/>
            </a:solidFill>
          </a:ln>
        </p:spPr>
        <p:txBody>
          <a:bodyPr/>
          <a:lstStyle/>
          <a:p>
            <a:r>
              <a:rPr kumimoji="1" lang="en-US" altLang="ja-JP" sz="1400" dirty="0"/>
              <a:t>Stakeholders</a:t>
            </a:r>
          </a:p>
          <a:p>
            <a:pPr marL="342900" lvl="1" indent="-342900">
              <a:spcBef>
                <a:spcPts val="600"/>
              </a:spcBef>
              <a:buFont typeface="Arial" panose="020B0604020202020204" pitchFamily="34" charset="0"/>
              <a:buChar char="•"/>
            </a:pPr>
            <a:r>
              <a:rPr kumimoji="1" lang="en-US" altLang="ja-JP" sz="1200" b="1" dirty="0">
                <a:cs typeface="+mn-cs"/>
              </a:rPr>
              <a:t>Venue (e.g., museum, conference) system operators</a:t>
            </a:r>
          </a:p>
          <a:p>
            <a:pPr marL="342900" lvl="1" indent="-342900">
              <a:spcBef>
                <a:spcPts val="600"/>
              </a:spcBef>
              <a:buFont typeface="Arial" panose="020B0604020202020204" pitchFamily="34" charset="0"/>
              <a:buChar char="•"/>
            </a:pPr>
            <a:r>
              <a:rPr kumimoji="1" lang="en-US" altLang="ja-JP" sz="1200" b="1" dirty="0">
                <a:cs typeface="+mn-cs"/>
              </a:rPr>
              <a:t>Emergency Management Agencies/local governments</a:t>
            </a:r>
          </a:p>
          <a:p>
            <a:pPr marL="342900" lvl="1" indent="-342900">
              <a:spcBef>
                <a:spcPts val="600"/>
              </a:spcBef>
              <a:buFont typeface="Arial" panose="020B0604020202020204" pitchFamily="34" charset="0"/>
              <a:buChar char="•"/>
            </a:pPr>
            <a:r>
              <a:rPr kumimoji="1" lang="en-US" altLang="ja-JP" sz="1200" b="1" dirty="0">
                <a:cs typeface="+mn-cs"/>
              </a:rPr>
              <a:t>General public</a:t>
            </a:r>
          </a:p>
          <a:p>
            <a:pPr marL="342900" lvl="1" indent="-342900">
              <a:spcBef>
                <a:spcPts val="600"/>
              </a:spcBef>
              <a:buFont typeface="Arial" panose="020B0604020202020204" pitchFamily="34" charset="0"/>
              <a:buChar char="•"/>
            </a:pPr>
            <a:r>
              <a:rPr kumimoji="1" lang="en-US" altLang="ja-JP" sz="1200" b="1" dirty="0"/>
              <a:t>Venue users (e.g., visitors or attendees)</a:t>
            </a:r>
          </a:p>
          <a:p>
            <a:pPr marL="342900" lvl="1" indent="-342900">
              <a:spcBef>
                <a:spcPts val="600"/>
              </a:spcBef>
              <a:buFont typeface="Arial" panose="020B0604020202020204" pitchFamily="34" charset="0"/>
              <a:buChar char="•"/>
            </a:pPr>
            <a:r>
              <a:rPr kumimoji="1" lang="en-US" altLang="ja-JP" sz="1200" b="1" dirty="0">
                <a:cs typeface="+mn-cs"/>
              </a:rPr>
              <a:t>Manufacturers of semiconductor, networking and mobile devices</a:t>
            </a:r>
            <a:endParaRPr kumimoji="1" lang="ja-JP" altLang="en-US" sz="1200" b="1" dirty="0">
              <a:cs typeface="+mn-cs"/>
            </a:endParaRPr>
          </a:p>
        </p:txBody>
      </p:sp>
      <p:sp>
        <p:nvSpPr>
          <p:cNvPr id="10" name="コンテンツ プレースホルダー 7">
            <a:extLst>
              <a:ext uri="{FF2B5EF4-FFF2-40B4-BE49-F238E27FC236}">
                <a16:creationId xmlns:a16="http://schemas.microsoft.com/office/drawing/2014/main" id="{4F9F409D-D9DC-674B-9DF5-975869D57FE7}"/>
              </a:ext>
            </a:extLst>
          </p:cNvPr>
          <p:cNvSpPr txBox="1">
            <a:spLocks/>
          </p:cNvSpPr>
          <p:nvPr/>
        </p:nvSpPr>
        <p:spPr bwMode="auto">
          <a:xfrm>
            <a:off x="1171577" y="1457524"/>
            <a:ext cx="4420367" cy="3627660"/>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kern="0" dirty="0"/>
              <a:t>Topology/Architecture</a:t>
            </a:r>
          </a:p>
        </p:txBody>
      </p:sp>
      <p:sp>
        <p:nvSpPr>
          <p:cNvPr id="11" name="コンテンツ プレースホルダー 7">
            <a:extLst>
              <a:ext uri="{FF2B5EF4-FFF2-40B4-BE49-F238E27FC236}">
                <a16:creationId xmlns:a16="http://schemas.microsoft.com/office/drawing/2014/main" id="{622817C9-C3F0-7A47-91AF-F2063FB34E89}"/>
              </a:ext>
            </a:extLst>
          </p:cNvPr>
          <p:cNvSpPr txBox="1">
            <a:spLocks/>
          </p:cNvSpPr>
          <p:nvPr/>
        </p:nvSpPr>
        <p:spPr bwMode="auto">
          <a:xfrm>
            <a:off x="5924103" y="5085184"/>
            <a:ext cx="4780408" cy="1334135"/>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400" dirty="0"/>
              <a:t>Expected Benefits:</a:t>
            </a:r>
          </a:p>
          <a:p>
            <a:pPr marL="342900" lvl="1" indent="-342900">
              <a:spcBef>
                <a:spcPts val="600"/>
              </a:spcBef>
              <a:buFont typeface="Arial" panose="020B0604020202020204" pitchFamily="34" charset="0"/>
              <a:buChar char="•"/>
            </a:pPr>
            <a:r>
              <a:rPr kumimoji="1" lang="en-US" altLang="ja-JP" sz="1200" b="1" dirty="0"/>
              <a:t>Ability to broadcast simultaneous information to a large number of users</a:t>
            </a:r>
          </a:p>
          <a:p>
            <a:pPr marL="342900" lvl="1" indent="-342900">
              <a:spcBef>
                <a:spcPts val="600"/>
              </a:spcBef>
              <a:buFont typeface="Arial" panose="020B0604020202020204" pitchFamily="34" charset="0"/>
              <a:buChar char="•"/>
            </a:pPr>
            <a:r>
              <a:rPr kumimoji="1" lang="en-US" altLang="ja-JP" sz="1200" b="1" dirty="0"/>
              <a:t>Reducing cost and implementation complexity for venue and emergency system operators</a:t>
            </a:r>
          </a:p>
          <a:p>
            <a:endParaRPr kumimoji="1" lang="ja-JP" altLang="en-US" kern="0" dirty="0"/>
          </a:p>
        </p:txBody>
      </p:sp>
      <p:sp>
        <p:nvSpPr>
          <p:cNvPr id="13" name="コンテンツ プレースホルダー 7">
            <a:extLst>
              <a:ext uri="{FF2B5EF4-FFF2-40B4-BE49-F238E27FC236}">
                <a16:creationId xmlns:a16="http://schemas.microsoft.com/office/drawing/2014/main" id="{821D0DE3-B04C-2245-BF99-45A08C620B1D}"/>
              </a:ext>
            </a:extLst>
          </p:cNvPr>
          <p:cNvSpPr txBox="1">
            <a:spLocks/>
          </p:cNvSpPr>
          <p:nvPr/>
        </p:nvSpPr>
        <p:spPr bwMode="auto">
          <a:xfrm>
            <a:off x="5924103" y="3204514"/>
            <a:ext cx="4780408" cy="1808662"/>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400" dirty="0"/>
              <a:t>Service scene</a:t>
            </a:r>
          </a:p>
          <a:p>
            <a:pPr marL="342900" lvl="1" indent="-342900">
              <a:spcBef>
                <a:spcPts val="600"/>
              </a:spcBef>
              <a:buFont typeface="Arial" panose="020B0604020202020204" pitchFamily="34" charset="0"/>
              <a:buChar char="•"/>
            </a:pPr>
            <a:r>
              <a:rPr kumimoji="1" lang="en-US" altLang="ja-JP" sz="1200" b="1" dirty="0"/>
              <a:t>An </a:t>
            </a:r>
            <a:r>
              <a:rPr kumimoji="1" lang="en-US" altLang="ja-JP" sz="1200" b="1" dirty="0" err="1"/>
              <a:t>eBCS</a:t>
            </a:r>
            <a:r>
              <a:rPr kumimoji="1" lang="en-US" altLang="ja-JP" sz="1200" b="1" dirty="0"/>
              <a:t> AP provides </a:t>
            </a:r>
            <a:r>
              <a:rPr kumimoji="1" lang="en-US" altLang="ja-JP" sz="1200" b="1" dirty="0" err="1"/>
              <a:t>eBCS</a:t>
            </a:r>
            <a:r>
              <a:rPr kumimoji="1" lang="en-US" altLang="ja-JP" sz="1200" b="1" dirty="0"/>
              <a:t> for multiple sources of information, e.g., emergency information, venue information, translation in a conference, to a large number of densely located STAs, which may be static or mobile devices.</a:t>
            </a:r>
          </a:p>
          <a:p>
            <a:pPr marL="342900" lvl="1" indent="-342900">
              <a:spcBef>
                <a:spcPts val="600"/>
              </a:spcBef>
              <a:buFont typeface="Arial" panose="020B0604020202020204" pitchFamily="34" charset="0"/>
              <a:buChar char="•"/>
            </a:pPr>
            <a:r>
              <a:rPr kumimoji="1" lang="en-US" altLang="ja-JP" sz="1200" b="1" dirty="0"/>
              <a:t>An </a:t>
            </a:r>
            <a:r>
              <a:rPr kumimoji="1" lang="en-US" altLang="ja-JP" sz="1200" b="1" dirty="0" err="1"/>
              <a:t>eBCS</a:t>
            </a:r>
            <a:r>
              <a:rPr kumimoji="1" lang="en-US" altLang="ja-JP" sz="1200" b="1" dirty="0"/>
              <a:t> AP provides multiple </a:t>
            </a:r>
            <a:r>
              <a:rPr kumimoji="1" lang="en-US" altLang="ja-JP" sz="1200" b="1" dirty="0" err="1"/>
              <a:t>eBCSs</a:t>
            </a:r>
            <a:r>
              <a:rPr kumimoji="1" lang="en-US" altLang="ja-JP" sz="1200" b="1" dirty="0"/>
              <a:t> for the same information in different languages</a:t>
            </a:r>
          </a:p>
        </p:txBody>
      </p:sp>
      <p:sp>
        <p:nvSpPr>
          <p:cNvPr id="14" name="コンテンツ プレースホルダー 7">
            <a:extLst>
              <a:ext uri="{FF2B5EF4-FFF2-40B4-BE49-F238E27FC236}">
                <a16:creationId xmlns:a16="http://schemas.microsoft.com/office/drawing/2014/main" id="{4A8EF0D3-987F-EF49-8ED9-3F113DF8931C}"/>
              </a:ext>
            </a:extLst>
          </p:cNvPr>
          <p:cNvSpPr txBox="1">
            <a:spLocks/>
          </p:cNvSpPr>
          <p:nvPr/>
        </p:nvSpPr>
        <p:spPr bwMode="auto">
          <a:xfrm>
            <a:off x="1171577" y="5178028"/>
            <a:ext cx="4420368" cy="1241291"/>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200" kern="0" dirty="0"/>
              <a:t>Required function</a:t>
            </a:r>
          </a:p>
          <a:p>
            <a:pPr>
              <a:buFont typeface="Arial" panose="020B0604020202020204" pitchFamily="34" charset="0"/>
              <a:buChar char="•"/>
            </a:pPr>
            <a:r>
              <a:rPr kumimoji="1" lang="en-US" altLang="ja-JP" sz="1200" kern="0" dirty="0"/>
              <a:t>Providing enhanced Broadcast Services (</a:t>
            </a:r>
            <a:r>
              <a:rPr kumimoji="1" lang="en-US" altLang="ja-JP" sz="1200" kern="0" dirty="0" err="1"/>
              <a:t>eBCS</a:t>
            </a:r>
            <a:r>
              <a:rPr kumimoji="1" lang="en-US" altLang="ja-JP" sz="1200" kern="0" dirty="0"/>
              <a:t>) for emergency and/or Multi-lingual service to a large number of densely located STAs. These STAs may be associated, or unassociated with the AP or may be STAs that do not transmit. These STAs may be static or mobile.</a:t>
            </a:r>
          </a:p>
          <a:p>
            <a:pPr>
              <a:buFont typeface="Arial" panose="020B0604020202020204" pitchFamily="34" charset="0"/>
              <a:buChar char="•"/>
            </a:pPr>
            <a:endParaRPr kumimoji="1" lang="en-US" altLang="ja-JP" kern="0" dirty="0"/>
          </a:p>
          <a:p>
            <a:endParaRPr kumimoji="1" lang="en-US" altLang="ja-JP" kern="0" dirty="0"/>
          </a:p>
        </p:txBody>
      </p:sp>
      <p:sp>
        <p:nvSpPr>
          <p:cNvPr id="12" name="テキスト ボックス 3">
            <a:extLst>
              <a:ext uri="{FF2B5EF4-FFF2-40B4-BE49-F238E27FC236}">
                <a16:creationId xmlns:a16="http://schemas.microsoft.com/office/drawing/2014/main" id="{F557271D-1FAB-FE48-8FC1-1F1991C48B87}"/>
              </a:ext>
            </a:extLst>
          </p:cNvPr>
          <p:cNvSpPr txBox="1"/>
          <p:nvPr/>
        </p:nvSpPr>
        <p:spPr>
          <a:xfrm>
            <a:off x="1390817" y="2164325"/>
            <a:ext cx="1149674"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Contents</a:t>
            </a:r>
          </a:p>
          <a:p>
            <a:r>
              <a:rPr lang="en-US" altLang="ja-JP" dirty="0"/>
              <a:t>Server</a:t>
            </a:r>
            <a:endParaRPr kumimoji="1" lang="ja-JP" altLang="en-US" dirty="0"/>
          </a:p>
        </p:txBody>
      </p:sp>
      <p:sp>
        <p:nvSpPr>
          <p:cNvPr id="15" name="テキスト ボックス 4">
            <a:extLst>
              <a:ext uri="{FF2B5EF4-FFF2-40B4-BE49-F238E27FC236}">
                <a16:creationId xmlns:a16="http://schemas.microsoft.com/office/drawing/2014/main" id="{064367C9-78A2-4A4A-AF98-AE17BDE5A33B}"/>
              </a:ext>
            </a:extLst>
          </p:cNvPr>
          <p:cNvSpPr txBox="1"/>
          <p:nvPr/>
        </p:nvSpPr>
        <p:spPr>
          <a:xfrm>
            <a:off x="3210031" y="3165692"/>
            <a:ext cx="48603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AP</a:t>
            </a:r>
            <a:endParaRPr kumimoji="1" lang="ja-JP" altLang="en-US" dirty="0"/>
          </a:p>
        </p:txBody>
      </p:sp>
      <p:sp>
        <p:nvSpPr>
          <p:cNvPr id="16" name="テキスト ボックス 5">
            <a:extLst>
              <a:ext uri="{FF2B5EF4-FFF2-40B4-BE49-F238E27FC236}">
                <a16:creationId xmlns:a16="http://schemas.microsoft.com/office/drawing/2014/main" id="{6E20D7B9-5B06-1C46-A844-33DD1BB0C195}"/>
              </a:ext>
            </a:extLst>
          </p:cNvPr>
          <p:cNvSpPr txBox="1"/>
          <p:nvPr/>
        </p:nvSpPr>
        <p:spPr>
          <a:xfrm>
            <a:off x="4866072"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17" name="テキスト ボックス 6">
            <a:extLst>
              <a:ext uri="{FF2B5EF4-FFF2-40B4-BE49-F238E27FC236}">
                <a16:creationId xmlns:a16="http://schemas.microsoft.com/office/drawing/2014/main" id="{2A0A79C8-06DE-0143-9DBE-911AE81EA526}"/>
              </a:ext>
            </a:extLst>
          </p:cNvPr>
          <p:cNvSpPr txBox="1"/>
          <p:nvPr/>
        </p:nvSpPr>
        <p:spPr>
          <a:xfrm>
            <a:off x="4031951"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18" name="テキスト ボックス 7">
            <a:extLst>
              <a:ext uri="{FF2B5EF4-FFF2-40B4-BE49-F238E27FC236}">
                <a16:creationId xmlns:a16="http://schemas.microsoft.com/office/drawing/2014/main" id="{A63F87AB-63C0-D34F-BF67-2E3CE9EAE596}"/>
              </a:ext>
            </a:extLst>
          </p:cNvPr>
          <p:cNvSpPr txBox="1"/>
          <p:nvPr/>
        </p:nvSpPr>
        <p:spPr>
          <a:xfrm>
            <a:off x="3141102"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a:p>
        </p:txBody>
      </p:sp>
      <p:sp>
        <p:nvSpPr>
          <p:cNvPr id="19" name="テキスト ボックス 8">
            <a:extLst>
              <a:ext uri="{FF2B5EF4-FFF2-40B4-BE49-F238E27FC236}">
                <a16:creationId xmlns:a16="http://schemas.microsoft.com/office/drawing/2014/main" id="{F8343CDA-6F66-754B-9234-97D7ECCFC5C8}"/>
              </a:ext>
            </a:extLst>
          </p:cNvPr>
          <p:cNvSpPr txBox="1"/>
          <p:nvPr/>
        </p:nvSpPr>
        <p:spPr>
          <a:xfrm>
            <a:off x="2323074"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22" name="円/楕円 11">
            <a:extLst>
              <a:ext uri="{FF2B5EF4-FFF2-40B4-BE49-F238E27FC236}">
                <a16:creationId xmlns:a16="http://schemas.microsoft.com/office/drawing/2014/main" id="{8B541896-9143-7E4F-ACF9-1D2643D083E8}"/>
              </a:ext>
            </a:extLst>
          </p:cNvPr>
          <p:cNvSpPr/>
          <p:nvPr/>
        </p:nvSpPr>
        <p:spPr>
          <a:xfrm>
            <a:off x="3679907" y="2142187"/>
            <a:ext cx="1551997" cy="690609"/>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en-US" altLang="ja-JP" dirty="0"/>
              <a:t>Network</a:t>
            </a:r>
            <a:endParaRPr kumimoji="1" lang="ja-JP" altLang="en-US" dirty="0"/>
          </a:p>
        </p:txBody>
      </p:sp>
      <p:cxnSp>
        <p:nvCxnSpPr>
          <p:cNvPr id="23" name="直線矢印コネクタ 13">
            <a:extLst>
              <a:ext uri="{FF2B5EF4-FFF2-40B4-BE49-F238E27FC236}">
                <a16:creationId xmlns:a16="http://schemas.microsoft.com/office/drawing/2014/main" id="{351A44D6-26FA-5A4F-BF0D-E485C938DA80}"/>
              </a:ext>
            </a:extLst>
          </p:cNvPr>
          <p:cNvCxnSpPr>
            <a:cxnSpLocks/>
            <a:stCxn id="12" idx="3"/>
            <a:endCxn id="22" idx="2"/>
          </p:cNvCxnSpPr>
          <p:nvPr/>
        </p:nvCxnSpPr>
        <p:spPr>
          <a:xfrm>
            <a:off x="2540491" y="2487491"/>
            <a:ext cx="1139416" cy="1"/>
          </a:xfrm>
          <a:prstGeom prst="straightConnector1">
            <a:avLst/>
          </a:prstGeom>
          <a:ln w="38100">
            <a:solidFill>
              <a:schemeClr val="tx1"/>
            </a:solidFill>
            <a:headEnd type="none" w="med" len="med"/>
            <a:tailEnd type="triangle" w="med" len="med"/>
          </a:ln>
        </p:spPr>
        <p:style>
          <a:lnRef idx="3">
            <a:schemeClr val="accent1"/>
          </a:lnRef>
          <a:fillRef idx="0">
            <a:schemeClr val="accent1"/>
          </a:fillRef>
          <a:effectRef idx="2">
            <a:schemeClr val="accent1"/>
          </a:effectRef>
          <a:fontRef idx="minor">
            <a:schemeClr val="tx1"/>
          </a:fontRef>
        </p:style>
      </p:cxnSp>
      <p:sp>
        <p:nvSpPr>
          <p:cNvPr id="25" name="稲妻 18">
            <a:extLst>
              <a:ext uri="{FF2B5EF4-FFF2-40B4-BE49-F238E27FC236}">
                <a16:creationId xmlns:a16="http://schemas.microsoft.com/office/drawing/2014/main" id="{8422D2AD-D8C8-B847-A9AC-F878C9A76E51}"/>
              </a:ext>
            </a:extLst>
          </p:cNvPr>
          <p:cNvSpPr/>
          <p:nvPr/>
        </p:nvSpPr>
        <p:spPr>
          <a:xfrm rot="5400000">
            <a:off x="1779768" y="3241987"/>
            <a:ext cx="914400" cy="1149674"/>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6" name="稲妻 20">
            <a:extLst>
              <a:ext uri="{FF2B5EF4-FFF2-40B4-BE49-F238E27FC236}">
                <a16:creationId xmlns:a16="http://schemas.microsoft.com/office/drawing/2014/main" id="{37D765DD-3900-BA41-91F7-26011EB5DA12}"/>
              </a:ext>
            </a:extLst>
          </p:cNvPr>
          <p:cNvSpPr/>
          <p:nvPr/>
        </p:nvSpPr>
        <p:spPr>
          <a:xfrm rot="5400000" flipV="1">
            <a:off x="4339977" y="3171431"/>
            <a:ext cx="914400" cy="1290786"/>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cxnSp>
        <p:nvCxnSpPr>
          <p:cNvPr id="41" name="Connector: Elbow 40">
            <a:extLst>
              <a:ext uri="{FF2B5EF4-FFF2-40B4-BE49-F238E27FC236}">
                <a16:creationId xmlns:a16="http://schemas.microsoft.com/office/drawing/2014/main" id="{259C3D6C-F3B2-42C3-9145-A52C5CCE8003}"/>
              </a:ext>
            </a:extLst>
          </p:cNvPr>
          <p:cNvCxnSpPr>
            <a:cxnSpLocks/>
            <a:stCxn id="22" idx="6"/>
            <a:endCxn id="15" idx="0"/>
          </p:cNvCxnSpPr>
          <p:nvPr/>
        </p:nvCxnSpPr>
        <p:spPr bwMode="auto">
          <a:xfrm flipH="1">
            <a:off x="3453046" y="2487492"/>
            <a:ext cx="1778858" cy="678200"/>
          </a:xfrm>
          <a:prstGeom prst="bentConnector4">
            <a:avLst>
              <a:gd name="adj1" fmla="val -12851"/>
              <a:gd name="adj2" fmla="val 75457"/>
            </a:avLst>
          </a:prstGeom>
          <a:ln w="31750">
            <a:headEnd type="none" w="med" len="med"/>
            <a:tailEnd type="triangle"/>
          </a:ln>
        </p:spPr>
        <p:style>
          <a:lnRef idx="1">
            <a:schemeClr val="dk1"/>
          </a:lnRef>
          <a:fillRef idx="0">
            <a:schemeClr val="dk1"/>
          </a:fillRef>
          <a:effectRef idx="0">
            <a:schemeClr val="dk1"/>
          </a:effectRef>
          <a:fontRef idx="minor">
            <a:schemeClr val="tx1"/>
          </a:fontRef>
        </p:style>
      </p:cxnSp>
      <p:sp>
        <p:nvSpPr>
          <p:cNvPr id="44" name="テキスト ボックス 8">
            <a:extLst>
              <a:ext uri="{FF2B5EF4-FFF2-40B4-BE49-F238E27FC236}">
                <a16:creationId xmlns:a16="http://schemas.microsoft.com/office/drawing/2014/main" id="{969E3B9C-231D-4CF9-9A52-05491E889027}"/>
              </a:ext>
            </a:extLst>
          </p:cNvPr>
          <p:cNvSpPr txBox="1"/>
          <p:nvPr/>
        </p:nvSpPr>
        <p:spPr>
          <a:xfrm>
            <a:off x="1512039"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Tree>
    <p:extLst>
      <p:ext uri="{BB962C8B-B14F-4D97-AF65-F5344CB8AC3E}">
        <p14:creationId xmlns:p14="http://schemas.microsoft.com/office/powerpoint/2010/main" val="2322497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March 2019</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8</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11-19/0182r0, Template for </a:t>
            </a:r>
            <a:r>
              <a:rPr lang="en-US" sz="2000" kern="0" dirty="0" err="1"/>
              <a:t>TGbc</a:t>
            </a:r>
            <a:r>
              <a:rPr lang="en-US" sz="2000" kern="0" dirty="0"/>
              <a:t> Use Case Scenario slides, Jan. 2019</a:t>
            </a:r>
          </a:p>
          <a:p>
            <a:pPr marL="0" indent="0"/>
            <a:r>
              <a:rPr lang="en-US" sz="2000" kern="0" dirty="0"/>
              <a:t>[2] IEEE 802.11-18/383r0, BCS Use Cases, Mar. 2018</a:t>
            </a:r>
          </a:p>
          <a:p>
            <a:pPr marL="0" indent="0"/>
            <a:r>
              <a:rPr lang="en-US" sz="2000" kern="0" dirty="0"/>
              <a:t>[3] IEEE 802.11-18/0532r0, Low Power Sensor Broadcast Use Cases, Mar. 2018</a:t>
            </a:r>
          </a:p>
          <a:p>
            <a:pPr marL="0" indent="0"/>
            <a:r>
              <a:rPr lang="en-US" sz="2000" kern="0" dirty="0"/>
              <a:t>[4] IEEE 802.11-18/1592r0, Possible Enhancement for Broadcast Services over WLAN, Sept. 2018</a:t>
            </a:r>
          </a:p>
          <a:p>
            <a:pPr marL="0" indent="0"/>
            <a:r>
              <a:rPr lang="en-US" sz="2000" kern="0" dirty="0"/>
              <a:t>[5] IEEE 802.11-18/0561r0, Some Use Cases for Broadcast Services over WLAN, Mar. 2018</a:t>
            </a:r>
          </a:p>
          <a:p>
            <a:pPr marL="0" indent="0"/>
            <a:r>
              <a:rPr lang="en-US" sz="2000" kern="0" dirty="0"/>
              <a:t>[6] IEEE 802.11-18/0771r0, Potential ITS Use Cases for BCS, Apr. 2018</a:t>
            </a:r>
          </a:p>
          <a:p>
            <a:pPr marL="0" indent="0"/>
            <a:r>
              <a:rPr lang="en-US" sz="2000" kern="0" dirty="0"/>
              <a:t>[7] IEEE 802.11-18/1437r1, Broadcast Use Case from Event Producers, Sept. 2018</a:t>
            </a:r>
          </a:p>
          <a:p>
            <a:pPr marL="0" indent="0"/>
            <a:r>
              <a:rPr lang="en-US" sz="2000" kern="0" dirty="0"/>
              <a:t>[8]</a:t>
            </a:r>
            <a:r>
              <a:rPr lang="en-US" dirty="0"/>
              <a:t> </a:t>
            </a:r>
            <a:r>
              <a:rPr lang="en-US" sz="2000" kern="0" dirty="0"/>
              <a:t>The Architecture Reference for Cooperative and Intelligent Transportation (ARC-IT) </a:t>
            </a:r>
            <a:r>
              <a:rPr lang="en-US" sz="1600" dirty="0">
                <a:hlinkClick r:id="rId3"/>
              </a:rPr>
              <a:t>WWW.ARC-IT.ORG</a:t>
            </a:r>
            <a:endParaRPr lang="en-US" sz="1600" dirty="0"/>
          </a:p>
          <a:p>
            <a:pPr marL="0" indent="0"/>
            <a:endParaRPr lang="en-US" sz="2000" dirty="0"/>
          </a:p>
        </p:txBody>
      </p:sp>
    </p:spTree>
    <p:extLst>
      <p:ext uri="{BB962C8B-B14F-4D97-AF65-F5344CB8AC3E}">
        <p14:creationId xmlns:p14="http://schemas.microsoft.com/office/powerpoint/2010/main" val="25356821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C680F0-332A-4214-AC5B-BC3BBD5CFB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49B6FD7-A7EF-4FFA-B3AA-4E285A044B9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53A2646E-62E3-4149-BBD2-CBA4DEF136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23101</TotalTime>
  <Words>1315</Words>
  <Application>Microsoft Office PowerPoint</Application>
  <PresentationFormat>Widescreen</PresentationFormat>
  <Paragraphs>217</Paragraphs>
  <Slides>8</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Office Theme</vt:lpstr>
      <vt:lpstr>Document</vt:lpstr>
      <vt:lpstr>IEEE 802.11bc Use Case Document</vt:lpstr>
      <vt:lpstr>PowerPoint Presentation</vt:lpstr>
      <vt:lpstr>Use Case 1:  Stadium Video Distribution</vt:lpstr>
      <vt:lpstr>Use Case 2:  Low Power Sensor UL Broadcast</vt:lpstr>
      <vt:lpstr>Use Case 3:  Intelligent Transportation Broadcast</vt:lpstr>
      <vt:lpstr>Use Case 4:  Broadcast Services for Event Production</vt:lpstr>
      <vt:lpstr>Use Case 5:  Multi-lingual and Emergency Broadcast</vt:lpstr>
      <vt:lpstr>PowerPoint Presentation</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 Wake up using BSS Update Counter</dc:title>
  <dc:creator>Xiaofei.Wang@InterDigital.com</dc:creator>
  <cp:lastModifiedBy>Xiaofei Wang</cp:lastModifiedBy>
  <cp:revision>367</cp:revision>
  <cp:lastPrinted>1601-01-01T00:00:00Z</cp:lastPrinted>
  <dcterms:created xsi:type="dcterms:W3CDTF">2014-04-14T10:59:07Z</dcterms:created>
  <dcterms:modified xsi:type="dcterms:W3CDTF">2019-03-13T16:20:09Z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