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13"/>
  </p:notesMasterIdLst>
  <p:handoutMasterIdLst>
    <p:handoutMasterId r:id="rId14"/>
  </p:handoutMasterIdLst>
  <p:sldIdLst>
    <p:sldId id="256" r:id="rId5"/>
    <p:sldId id="276" r:id="rId6"/>
    <p:sldId id="287" r:id="rId7"/>
    <p:sldId id="285" r:id="rId8"/>
    <p:sldId id="286" r:id="rId9"/>
    <p:sldId id="288" r:id="rId10"/>
    <p:sldId id="259" r:id="rId11"/>
    <p:sldId id="284" r:id="rId12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ang, Rui" initials="YR" lastIdx="20" clrIdx="0">
    <p:extLst>
      <p:ext uri="{19B8F6BF-5375-455C-9EA6-DF929625EA0E}">
        <p15:presenceInfo xmlns:p15="http://schemas.microsoft.com/office/powerpoint/2012/main" userId="S-1-5-21-1844237615-1580818891-725345543-5130" providerId="AD"/>
      </p:ext>
    </p:extLst>
  </p:cmAuthor>
  <p:cmAuthor id="2" name="Levy, Joseph S" initials="LJS" lastIdx="7" clrIdx="1">
    <p:extLst>
      <p:ext uri="{19B8F6BF-5375-455C-9EA6-DF929625EA0E}">
        <p15:presenceInfo xmlns:p15="http://schemas.microsoft.com/office/powerpoint/2012/main" userId="S-1-5-21-1844237615-1580818891-725345543-5204" providerId="AD"/>
      </p:ext>
    </p:extLst>
  </p:cmAuthor>
  <p:cmAuthor id="3" name="Lou, Hanqing" initials="LH" lastIdx="9" clrIdx="2">
    <p:extLst>
      <p:ext uri="{19B8F6BF-5375-455C-9EA6-DF929625EA0E}">
        <p15:presenceInfo xmlns:p15="http://schemas.microsoft.com/office/powerpoint/2012/main" userId="S-1-5-21-1844237615-1580818891-725345543-1943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1751" autoAdjust="0"/>
    <p:restoredTop sz="94619" autoAdjust="0"/>
  </p:normalViewPr>
  <p:slideViewPr>
    <p:cSldViewPr>
      <p:cViewPr varScale="1">
        <p:scale>
          <a:sx n="77" d="100"/>
          <a:sy n="77" d="100"/>
        </p:scale>
        <p:origin x="96" y="552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1" d="100"/>
          <a:sy n="51" d="100"/>
        </p:scale>
        <p:origin x="2680" y="3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commentAuthors" Target="commentAuthors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3/8/2019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82724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3971156" y="96838"/>
            <a:ext cx="2308994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802.11-15/1065r1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137289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2019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4475213" y="8985250"/>
            <a:ext cx="1804938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Xiaofei Wang (InterDigital)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802.11-yy/1065r1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dirty="0"/>
              <a:t>doc.: IEEE 802.11-15/1065r1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dirty="0"/>
              <a:t>March 2019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GB"/>
              <a:t>Xiaofei Wang (InterDigital)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55816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802.11-15/1065r1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March 2019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GB"/>
              <a:t>Xiaofei Wang (InterDigital)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384297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802.11-15/1065r1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March 2019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GB"/>
              <a:t>Xiaofei Wang (InterDigital)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813802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802.11-15/1065r1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March 2019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GB"/>
              <a:t>Xiaofei Wang (InterDigital)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672151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802.11-15/1065r1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March 2019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GB"/>
              <a:t>Xiaofei Wang (InterDigital)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553083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802.11-15/1065r1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March 2019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GB"/>
              <a:t>Xiaofei Wang (InterDigital)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585461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802.11-15/1065r1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dirty="0"/>
              <a:t>March 2019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GB"/>
              <a:t>Xiaofei Wang (InterDigital)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16499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Xiaofei Wang (InterDigital)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US" dirty="0"/>
              <a:t>Draft: UL Overhead Analysis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Xiaofei Wang (InterDigital)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2019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Xiaofei Wang (InterDigital)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2019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Xiaofei Wang (InterDigital)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2019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Xiaofei Wang (InterDigital)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2019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Xiaofei Wang (InterDigital)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2019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Xiaofei Wang (InterDigital)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Xiaofei Wang (InterDigital)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Xiaofei Wang (InterDigital)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2019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5211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Xiaofei Wang (InterDigital)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1007797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802.11-19/0268r3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907262" y="288875"/>
            <a:ext cx="2303451" cy="273050"/>
          </a:xfrm>
        </p:spPr>
        <p:txBody>
          <a:bodyPr/>
          <a:lstStyle/>
          <a:p>
            <a:r>
              <a:rPr lang="en-US" dirty="0"/>
              <a:t>March 2019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7024694" y="6475414"/>
            <a:ext cx="3041644" cy="180975"/>
          </a:xfrm>
        </p:spPr>
        <p:txBody>
          <a:bodyPr/>
          <a:lstStyle/>
          <a:p>
            <a:r>
              <a:rPr lang="en-GB" dirty="0"/>
              <a:t>Xiaofei Wang (InterDigital)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2209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800" dirty="0"/>
              <a:t>A Draft IEEE 802.11bc Use Case Document</a:t>
            </a:r>
            <a:endParaRPr lang="en-GB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209800" y="1735982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2019-02-08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60149531"/>
              </p:ext>
            </p:extLst>
          </p:nvPr>
        </p:nvGraphicFramePr>
        <p:xfrm>
          <a:off x="2320925" y="3714750"/>
          <a:ext cx="7715250" cy="2892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9" name="Document" r:id="rId4" imgW="8267030" imgH="3099197" progId="Word.Document.8">
                  <p:embed/>
                </p:oleObj>
              </mc:Choice>
              <mc:Fallback>
                <p:oleObj name="Document" r:id="rId4" imgW="8267030" imgH="3099197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20925" y="3714750"/>
                        <a:ext cx="7715250" cy="2892425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2058988" y="3030438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March 2019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Xiaofei Wang (InterDigital)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06B781AF-4CCF-49B0-A572-DE54FBE5D942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7" name="Rectangle 1"/>
          <p:cNvSpPr txBox="1">
            <a:spLocks noChangeArrowheads="1"/>
          </p:cNvSpPr>
          <p:nvPr/>
        </p:nvSpPr>
        <p:spPr bwMode="auto">
          <a:xfrm>
            <a:off x="2265928" y="648199"/>
            <a:ext cx="7772400" cy="1066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kern="0" dirty="0"/>
              <a:t>Abstract</a:t>
            </a: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2247106" y="2276872"/>
            <a:ext cx="7772400" cy="3682752"/>
          </a:xfrm>
          <a:prstGeom prst="rect">
            <a:avLst/>
          </a:prstGeom>
          <a:ln/>
        </p:spPr>
        <p:txBody>
          <a:bodyPr/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kern="0" dirty="0"/>
              <a:t>This document contains the proposed use cases descriptions for the IEEE 802.11bc TG. </a:t>
            </a:r>
          </a:p>
        </p:txBody>
      </p:sp>
    </p:spTree>
    <p:extLst>
      <p:ext uri="{BB962C8B-B14F-4D97-AF65-F5344CB8AC3E}">
        <p14:creationId xmlns:p14="http://schemas.microsoft.com/office/powerpoint/2010/main" val="38001460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タイトル 6">
            <a:extLst>
              <a:ext uri="{FF2B5EF4-FFF2-40B4-BE49-F238E27FC236}">
                <a16:creationId xmlns:a16="http://schemas.microsoft.com/office/drawing/2014/main" id="{1A7F6CAE-16AF-4644-8E0C-0AC68AD250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09801" y="685801"/>
            <a:ext cx="7770813" cy="510952"/>
          </a:xfrm>
        </p:spPr>
        <p:txBody>
          <a:bodyPr/>
          <a:lstStyle/>
          <a:p>
            <a:r>
              <a:rPr kumimoji="1" lang="en-US" altLang="ja-JP" dirty="0"/>
              <a:t>Use Case 1:  Stadium Video Distribution</a:t>
            </a:r>
            <a:endParaRPr kumimoji="1" lang="ja-JP" altLang="en-US" dirty="0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0D01DE11-9DE7-CE4D-879A-33E27F6B2A76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ja-JP" dirty="0"/>
              <a:t>March 2019</a:t>
            </a:r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E5BE2F5-1DF0-1343-9198-5DC88D362CD8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 dirty="0"/>
              <a:t>Xiaofei WANG (InterDigital))</a:t>
            </a:r>
            <a:endParaRPr lang="en-GB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C421DC62-80AA-7E44-84EB-12E38E2FDC9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8" name="コンテンツ プレースホルダー 7">
            <a:extLst>
              <a:ext uri="{FF2B5EF4-FFF2-40B4-BE49-F238E27FC236}">
                <a16:creationId xmlns:a16="http://schemas.microsoft.com/office/drawing/2014/main" id="{080384B8-EF5D-0748-AE1F-35A049A97833}"/>
              </a:ext>
            </a:extLst>
          </p:cNvPr>
          <p:cNvSpPr>
            <a:spLocks noGrp="1"/>
          </p:cNvSpPr>
          <p:nvPr>
            <p:ph sz="half" idx="4294967295"/>
          </p:nvPr>
        </p:nvSpPr>
        <p:spPr>
          <a:xfrm>
            <a:off x="5924103" y="1457524"/>
            <a:ext cx="4708401" cy="1375272"/>
          </a:xfrm>
          <a:ln>
            <a:solidFill>
              <a:schemeClr val="tx2"/>
            </a:solidFill>
          </a:ln>
        </p:spPr>
        <p:txBody>
          <a:bodyPr/>
          <a:lstStyle/>
          <a:p>
            <a:r>
              <a:rPr kumimoji="1" lang="en-US" altLang="ja-JP" sz="1400" dirty="0"/>
              <a:t>Stakeholders</a:t>
            </a:r>
          </a:p>
          <a:p>
            <a:pPr marL="3429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kumimoji="1" lang="en-US" altLang="ja-JP" sz="1200" b="1" dirty="0">
                <a:cs typeface="+mn-cs"/>
              </a:rPr>
              <a:t>Stadium system operators</a:t>
            </a:r>
          </a:p>
          <a:p>
            <a:pPr marL="3429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kumimoji="1" lang="en-US" altLang="ja-JP" sz="1200" b="1" dirty="0">
                <a:cs typeface="+mn-cs"/>
              </a:rPr>
              <a:t>Stadium audience, coaches and referees</a:t>
            </a:r>
          </a:p>
          <a:p>
            <a:pPr marL="3429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kumimoji="1" lang="en-US" altLang="ja-JP" sz="1200" b="1" dirty="0">
                <a:cs typeface="+mn-cs"/>
              </a:rPr>
              <a:t>Broadcasters, e.g., Live TV</a:t>
            </a:r>
          </a:p>
          <a:p>
            <a:pPr marL="3429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kumimoji="1" lang="en-US" altLang="ja-JP" sz="1200" b="1" dirty="0">
                <a:cs typeface="+mn-cs"/>
              </a:rPr>
              <a:t>Manufactures of semiconductor, networking and mobile devices</a:t>
            </a:r>
            <a:endParaRPr kumimoji="1" lang="ja-JP" altLang="en-US" sz="1200" b="1" dirty="0">
              <a:cs typeface="+mn-cs"/>
            </a:endParaRPr>
          </a:p>
        </p:txBody>
      </p:sp>
      <p:sp>
        <p:nvSpPr>
          <p:cNvPr id="10" name="コンテンツ プレースホルダー 7">
            <a:extLst>
              <a:ext uri="{FF2B5EF4-FFF2-40B4-BE49-F238E27FC236}">
                <a16:creationId xmlns:a16="http://schemas.microsoft.com/office/drawing/2014/main" id="{4F9F409D-D9DC-674B-9DF5-975869D57FE7}"/>
              </a:ext>
            </a:extLst>
          </p:cNvPr>
          <p:cNvSpPr txBox="1">
            <a:spLocks/>
          </p:cNvSpPr>
          <p:nvPr/>
        </p:nvSpPr>
        <p:spPr bwMode="auto">
          <a:xfrm>
            <a:off x="1171577" y="1457524"/>
            <a:ext cx="4420367" cy="3627660"/>
          </a:xfrm>
          <a:prstGeom prst="rect">
            <a:avLst/>
          </a:pr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kumimoji="1" lang="en-US" altLang="ja-JP" kern="0" dirty="0"/>
              <a:t>Topology/Architecture</a:t>
            </a:r>
          </a:p>
        </p:txBody>
      </p:sp>
      <p:sp>
        <p:nvSpPr>
          <p:cNvPr id="11" name="コンテンツ プレースホルダー 7">
            <a:extLst>
              <a:ext uri="{FF2B5EF4-FFF2-40B4-BE49-F238E27FC236}">
                <a16:creationId xmlns:a16="http://schemas.microsoft.com/office/drawing/2014/main" id="{622817C9-C3F0-7A47-91AF-F2063FB34E89}"/>
              </a:ext>
            </a:extLst>
          </p:cNvPr>
          <p:cNvSpPr txBox="1">
            <a:spLocks/>
          </p:cNvSpPr>
          <p:nvPr/>
        </p:nvSpPr>
        <p:spPr bwMode="auto">
          <a:xfrm>
            <a:off x="5924103" y="5244104"/>
            <a:ext cx="4708399" cy="1175215"/>
          </a:xfrm>
          <a:prstGeom prst="rect">
            <a:avLst/>
          </a:pr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kumimoji="1" lang="en-US" altLang="ja-JP" sz="1400" dirty="0"/>
              <a:t>Expected Benefits:</a:t>
            </a:r>
          </a:p>
          <a:p>
            <a:pPr marL="3429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kumimoji="1" lang="en-US" altLang="ja-JP" sz="1200" b="1" dirty="0"/>
              <a:t>Ability to broadcast simultaneous information to a large number of users</a:t>
            </a:r>
          </a:p>
          <a:p>
            <a:pPr marL="3429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kumimoji="1" lang="en-US" altLang="ja-JP" sz="1200" b="1" dirty="0"/>
              <a:t>Reuse existing technology while reducing cost and implementation complexity</a:t>
            </a:r>
          </a:p>
          <a:p>
            <a:endParaRPr kumimoji="1" lang="ja-JP" altLang="en-US" kern="0" dirty="0"/>
          </a:p>
        </p:txBody>
      </p:sp>
      <p:sp>
        <p:nvSpPr>
          <p:cNvPr id="13" name="コンテンツ プレースホルダー 7">
            <a:extLst>
              <a:ext uri="{FF2B5EF4-FFF2-40B4-BE49-F238E27FC236}">
                <a16:creationId xmlns:a16="http://schemas.microsoft.com/office/drawing/2014/main" id="{821D0DE3-B04C-2245-BF99-45A08C620B1D}"/>
              </a:ext>
            </a:extLst>
          </p:cNvPr>
          <p:cNvSpPr txBox="1">
            <a:spLocks/>
          </p:cNvSpPr>
          <p:nvPr/>
        </p:nvSpPr>
        <p:spPr bwMode="auto">
          <a:xfrm>
            <a:off x="5924103" y="2916482"/>
            <a:ext cx="4708400" cy="2161528"/>
          </a:xfrm>
          <a:prstGeom prst="rect">
            <a:avLst/>
          </a:pr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kumimoji="1" lang="en-US" altLang="ja-JP" sz="1400" dirty="0"/>
              <a:t>Service scene</a:t>
            </a:r>
          </a:p>
          <a:p>
            <a:pPr marL="3429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kumimoji="1" lang="en-US" altLang="ja-JP" sz="1200" b="1" dirty="0"/>
              <a:t>An </a:t>
            </a:r>
            <a:r>
              <a:rPr kumimoji="1" lang="en-US" altLang="ja-JP" sz="1200" b="1" dirty="0" err="1"/>
              <a:t>eBCS</a:t>
            </a:r>
            <a:r>
              <a:rPr kumimoji="1" lang="en-US" altLang="ja-JP" sz="1200" b="1" dirty="0"/>
              <a:t> AP provides </a:t>
            </a:r>
            <a:r>
              <a:rPr kumimoji="1" lang="en-US" altLang="ja-JP" sz="1200" b="1" dirty="0" err="1"/>
              <a:t>eBCS</a:t>
            </a:r>
            <a:r>
              <a:rPr kumimoji="1" lang="en-US" altLang="ja-JP" sz="1200" b="1" dirty="0"/>
              <a:t> for videos to a large number of densely located STAs, which may be mobile devices.</a:t>
            </a:r>
          </a:p>
          <a:p>
            <a:pPr marL="3429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kumimoji="1" lang="en-US" altLang="ja-JP" sz="1200" b="1" dirty="0"/>
              <a:t>An </a:t>
            </a:r>
            <a:r>
              <a:rPr kumimoji="1" lang="en-US" altLang="ja-JP" sz="1200" b="1" dirty="0" err="1"/>
              <a:t>eBCS</a:t>
            </a:r>
            <a:r>
              <a:rPr kumimoji="1" lang="en-US" altLang="ja-JP" sz="1200" b="1" dirty="0"/>
              <a:t> AP provides multiple </a:t>
            </a:r>
            <a:r>
              <a:rPr kumimoji="1" lang="en-US" altLang="ja-JP" sz="1200" b="1" dirty="0" err="1"/>
              <a:t>eBCSs</a:t>
            </a:r>
            <a:r>
              <a:rPr kumimoji="1" lang="en-US" altLang="ja-JP" sz="1200" b="1" dirty="0"/>
              <a:t> for multiple video streams, e.g.:</a:t>
            </a:r>
          </a:p>
          <a:p>
            <a:pPr marL="742950" lvl="2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kumimoji="1" lang="en-US" altLang="ja-JP" sz="1200" b="1" dirty="0"/>
              <a:t>live video feed/Video Highlights Replay</a:t>
            </a:r>
          </a:p>
          <a:p>
            <a:pPr marL="742950" lvl="2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kumimoji="1" lang="en-US" altLang="ja-JP" sz="1200" b="1" dirty="0"/>
              <a:t>Videos from different angles of the game (e.g., in soccer)</a:t>
            </a:r>
          </a:p>
          <a:p>
            <a:pPr marL="742950" lvl="2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kumimoji="1" lang="en-US" altLang="ja-JP" sz="1200" b="1" dirty="0"/>
              <a:t>Videos of different sport activities that take place in parallel (e.g., athletics)</a:t>
            </a:r>
          </a:p>
        </p:txBody>
      </p:sp>
      <p:sp>
        <p:nvSpPr>
          <p:cNvPr id="14" name="コンテンツ プレースホルダー 7">
            <a:extLst>
              <a:ext uri="{FF2B5EF4-FFF2-40B4-BE49-F238E27FC236}">
                <a16:creationId xmlns:a16="http://schemas.microsoft.com/office/drawing/2014/main" id="{4A8EF0D3-987F-EF49-8ED9-3F113DF8931C}"/>
              </a:ext>
            </a:extLst>
          </p:cNvPr>
          <p:cNvSpPr txBox="1">
            <a:spLocks/>
          </p:cNvSpPr>
          <p:nvPr/>
        </p:nvSpPr>
        <p:spPr bwMode="auto">
          <a:xfrm>
            <a:off x="1171577" y="5244104"/>
            <a:ext cx="4420368" cy="1175215"/>
          </a:xfrm>
          <a:prstGeom prst="rect">
            <a:avLst/>
          </a:pr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kumimoji="1" lang="en-US" altLang="ja-JP" sz="1200" kern="0" dirty="0"/>
              <a:t>Required function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kumimoji="1" lang="en-US" altLang="ja-JP" sz="1200" kern="0" dirty="0"/>
              <a:t>Providing enhanced Broadcast Services (</a:t>
            </a:r>
            <a:r>
              <a:rPr kumimoji="1" lang="en-US" altLang="ja-JP" sz="1200" kern="0" dirty="0" err="1"/>
              <a:t>eBCS</a:t>
            </a:r>
            <a:r>
              <a:rPr kumimoji="1" lang="en-US" altLang="ja-JP" sz="1200" kern="0" dirty="0"/>
              <a:t>) for videos to a large number of densely located STAs. These STAs may be associated, or unassociated with the AP or may be  low-cost STAs that do not transmit.</a:t>
            </a:r>
          </a:p>
          <a:p>
            <a:pPr>
              <a:buFont typeface="Arial" panose="020B0604020202020204" pitchFamily="34" charset="0"/>
              <a:buChar char="•"/>
            </a:pPr>
            <a:endParaRPr kumimoji="1" lang="en-US" altLang="ja-JP" kern="0" dirty="0"/>
          </a:p>
          <a:p>
            <a:endParaRPr kumimoji="1" lang="en-US" altLang="ja-JP" kern="0" dirty="0"/>
          </a:p>
        </p:txBody>
      </p:sp>
      <p:sp>
        <p:nvSpPr>
          <p:cNvPr id="12" name="テキスト ボックス 3">
            <a:extLst>
              <a:ext uri="{FF2B5EF4-FFF2-40B4-BE49-F238E27FC236}">
                <a16:creationId xmlns:a16="http://schemas.microsoft.com/office/drawing/2014/main" id="{F557271D-1FAB-FE48-8FC1-1F1991C48B87}"/>
              </a:ext>
            </a:extLst>
          </p:cNvPr>
          <p:cNvSpPr txBox="1"/>
          <p:nvPr/>
        </p:nvSpPr>
        <p:spPr>
          <a:xfrm>
            <a:off x="1390817" y="2164325"/>
            <a:ext cx="1149674" cy="64633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-US" altLang="ja-JP" dirty="0"/>
              <a:t>Contents</a:t>
            </a:r>
          </a:p>
          <a:p>
            <a:r>
              <a:rPr lang="en-US" altLang="ja-JP" dirty="0"/>
              <a:t>Server</a:t>
            </a:r>
            <a:endParaRPr kumimoji="1" lang="ja-JP" altLang="en-US" dirty="0"/>
          </a:p>
        </p:txBody>
      </p:sp>
      <p:sp>
        <p:nvSpPr>
          <p:cNvPr id="15" name="テキスト ボックス 4">
            <a:extLst>
              <a:ext uri="{FF2B5EF4-FFF2-40B4-BE49-F238E27FC236}">
                <a16:creationId xmlns:a16="http://schemas.microsoft.com/office/drawing/2014/main" id="{064367C9-78A2-4A4A-AF98-AE17BDE5A33B}"/>
              </a:ext>
            </a:extLst>
          </p:cNvPr>
          <p:cNvSpPr txBox="1"/>
          <p:nvPr/>
        </p:nvSpPr>
        <p:spPr>
          <a:xfrm>
            <a:off x="3210031" y="3165692"/>
            <a:ext cx="486030" cy="369332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-US" altLang="ja-JP" dirty="0"/>
              <a:t>AP</a:t>
            </a:r>
            <a:endParaRPr kumimoji="1" lang="ja-JP" altLang="en-US" dirty="0"/>
          </a:p>
        </p:txBody>
      </p:sp>
      <p:sp>
        <p:nvSpPr>
          <p:cNvPr id="16" name="テキスト ボックス 5">
            <a:extLst>
              <a:ext uri="{FF2B5EF4-FFF2-40B4-BE49-F238E27FC236}">
                <a16:creationId xmlns:a16="http://schemas.microsoft.com/office/drawing/2014/main" id="{6E20D7B9-5B06-1C46-A844-33DD1BB0C195}"/>
              </a:ext>
            </a:extLst>
          </p:cNvPr>
          <p:cNvSpPr txBox="1"/>
          <p:nvPr/>
        </p:nvSpPr>
        <p:spPr>
          <a:xfrm>
            <a:off x="4866072" y="4499828"/>
            <a:ext cx="623889" cy="369332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-US" altLang="ja-JP" dirty="0"/>
              <a:t>STA</a:t>
            </a:r>
            <a:endParaRPr kumimoji="1" lang="ja-JP" altLang="en-US" dirty="0"/>
          </a:p>
        </p:txBody>
      </p:sp>
      <p:sp>
        <p:nvSpPr>
          <p:cNvPr id="17" name="テキスト ボックス 6">
            <a:extLst>
              <a:ext uri="{FF2B5EF4-FFF2-40B4-BE49-F238E27FC236}">
                <a16:creationId xmlns:a16="http://schemas.microsoft.com/office/drawing/2014/main" id="{2A0A79C8-06DE-0143-9DBE-911AE81EA526}"/>
              </a:ext>
            </a:extLst>
          </p:cNvPr>
          <p:cNvSpPr txBox="1"/>
          <p:nvPr/>
        </p:nvSpPr>
        <p:spPr>
          <a:xfrm>
            <a:off x="4031951" y="4499828"/>
            <a:ext cx="623889" cy="369332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-US" altLang="ja-JP" dirty="0"/>
              <a:t>STA</a:t>
            </a:r>
            <a:endParaRPr kumimoji="1" lang="ja-JP" altLang="en-US" dirty="0"/>
          </a:p>
        </p:txBody>
      </p:sp>
      <p:sp>
        <p:nvSpPr>
          <p:cNvPr id="18" name="テキスト ボックス 7">
            <a:extLst>
              <a:ext uri="{FF2B5EF4-FFF2-40B4-BE49-F238E27FC236}">
                <a16:creationId xmlns:a16="http://schemas.microsoft.com/office/drawing/2014/main" id="{A63F87AB-63C0-D34F-BF67-2E3CE9EAE596}"/>
              </a:ext>
            </a:extLst>
          </p:cNvPr>
          <p:cNvSpPr txBox="1"/>
          <p:nvPr/>
        </p:nvSpPr>
        <p:spPr>
          <a:xfrm>
            <a:off x="3141102" y="4499828"/>
            <a:ext cx="623889" cy="369332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-US" altLang="ja-JP" dirty="0"/>
              <a:t>STA</a:t>
            </a:r>
            <a:endParaRPr kumimoji="1" lang="ja-JP" altLang="en-US"/>
          </a:p>
        </p:txBody>
      </p:sp>
      <p:sp>
        <p:nvSpPr>
          <p:cNvPr id="19" name="テキスト ボックス 8">
            <a:extLst>
              <a:ext uri="{FF2B5EF4-FFF2-40B4-BE49-F238E27FC236}">
                <a16:creationId xmlns:a16="http://schemas.microsoft.com/office/drawing/2014/main" id="{F8343CDA-6F66-754B-9234-97D7ECCFC5C8}"/>
              </a:ext>
            </a:extLst>
          </p:cNvPr>
          <p:cNvSpPr txBox="1"/>
          <p:nvPr/>
        </p:nvSpPr>
        <p:spPr>
          <a:xfrm>
            <a:off x="2323074" y="4499828"/>
            <a:ext cx="623889" cy="369332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-US" altLang="ja-JP" dirty="0"/>
              <a:t>STA</a:t>
            </a:r>
            <a:endParaRPr kumimoji="1" lang="ja-JP" altLang="en-US" dirty="0"/>
          </a:p>
        </p:txBody>
      </p:sp>
      <p:sp>
        <p:nvSpPr>
          <p:cNvPr id="22" name="円/楕円 11">
            <a:extLst>
              <a:ext uri="{FF2B5EF4-FFF2-40B4-BE49-F238E27FC236}">
                <a16:creationId xmlns:a16="http://schemas.microsoft.com/office/drawing/2014/main" id="{8B541896-9143-7E4F-ACF9-1D2643D083E8}"/>
              </a:ext>
            </a:extLst>
          </p:cNvPr>
          <p:cNvSpPr/>
          <p:nvPr/>
        </p:nvSpPr>
        <p:spPr>
          <a:xfrm>
            <a:off x="3679907" y="2142187"/>
            <a:ext cx="1551997" cy="690609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en-US" altLang="ja-JP" dirty="0"/>
              <a:t>Network</a:t>
            </a:r>
            <a:endParaRPr kumimoji="1" lang="ja-JP" altLang="en-US" dirty="0"/>
          </a:p>
        </p:txBody>
      </p:sp>
      <p:cxnSp>
        <p:nvCxnSpPr>
          <p:cNvPr id="23" name="直線矢印コネクタ 13">
            <a:extLst>
              <a:ext uri="{FF2B5EF4-FFF2-40B4-BE49-F238E27FC236}">
                <a16:creationId xmlns:a16="http://schemas.microsoft.com/office/drawing/2014/main" id="{351A44D6-26FA-5A4F-BF0D-E485C938DA80}"/>
              </a:ext>
            </a:extLst>
          </p:cNvPr>
          <p:cNvCxnSpPr>
            <a:cxnSpLocks/>
            <a:stCxn id="12" idx="3"/>
            <a:endCxn id="22" idx="2"/>
          </p:cNvCxnSpPr>
          <p:nvPr/>
        </p:nvCxnSpPr>
        <p:spPr>
          <a:xfrm>
            <a:off x="2540491" y="2487491"/>
            <a:ext cx="1139416" cy="1"/>
          </a:xfrm>
          <a:prstGeom prst="straightConnector1">
            <a:avLst/>
          </a:prstGeom>
          <a:ln w="3810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5" name="稲妻 18">
            <a:extLst>
              <a:ext uri="{FF2B5EF4-FFF2-40B4-BE49-F238E27FC236}">
                <a16:creationId xmlns:a16="http://schemas.microsoft.com/office/drawing/2014/main" id="{8422D2AD-D8C8-B847-A9AC-F878C9A76E51}"/>
              </a:ext>
            </a:extLst>
          </p:cNvPr>
          <p:cNvSpPr/>
          <p:nvPr/>
        </p:nvSpPr>
        <p:spPr>
          <a:xfrm rot="5400000">
            <a:off x="1779768" y="3241987"/>
            <a:ext cx="914400" cy="1149674"/>
          </a:xfrm>
          <a:prstGeom prst="lightningBol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kumimoji="1" lang="ja-JP" altLang="en-US"/>
          </a:p>
        </p:txBody>
      </p:sp>
      <p:sp>
        <p:nvSpPr>
          <p:cNvPr id="26" name="稲妻 20">
            <a:extLst>
              <a:ext uri="{FF2B5EF4-FFF2-40B4-BE49-F238E27FC236}">
                <a16:creationId xmlns:a16="http://schemas.microsoft.com/office/drawing/2014/main" id="{37D765DD-3900-BA41-91F7-26011EB5DA12}"/>
              </a:ext>
            </a:extLst>
          </p:cNvPr>
          <p:cNvSpPr/>
          <p:nvPr/>
        </p:nvSpPr>
        <p:spPr>
          <a:xfrm rot="5400000" flipV="1">
            <a:off x="4339977" y="3171431"/>
            <a:ext cx="914400" cy="1290786"/>
          </a:xfrm>
          <a:prstGeom prst="lightningBol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kumimoji="1" lang="ja-JP" altLang="en-US"/>
          </a:p>
        </p:txBody>
      </p:sp>
      <p:cxnSp>
        <p:nvCxnSpPr>
          <p:cNvPr id="41" name="Connector: Elbow 40">
            <a:extLst>
              <a:ext uri="{FF2B5EF4-FFF2-40B4-BE49-F238E27FC236}">
                <a16:creationId xmlns:a16="http://schemas.microsoft.com/office/drawing/2014/main" id="{259C3D6C-F3B2-42C3-9145-A52C5CCE8003}"/>
              </a:ext>
            </a:extLst>
          </p:cNvPr>
          <p:cNvCxnSpPr>
            <a:cxnSpLocks/>
            <a:stCxn id="22" idx="6"/>
            <a:endCxn id="15" idx="0"/>
          </p:cNvCxnSpPr>
          <p:nvPr/>
        </p:nvCxnSpPr>
        <p:spPr bwMode="auto">
          <a:xfrm flipH="1">
            <a:off x="3453046" y="2487492"/>
            <a:ext cx="1778858" cy="678200"/>
          </a:xfrm>
          <a:prstGeom prst="bentConnector4">
            <a:avLst>
              <a:gd name="adj1" fmla="val -12851"/>
              <a:gd name="adj2" fmla="val 75457"/>
            </a:avLst>
          </a:prstGeom>
          <a:ln w="31750">
            <a:headEnd type="none" w="med" len="med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4" name="テキスト ボックス 8">
            <a:extLst>
              <a:ext uri="{FF2B5EF4-FFF2-40B4-BE49-F238E27FC236}">
                <a16:creationId xmlns:a16="http://schemas.microsoft.com/office/drawing/2014/main" id="{969E3B9C-231D-4CF9-9A52-05491E889027}"/>
              </a:ext>
            </a:extLst>
          </p:cNvPr>
          <p:cNvSpPr txBox="1"/>
          <p:nvPr/>
        </p:nvSpPr>
        <p:spPr>
          <a:xfrm>
            <a:off x="1512039" y="4499828"/>
            <a:ext cx="623889" cy="369332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-US" altLang="ja-JP" dirty="0"/>
              <a:t>STA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9472689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" name="Group 23">
            <a:extLst>
              <a:ext uri="{FF2B5EF4-FFF2-40B4-BE49-F238E27FC236}">
                <a16:creationId xmlns:a16="http://schemas.microsoft.com/office/drawing/2014/main" id="{20CD67C1-AA58-45BA-8EA6-CF6040F8A425}"/>
              </a:ext>
            </a:extLst>
          </p:cNvPr>
          <p:cNvGrpSpPr/>
          <p:nvPr/>
        </p:nvGrpSpPr>
        <p:grpSpPr>
          <a:xfrm>
            <a:off x="1254831" y="1916832"/>
            <a:ext cx="4511479" cy="1561470"/>
            <a:chOff x="7070921" y="990600"/>
            <a:chExt cx="4511479" cy="1687715"/>
          </a:xfrm>
        </p:grpSpPr>
        <p:pic>
          <p:nvPicPr>
            <p:cNvPr id="27" name="Picture 26">
              <a:extLst>
                <a:ext uri="{FF2B5EF4-FFF2-40B4-BE49-F238E27FC236}">
                  <a16:creationId xmlns:a16="http://schemas.microsoft.com/office/drawing/2014/main" id="{28A2CF56-51DF-4AF8-8572-DAC83B4D7F36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846751" y="1081087"/>
              <a:ext cx="374005" cy="533400"/>
            </a:xfrm>
            <a:prstGeom prst="rect">
              <a:avLst/>
            </a:prstGeom>
          </p:spPr>
        </p:pic>
        <p:pic>
          <p:nvPicPr>
            <p:cNvPr id="28" name="Picture 27">
              <a:extLst>
                <a:ext uri="{FF2B5EF4-FFF2-40B4-BE49-F238E27FC236}">
                  <a16:creationId xmlns:a16="http://schemas.microsoft.com/office/drawing/2014/main" id="{FE67DF28-AEBE-42E8-A63C-EF6A5D7C4D0B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7341551" y="990600"/>
              <a:ext cx="3019425" cy="714375"/>
            </a:xfrm>
            <a:prstGeom prst="rect">
              <a:avLst/>
            </a:prstGeom>
          </p:spPr>
        </p:pic>
        <p:cxnSp>
          <p:nvCxnSpPr>
            <p:cNvPr id="29" name="Elbow Connector 6">
              <a:extLst>
                <a:ext uri="{FF2B5EF4-FFF2-40B4-BE49-F238E27FC236}">
                  <a16:creationId xmlns:a16="http://schemas.microsoft.com/office/drawing/2014/main" id="{FFA7E8E5-67DC-407A-8B90-7C0688796AE6}"/>
                </a:ext>
              </a:extLst>
            </p:cNvPr>
            <p:cNvCxnSpPr/>
            <p:nvPr/>
          </p:nvCxnSpPr>
          <p:spPr bwMode="auto">
            <a:xfrm flipV="1">
              <a:off x="10313351" y="1347787"/>
              <a:ext cx="565795" cy="133881"/>
            </a:xfrm>
            <a:prstGeom prst="bentConnector3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pic>
          <p:nvPicPr>
            <p:cNvPr id="30" name="Picture 29">
              <a:extLst>
                <a:ext uri="{FF2B5EF4-FFF2-40B4-BE49-F238E27FC236}">
                  <a16:creationId xmlns:a16="http://schemas.microsoft.com/office/drawing/2014/main" id="{2355A7BC-1291-426B-8BD4-D516D4AB32EF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070921" y="1233815"/>
              <a:ext cx="407694" cy="266700"/>
            </a:xfrm>
            <a:prstGeom prst="rect">
              <a:avLst/>
            </a:prstGeom>
          </p:spPr>
        </p:pic>
        <p:sp>
          <p:nvSpPr>
            <p:cNvPr id="31" name="TextBox 8">
              <a:extLst>
                <a:ext uri="{FF2B5EF4-FFF2-40B4-BE49-F238E27FC236}">
                  <a16:creationId xmlns:a16="http://schemas.microsoft.com/office/drawing/2014/main" id="{A7B15D0C-72E9-403C-9CC5-21805DFD50BC}"/>
                </a:ext>
              </a:extLst>
            </p:cNvPr>
            <p:cNvSpPr txBox="1"/>
            <p:nvPr/>
          </p:nvSpPr>
          <p:spPr>
            <a:xfrm>
              <a:off x="9607444" y="1640580"/>
              <a:ext cx="761999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9pPr>
            </a:lstStyle>
            <a:p>
              <a:r>
                <a:rPr lang="en-US" sz="1100" b="1" dirty="0"/>
                <a:t>Internet</a:t>
              </a:r>
            </a:p>
          </p:txBody>
        </p:sp>
        <p:sp>
          <p:nvSpPr>
            <p:cNvPr id="32" name="TextBox 9">
              <a:extLst>
                <a:ext uri="{FF2B5EF4-FFF2-40B4-BE49-F238E27FC236}">
                  <a16:creationId xmlns:a16="http://schemas.microsoft.com/office/drawing/2014/main" id="{92C02D96-6361-4F83-AAB6-E73DCA4C711F}"/>
                </a:ext>
              </a:extLst>
            </p:cNvPr>
            <p:cNvSpPr txBox="1"/>
            <p:nvPr/>
          </p:nvSpPr>
          <p:spPr>
            <a:xfrm>
              <a:off x="10820401" y="1640580"/>
              <a:ext cx="761999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9pPr>
            </a:lstStyle>
            <a:p>
              <a:r>
                <a:rPr lang="en-US" sz="1100" b="1" dirty="0"/>
                <a:t>Server</a:t>
              </a:r>
            </a:p>
          </p:txBody>
        </p:sp>
        <p:sp>
          <p:nvSpPr>
            <p:cNvPr id="34" name="TextBox 11">
              <a:extLst>
                <a:ext uri="{FF2B5EF4-FFF2-40B4-BE49-F238E27FC236}">
                  <a16:creationId xmlns:a16="http://schemas.microsoft.com/office/drawing/2014/main" id="{2A9AA08C-62EE-47C7-9F9E-54F7D24B9186}"/>
                </a:ext>
              </a:extLst>
            </p:cNvPr>
            <p:cNvSpPr txBox="1"/>
            <p:nvPr/>
          </p:nvSpPr>
          <p:spPr>
            <a:xfrm>
              <a:off x="7070921" y="1521731"/>
              <a:ext cx="655800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9pPr>
            </a:lstStyle>
            <a:p>
              <a:r>
                <a:rPr lang="en-US" sz="1100" b="1" dirty="0"/>
                <a:t>STA 1</a:t>
              </a:r>
            </a:p>
          </p:txBody>
        </p:sp>
        <p:sp>
          <p:nvSpPr>
            <p:cNvPr id="36" name="TextBox 13">
              <a:extLst>
                <a:ext uri="{FF2B5EF4-FFF2-40B4-BE49-F238E27FC236}">
                  <a16:creationId xmlns:a16="http://schemas.microsoft.com/office/drawing/2014/main" id="{A902458E-7B0E-4522-9363-E7FF40317ED1}"/>
                </a:ext>
              </a:extLst>
            </p:cNvPr>
            <p:cNvSpPr txBox="1"/>
            <p:nvPr/>
          </p:nvSpPr>
          <p:spPr>
            <a:xfrm>
              <a:off x="7573401" y="2416705"/>
              <a:ext cx="656199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9pPr>
            </a:lstStyle>
            <a:p>
              <a:r>
                <a:rPr lang="en-US" sz="1100" b="1" dirty="0"/>
                <a:t> STA 2</a:t>
              </a:r>
            </a:p>
          </p:txBody>
        </p:sp>
        <p:sp>
          <p:nvSpPr>
            <p:cNvPr id="38" name="Rectangle 37">
              <a:extLst>
                <a:ext uri="{FF2B5EF4-FFF2-40B4-BE49-F238E27FC236}">
                  <a16:creationId xmlns:a16="http://schemas.microsoft.com/office/drawing/2014/main" id="{39EDC09D-AA76-46B1-B938-5D065F7B8457}"/>
                </a:ext>
              </a:extLst>
            </p:cNvPr>
            <p:cNvSpPr/>
            <p:nvPr/>
          </p:nvSpPr>
          <p:spPr bwMode="auto">
            <a:xfrm>
              <a:off x="7341551" y="1290309"/>
              <a:ext cx="1040449" cy="81291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9pPr>
            </a:lstStyle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39" name="Straight Arrow Connector 38">
              <a:extLst>
                <a:ext uri="{FF2B5EF4-FFF2-40B4-BE49-F238E27FC236}">
                  <a16:creationId xmlns:a16="http://schemas.microsoft.com/office/drawing/2014/main" id="{FD0359DF-17A2-4E61-BB53-8401A7A0949A}"/>
                </a:ext>
              </a:extLst>
            </p:cNvPr>
            <p:cNvCxnSpPr/>
            <p:nvPr/>
          </p:nvCxnSpPr>
          <p:spPr bwMode="auto">
            <a:xfrm>
              <a:off x="7596845" y="1392981"/>
              <a:ext cx="736035" cy="21746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ysDot"/>
              <a:round/>
              <a:headEnd type="none" w="sm" len="sm"/>
              <a:tailEnd type="stealth"/>
            </a:ln>
            <a:effectLst/>
          </p:spPr>
        </p:cxnSp>
        <p:pic>
          <p:nvPicPr>
            <p:cNvPr id="35" name="Picture 34">
              <a:extLst>
                <a:ext uri="{FF2B5EF4-FFF2-40B4-BE49-F238E27FC236}">
                  <a16:creationId xmlns:a16="http://schemas.microsoft.com/office/drawing/2014/main" id="{0A144301-ECE1-4275-906D-168FE092C353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428072" y="2032103"/>
              <a:ext cx="407694" cy="203413"/>
            </a:xfrm>
            <a:prstGeom prst="rect">
              <a:avLst/>
            </a:prstGeom>
          </p:spPr>
        </p:pic>
        <p:cxnSp>
          <p:nvCxnSpPr>
            <p:cNvPr id="37" name="Straight Arrow Connector 36">
              <a:extLst>
                <a:ext uri="{FF2B5EF4-FFF2-40B4-BE49-F238E27FC236}">
                  <a16:creationId xmlns:a16="http://schemas.microsoft.com/office/drawing/2014/main" id="{E5B4D999-B822-49DD-980A-25F3AB955DC0}"/>
                </a:ext>
              </a:extLst>
            </p:cNvPr>
            <p:cNvCxnSpPr/>
            <p:nvPr/>
          </p:nvCxnSpPr>
          <p:spPr bwMode="auto">
            <a:xfrm flipV="1">
              <a:off x="7892942" y="1600200"/>
              <a:ext cx="489058" cy="518685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ysDot"/>
              <a:round/>
              <a:headEnd type="none" w="sm" len="sm"/>
              <a:tailEnd type="stealth"/>
            </a:ln>
            <a:effectLst/>
          </p:spPr>
        </p:cxnSp>
      </p:grpSp>
      <p:pic>
        <p:nvPicPr>
          <p:cNvPr id="68" name="Picture 67">
            <a:extLst>
              <a:ext uri="{FF2B5EF4-FFF2-40B4-BE49-F238E27FC236}">
                <a16:creationId xmlns:a16="http://schemas.microsoft.com/office/drawing/2014/main" id="{9FE518D1-433B-41FC-939E-546EAF641D2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990195" y="2730239"/>
            <a:ext cx="2691352" cy="413621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630CA625-0B7D-4343-91C4-04D00302BFDD}"/>
              </a:ext>
            </a:extLst>
          </p:cNvPr>
          <p:cNvSpPr/>
          <p:nvPr/>
        </p:nvSpPr>
        <p:spPr bwMode="auto">
          <a:xfrm>
            <a:off x="2073360" y="2786621"/>
            <a:ext cx="800940" cy="23985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" name="タイトル 6">
            <a:extLst>
              <a:ext uri="{FF2B5EF4-FFF2-40B4-BE49-F238E27FC236}">
                <a16:creationId xmlns:a16="http://schemas.microsoft.com/office/drawing/2014/main" id="{1A7F6CAE-16AF-4644-8E0C-0AC68AD250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80755" y="685801"/>
            <a:ext cx="8275685" cy="510952"/>
          </a:xfrm>
        </p:spPr>
        <p:txBody>
          <a:bodyPr/>
          <a:lstStyle/>
          <a:p>
            <a:r>
              <a:rPr kumimoji="1" lang="en-US" altLang="ja-JP" dirty="0"/>
              <a:t>Use Case 2:  Low Power Sensor UL Broadcast</a:t>
            </a:r>
            <a:endParaRPr kumimoji="1" lang="ja-JP" altLang="en-US" dirty="0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0D01DE11-9DE7-CE4D-879A-33E27F6B2A76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ja-JP" dirty="0"/>
              <a:t>March 2019</a:t>
            </a:r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E5BE2F5-1DF0-1343-9198-5DC88D362CD8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Xiaofei Wang (InterDigital</a:t>
            </a:r>
            <a:r>
              <a:rPr lang="de-DE" dirty="0"/>
              <a:t>)</a:t>
            </a:r>
            <a:endParaRPr lang="en-GB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C421DC62-80AA-7E44-84EB-12E38E2FDC9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8" name="コンテンツ プレースホルダー 7">
            <a:extLst>
              <a:ext uri="{FF2B5EF4-FFF2-40B4-BE49-F238E27FC236}">
                <a16:creationId xmlns:a16="http://schemas.microsoft.com/office/drawing/2014/main" id="{080384B8-EF5D-0748-AE1F-35A049A97833}"/>
              </a:ext>
            </a:extLst>
          </p:cNvPr>
          <p:cNvSpPr>
            <a:spLocks noGrp="1"/>
          </p:cNvSpPr>
          <p:nvPr>
            <p:ph sz="half" idx="4294967295"/>
          </p:nvPr>
        </p:nvSpPr>
        <p:spPr>
          <a:xfrm>
            <a:off x="5924103" y="1556792"/>
            <a:ext cx="4605765" cy="1198187"/>
          </a:xfrm>
          <a:ln>
            <a:solidFill>
              <a:schemeClr val="tx2"/>
            </a:solidFill>
          </a:ln>
        </p:spPr>
        <p:txBody>
          <a:bodyPr/>
          <a:lstStyle/>
          <a:p>
            <a:r>
              <a:rPr kumimoji="1" lang="en-US" altLang="ja-JP" sz="1400" dirty="0"/>
              <a:t>Stakeholders</a:t>
            </a:r>
          </a:p>
          <a:p>
            <a:pPr marL="3429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kumimoji="1" lang="en-US" altLang="ja-JP" sz="1200" b="1" dirty="0">
                <a:cs typeface="+mn-cs"/>
              </a:rPr>
              <a:t>Users of IoT devices</a:t>
            </a:r>
          </a:p>
          <a:p>
            <a:pPr marL="3429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kumimoji="1" lang="en-US" altLang="ja-JP" sz="1200" b="1" dirty="0">
                <a:cs typeface="+mn-cs"/>
              </a:rPr>
              <a:t>IoT System Operators</a:t>
            </a:r>
          </a:p>
          <a:p>
            <a:pPr marL="3429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kumimoji="1" lang="en-US" altLang="ja-JP" sz="1200" b="1" dirty="0">
                <a:cs typeface="+mn-cs"/>
              </a:rPr>
              <a:t>Manufactures of semiconductor, APs, networking and mobile devices</a:t>
            </a:r>
            <a:endParaRPr kumimoji="1" lang="ja-JP" altLang="en-US" sz="1200" b="1" dirty="0">
              <a:cs typeface="+mn-cs"/>
            </a:endParaRPr>
          </a:p>
        </p:txBody>
      </p:sp>
      <p:sp>
        <p:nvSpPr>
          <p:cNvPr id="10" name="コンテンツ プレースホルダー 7">
            <a:extLst>
              <a:ext uri="{FF2B5EF4-FFF2-40B4-BE49-F238E27FC236}">
                <a16:creationId xmlns:a16="http://schemas.microsoft.com/office/drawing/2014/main" id="{4F9F409D-D9DC-674B-9DF5-975869D57FE7}"/>
              </a:ext>
            </a:extLst>
          </p:cNvPr>
          <p:cNvSpPr txBox="1">
            <a:spLocks/>
          </p:cNvSpPr>
          <p:nvPr/>
        </p:nvSpPr>
        <p:spPr bwMode="auto">
          <a:xfrm>
            <a:off x="1055439" y="1516260"/>
            <a:ext cx="4536505" cy="3424908"/>
          </a:xfrm>
          <a:prstGeom prst="rect">
            <a:avLst/>
          </a:pr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kumimoji="1" lang="en-US" altLang="ja-JP" kern="0" dirty="0"/>
              <a:t>Topology/Architecture</a:t>
            </a:r>
          </a:p>
        </p:txBody>
      </p:sp>
      <p:sp>
        <p:nvSpPr>
          <p:cNvPr id="11" name="コンテンツ プレースホルダー 7">
            <a:extLst>
              <a:ext uri="{FF2B5EF4-FFF2-40B4-BE49-F238E27FC236}">
                <a16:creationId xmlns:a16="http://schemas.microsoft.com/office/drawing/2014/main" id="{622817C9-C3F0-7A47-91AF-F2063FB34E89}"/>
              </a:ext>
            </a:extLst>
          </p:cNvPr>
          <p:cNvSpPr txBox="1">
            <a:spLocks/>
          </p:cNvSpPr>
          <p:nvPr/>
        </p:nvSpPr>
        <p:spPr bwMode="auto">
          <a:xfrm>
            <a:off x="5924104" y="5172098"/>
            <a:ext cx="4605764" cy="1209230"/>
          </a:xfrm>
          <a:prstGeom prst="rect">
            <a:avLst/>
          </a:pr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kumimoji="1" lang="en-US" altLang="ja-JP" sz="1400" dirty="0"/>
              <a:t>Expected Benefits:</a:t>
            </a:r>
          </a:p>
          <a:p>
            <a:pPr marL="3429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kumimoji="1" lang="en-US" altLang="ja-JP" sz="1200" b="1" dirty="0"/>
              <a:t>Ability to broadcast information destined to the end server</a:t>
            </a:r>
          </a:p>
          <a:p>
            <a:pPr marL="3429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kumimoji="1" lang="en-US" altLang="ja-JP" sz="1200" b="1" dirty="0"/>
              <a:t>Ability to reduce cost and implementation complexity</a:t>
            </a:r>
          </a:p>
          <a:p>
            <a:pPr marL="3429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kumimoji="1" lang="en-US" altLang="ja-JP" sz="1200" b="1" dirty="0"/>
              <a:t>Ability to enable low power </a:t>
            </a:r>
            <a:r>
              <a:rPr kumimoji="1" lang="en-US" altLang="ja-JP" sz="1200" b="1"/>
              <a:t>sensor STA operations</a:t>
            </a:r>
            <a:endParaRPr kumimoji="1" lang="en-US" altLang="ja-JP" sz="1200" b="1" dirty="0"/>
          </a:p>
          <a:p>
            <a:endParaRPr kumimoji="1" lang="ja-JP" altLang="en-US" kern="0" dirty="0"/>
          </a:p>
        </p:txBody>
      </p:sp>
      <p:sp>
        <p:nvSpPr>
          <p:cNvPr id="13" name="コンテンツ プレースホルダー 7">
            <a:extLst>
              <a:ext uri="{FF2B5EF4-FFF2-40B4-BE49-F238E27FC236}">
                <a16:creationId xmlns:a16="http://schemas.microsoft.com/office/drawing/2014/main" id="{821D0DE3-B04C-2245-BF99-45A08C620B1D}"/>
              </a:ext>
            </a:extLst>
          </p:cNvPr>
          <p:cNvSpPr txBox="1">
            <a:spLocks/>
          </p:cNvSpPr>
          <p:nvPr/>
        </p:nvSpPr>
        <p:spPr bwMode="auto">
          <a:xfrm>
            <a:off x="5924103" y="2880428"/>
            <a:ext cx="4605766" cy="2060739"/>
          </a:xfrm>
          <a:prstGeom prst="rect">
            <a:avLst/>
          </a:pr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kumimoji="1" lang="en-US" altLang="ja-JP" sz="1400" dirty="0"/>
              <a:t>Service scene</a:t>
            </a:r>
          </a:p>
          <a:p>
            <a:pPr marL="3429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kumimoji="1" lang="en-US" altLang="ja-JP" sz="1200" b="1" dirty="0"/>
              <a:t>An </a:t>
            </a:r>
            <a:r>
              <a:rPr kumimoji="1" lang="en-US" altLang="ja-JP" sz="1200" b="1" dirty="0" err="1"/>
              <a:t>eBCS</a:t>
            </a:r>
            <a:r>
              <a:rPr kumimoji="1" lang="en-US" altLang="ja-JP" sz="1200" b="1" dirty="0"/>
              <a:t> AP provides forwarding service for </a:t>
            </a:r>
            <a:r>
              <a:rPr kumimoji="1" lang="en-US" altLang="ja-JP" sz="1200" b="1" dirty="0" err="1"/>
              <a:t>eBCS</a:t>
            </a:r>
            <a:r>
              <a:rPr kumimoji="1" lang="en-US" altLang="ja-JP" sz="1200" b="1" dirty="0"/>
              <a:t> non-AP STAs that are not associated with itself to end-servers</a:t>
            </a:r>
          </a:p>
          <a:p>
            <a:pPr marL="3429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kumimoji="1" lang="en-US" altLang="ja-JP" sz="1200" b="1" dirty="0" err="1"/>
              <a:t>eBCS</a:t>
            </a:r>
            <a:r>
              <a:rPr kumimoji="1" lang="en-US" altLang="ja-JP" sz="1200" b="1" dirty="0"/>
              <a:t> STAs have pre-configured keys to enable secure message delivery</a:t>
            </a:r>
          </a:p>
          <a:p>
            <a:pPr marL="3429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kumimoji="1" lang="en-US" altLang="ja-JP" sz="1200" b="1" dirty="0" err="1"/>
              <a:t>eBCS</a:t>
            </a:r>
            <a:r>
              <a:rPr kumimoji="1" lang="en-US" altLang="ja-JP" sz="1200" b="1" dirty="0"/>
              <a:t> non-AP STAs are expected to generate low rate data: e.g., 100bps short burst once a day</a:t>
            </a:r>
          </a:p>
          <a:p>
            <a:pPr marL="3429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kumimoji="1" lang="en-US" altLang="ja-JP" sz="1200" b="1" dirty="0" err="1"/>
              <a:t>eBCS</a:t>
            </a:r>
            <a:r>
              <a:rPr kumimoji="1" lang="en-US" altLang="ja-JP" sz="1200" b="1" dirty="0"/>
              <a:t> APs may enforce service policy  </a:t>
            </a:r>
          </a:p>
          <a:p>
            <a:pPr marL="3429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endParaRPr kumimoji="1" lang="en-US" altLang="ja-JP" sz="1200" b="1" dirty="0"/>
          </a:p>
        </p:txBody>
      </p:sp>
      <p:sp>
        <p:nvSpPr>
          <p:cNvPr id="14" name="コンテンツ プレースホルダー 7">
            <a:extLst>
              <a:ext uri="{FF2B5EF4-FFF2-40B4-BE49-F238E27FC236}">
                <a16:creationId xmlns:a16="http://schemas.microsoft.com/office/drawing/2014/main" id="{4A8EF0D3-987F-EF49-8ED9-3F113DF8931C}"/>
              </a:ext>
            </a:extLst>
          </p:cNvPr>
          <p:cNvSpPr txBox="1">
            <a:spLocks/>
          </p:cNvSpPr>
          <p:nvPr/>
        </p:nvSpPr>
        <p:spPr bwMode="auto">
          <a:xfrm>
            <a:off x="1055440" y="5150019"/>
            <a:ext cx="4536505" cy="1231309"/>
          </a:xfrm>
          <a:prstGeom prst="rect">
            <a:avLst/>
          </a:pr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kumimoji="1" lang="en-US" altLang="ja-JP" sz="1200" kern="0" dirty="0"/>
              <a:t>Required function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kumimoji="1" lang="en-US" altLang="ja-JP" sz="1200" kern="0" dirty="0"/>
              <a:t>Pre-configured IoT devices automatically connect to the end server through </a:t>
            </a:r>
            <a:r>
              <a:rPr kumimoji="1" lang="en-US" altLang="ja-JP" sz="1200" kern="0" dirty="0" err="1"/>
              <a:t>eBCS</a:t>
            </a:r>
            <a:r>
              <a:rPr kumimoji="1" lang="en-US" altLang="ja-JP" sz="1200" kern="0" dirty="0"/>
              <a:t> APs with zero setup action required</a:t>
            </a:r>
          </a:p>
          <a:p>
            <a:pPr>
              <a:buFont typeface="Arial" panose="020B0604020202020204" pitchFamily="34" charset="0"/>
              <a:buChar char="•"/>
            </a:pPr>
            <a:r>
              <a:rPr kumimoji="1" lang="en-US" altLang="ja-JP" sz="1200" kern="0" dirty="0"/>
              <a:t>Low power IoT devices in mobility report to their servers through </a:t>
            </a:r>
            <a:r>
              <a:rPr kumimoji="1" lang="en-US" altLang="ja-JP" sz="1200" kern="0" dirty="0" err="1"/>
              <a:t>eBCS</a:t>
            </a:r>
            <a:r>
              <a:rPr kumimoji="1" lang="en-US" altLang="ja-JP" sz="1200" kern="0" dirty="0"/>
              <a:t> APs without  scanning and association</a:t>
            </a:r>
          </a:p>
          <a:p>
            <a:pPr>
              <a:buFont typeface="Arial" panose="020B0604020202020204" pitchFamily="34" charset="0"/>
              <a:buChar char="•"/>
            </a:pPr>
            <a:endParaRPr kumimoji="1" lang="en-US" altLang="ja-JP" kern="0" dirty="0"/>
          </a:p>
          <a:p>
            <a:endParaRPr kumimoji="1" lang="en-US" altLang="ja-JP" kern="0" dirty="0"/>
          </a:p>
        </p:txBody>
      </p:sp>
      <p:grpSp>
        <p:nvGrpSpPr>
          <p:cNvPr id="40" name="Group 39">
            <a:extLst>
              <a:ext uri="{FF2B5EF4-FFF2-40B4-BE49-F238E27FC236}">
                <a16:creationId xmlns:a16="http://schemas.microsoft.com/office/drawing/2014/main" id="{9876B940-A82D-4BF9-82DE-838B133B8C79}"/>
              </a:ext>
            </a:extLst>
          </p:cNvPr>
          <p:cNvGrpSpPr/>
          <p:nvPr/>
        </p:nvGrpSpPr>
        <p:grpSpPr>
          <a:xfrm>
            <a:off x="1387600" y="3592561"/>
            <a:ext cx="3988319" cy="1385890"/>
            <a:chOff x="7123588" y="3570085"/>
            <a:chExt cx="4474491" cy="2393607"/>
          </a:xfrm>
        </p:grpSpPr>
        <p:pic>
          <p:nvPicPr>
            <p:cNvPr id="42" name="Picture 41">
              <a:extLst>
                <a:ext uri="{FF2B5EF4-FFF2-40B4-BE49-F238E27FC236}">
                  <a16:creationId xmlns:a16="http://schemas.microsoft.com/office/drawing/2014/main" id="{9A6A0AAE-E837-494C-875D-654B3C2DEB42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7565418" y="4766731"/>
              <a:ext cx="3019425" cy="714375"/>
            </a:xfrm>
            <a:prstGeom prst="rect">
              <a:avLst/>
            </a:prstGeom>
          </p:spPr>
        </p:pic>
        <p:pic>
          <p:nvPicPr>
            <p:cNvPr id="43" name="Picture 42">
              <a:extLst>
                <a:ext uri="{FF2B5EF4-FFF2-40B4-BE49-F238E27FC236}">
                  <a16:creationId xmlns:a16="http://schemas.microsoft.com/office/drawing/2014/main" id="{7AE8EBA8-0F96-4D18-9279-D158A5C1E861}"/>
                </a:ext>
              </a:extLst>
            </p:cNvPr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862430" y="3660572"/>
              <a:ext cx="374005" cy="533400"/>
            </a:xfrm>
            <a:prstGeom prst="rect">
              <a:avLst/>
            </a:prstGeom>
          </p:spPr>
        </p:pic>
        <p:pic>
          <p:nvPicPr>
            <p:cNvPr id="45" name="Picture 44">
              <a:extLst>
                <a:ext uri="{FF2B5EF4-FFF2-40B4-BE49-F238E27FC236}">
                  <a16:creationId xmlns:a16="http://schemas.microsoft.com/office/drawing/2014/main" id="{C920A7FA-FB2F-43B1-BD6F-8165835028C1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7357230" y="3570085"/>
              <a:ext cx="3019425" cy="714375"/>
            </a:xfrm>
            <a:prstGeom prst="rect">
              <a:avLst/>
            </a:prstGeom>
          </p:spPr>
        </p:pic>
        <p:cxnSp>
          <p:nvCxnSpPr>
            <p:cNvPr id="46" name="Elbow Connector 27">
              <a:extLst>
                <a:ext uri="{FF2B5EF4-FFF2-40B4-BE49-F238E27FC236}">
                  <a16:creationId xmlns:a16="http://schemas.microsoft.com/office/drawing/2014/main" id="{ECCB1300-C2EF-4791-B8D7-1B4F429836EE}"/>
                </a:ext>
              </a:extLst>
            </p:cNvPr>
            <p:cNvCxnSpPr/>
            <p:nvPr/>
          </p:nvCxnSpPr>
          <p:spPr bwMode="auto">
            <a:xfrm flipV="1">
              <a:off x="10329030" y="3927272"/>
              <a:ext cx="565795" cy="133881"/>
            </a:xfrm>
            <a:prstGeom prst="bentConnector3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pic>
          <p:nvPicPr>
            <p:cNvPr id="47" name="Picture 46">
              <a:extLst>
                <a:ext uri="{FF2B5EF4-FFF2-40B4-BE49-F238E27FC236}">
                  <a16:creationId xmlns:a16="http://schemas.microsoft.com/office/drawing/2014/main" id="{30411DC6-23FF-4BE8-9DC9-1BDF9146BCAC}"/>
                </a:ext>
              </a:extLst>
            </p:cNvPr>
            <p:cNvPicPr>
              <a:picLocks noChangeAspect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123588" y="3810000"/>
              <a:ext cx="407694" cy="266700"/>
            </a:xfrm>
            <a:prstGeom prst="rect">
              <a:avLst/>
            </a:prstGeom>
          </p:spPr>
        </p:pic>
        <p:sp>
          <p:nvSpPr>
            <p:cNvPr id="48" name="TextBox 29">
              <a:extLst>
                <a:ext uri="{FF2B5EF4-FFF2-40B4-BE49-F238E27FC236}">
                  <a16:creationId xmlns:a16="http://schemas.microsoft.com/office/drawing/2014/main" id="{2A72A7B1-DAA3-491D-B33A-B4EB82340986}"/>
                </a:ext>
              </a:extLst>
            </p:cNvPr>
            <p:cNvSpPr txBox="1"/>
            <p:nvPr/>
          </p:nvSpPr>
          <p:spPr>
            <a:xfrm>
              <a:off x="9623123" y="4220065"/>
              <a:ext cx="761999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9pPr>
            </a:lstStyle>
            <a:p>
              <a:r>
                <a:rPr lang="en-US" sz="1100" b="1" dirty="0"/>
                <a:t>Internet</a:t>
              </a:r>
            </a:p>
          </p:txBody>
        </p:sp>
        <p:sp>
          <p:nvSpPr>
            <p:cNvPr id="49" name="TextBox 30">
              <a:extLst>
                <a:ext uri="{FF2B5EF4-FFF2-40B4-BE49-F238E27FC236}">
                  <a16:creationId xmlns:a16="http://schemas.microsoft.com/office/drawing/2014/main" id="{E405BC0F-0382-4961-806B-E7016AEC56A9}"/>
                </a:ext>
              </a:extLst>
            </p:cNvPr>
            <p:cNvSpPr txBox="1"/>
            <p:nvPr/>
          </p:nvSpPr>
          <p:spPr>
            <a:xfrm>
              <a:off x="10836080" y="4220065"/>
              <a:ext cx="761999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9pPr>
            </a:lstStyle>
            <a:p>
              <a:r>
                <a:rPr lang="en-US" sz="1100" b="1" dirty="0"/>
                <a:t>Server</a:t>
              </a:r>
            </a:p>
          </p:txBody>
        </p:sp>
        <p:sp>
          <p:nvSpPr>
            <p:cNvPr id="50" name="TextBox 31">
              <a:extLst>
                <a:ext uri="{FF2B5EF4-FFF2-40B4-BE49-F238E27FC236}">
                  <a16:creationId xmlns:a16="http://schemas.microsoft.com/office/drawing/2014/main" id="{011B5FE7-1118-4E5E-937F-12FDAA35B645}"/>
                </a:ext>
              </a:extLst>
            </p:cNvPr>
            <p:cNvSpPr txBox="1"/>
            <p:nvPr/>
          </p:nvSpPr>
          <p:spPr>
            <a:xfrm>
              <a:off x="8503879" y="4220065"/>
              <a:ext cx="694768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9pPr>
            </a:lstStyle>
            <a:p>
              <a:r>
                <a:rPr lang="en-US" sz="1100" b="1" dirty="0"/>
                <a:t>AP 1</a:t>
              </a:r>
            </a:p>
          </p:txBody>
        </p:sp>
        <p:sp>
          <p:nvSpPr>
            <p:cNvPr id="51" name="TextBox 32">
              <a:extLst>
                <a:ext uri="{FF2B5EF4-FFF2-40B4-BE49-F238E27FC236}">
                  <a16:creationId xmlns:a16="http://schemas.microsoft.com/office/drawing/2014/main" id="{345BB324-B7FC-4C90-9C4D-61F5B681A916}"/>
                </a:ext>
              </a:extLst>
            </p:cNvPr>
            <p:cNvSpPr txBox="1"/>
            <p:nvPr/>
          </p:nvSpPr>
          <p:spPr>
            <a:xfrm>
              <a:off x="7123588" y="4097916"/>
              <a:ext cx="769354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9pPr>
            </a:lstStyle>
            <a:p>
              <a:r>
                <a:rPr lang="en-US" sz="1100" b="1" dirty="0"/>
                <a:t>STA 1</a:t>
              </a:r>
            </a:p>
            <a:p>
              <a:r>
                <a:rPr lang="en-US" sz="1100" b="1" dirty="0"/>
                <a:t>@ </a:t>
              </a:r>
              <a:r>
                <a:rPr lang="en-US" sz="1100" b="1" i="1" dirty="0"/>
                <a:t>t</a:t>
              </a:r>
              <a:r>
                <a:rPr lang="en-US" sz="1100" b="1" dirty="0"/>
                <a:t>=T</a:t>
              </a:r>
              <a:r>
                <a:rPr lang="en-US" sz="1100" b="1" baseline="-25000" dirty="0"/>
                <a:t>1</a:t>
              </a:r>
            </a:p>
          </p:txBody>
        </p:sp>
        <p:sp>
          <p:nvSpPr>
            <p:cNvPr id="52" name="Rectangle 51">
              <a:extLst>
                <a:ext uri="{FF2B5EF4-FFF2-40B4-BE49-F238E27FC236}">
                  <a16:creationId xmlns:a16="http://schemas.microsoft.com/office/drawing/2014/main" id="{EE8A45A3-54F0-4934-A420-AD9DA55F31FE}"/>
                </a:ext>
              </a:extLst>
            </p:cNvPr>
            <p:cNvSpPr/>
            <p:nvPr/>
          </p:nvSpPr>
          <p:spPr bwMode="auto">
            <a:xfrm>
              <a:off x="7357230" y="3869794"/>
              <a:ext cx="1040449" cy="81291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9pPr>
            </a:lstStyle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53" name="Straight Arrow Connector 52">
              <a:extLst>
                <a:ext uri="{FF2B5EF4-FFF2-40B4-BE49-F238E27FC236}">
                  <a16:creationId xmlns:a16="http://schemas.microsoft.com/office/drawing/2014/main" id="{AAD623A8-AED7-4BD3-938F-163073C38C41}"/>
                </a:ext>
              </a:extLst>
            </p:cNvPr>
            <p:cNvCxnSpPr/>
            <p:nvPr/>
          </p:nvCxnSpPr>
          <p:spPr bwMode="auto">
            <a:xfrm flipV="1">
              <a:off x="7653561" y="3994213"/>
              <a:ext cx="694998" cy="51948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ysDot"/>
              <a:round/>
              <a:headEnd type="none" w="sm" len="sm"/>
              <a:tailEnd type="stealth"/>
            </a:ln>
            <a:effectLst/>
          </p:spPr>
        </p:cxnSp>
        <p:sp>
          <p:nvSpPr>
            <p:cNvPr id="54" name="Rectangle 53">
              <a:extLst>
                <a:ext uri="{FF2B5EF4-FFF2-40B4-BE49-F238E27FC236}">
                  <a16:creationId xmlns:a16="http://schemas.microsoft.com/office/drawing/2014/main" id="{B629D3C2-E9FC-4E8F-AD54-2426B93729D3}"/>
                </a:ext>
              </a:extLst>
            </p:cNvPr>
            <p:cNvSpPr/>
            <p:nvPr/>
          </p:nvSpPr>
          <p:spPr bwMode="auto">
            <a:xfrm>
              <a:off x="9296400" y="4766731"/>
              <a:ext cx="1598425" cy="714375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9pPr>
            </a:lstStyle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55" name="Rectangle 54">
              <a:extLst>
                <a:ext uri="{FF2B5EF4-FFF2-40B4-BE49-F238E27FC236}">
                  <a16:creationId xmlns:a16="http://schemas.microsoft.com/office/drawing/2014/main" id="{039CA281-ABC9-4906-9C9E-AD93102AF4D8}"/>
                </a:ext>
              </a:extLst>
            </p:cNvPr>
            <p:cNvSpPr/>
            <p:nvPr/>
          </p:nvSpPr>
          <p:spPr bwMode="auto">
            <a:xfrm>
              <a:off x="7726721" y="5058398"/>
              <a:ext cx="883879" cy="345551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9pPr>
            </a:lstStyle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56" name="Straight Arrow Connector 55">
              <a:extLst>
                <a:ext uri="{FF2B5EF4-FFF2-40B4-BE49-F238E27FC236}">
                  <a16:creationId xmlns:a16="http://schemas.microsoft.com/office/drawing/2014/main" id="{4490C417-FE6F-49B0-A66B-E86F2D90D99A}"/>
                </a:ext>
              </a:extLst>
            </p:cNvPr>
            <p:cNvCxnSpPr/>
            <p:nvPr/>
          </p:nvCxnSpPr>
          <p:spPr bwMode="auto">
            <a:xfrm flipV="1">
              <a:off x="9071341" y="4208640"/>
              <a:ext cx="551782" cy="806687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stealth"/>
            </a:ln>
            <a:effectLst/>
          </p:spPr>
        </p:cxnSp>
        <p:cxnSp>
          <p:nvCxnSpPr>
            <p:cNvPr id="57" name="Straight Arrow Connector 56">
              <a:extLst>
                <a:ext uri="{FF2B5EF4-FFF2-40B4-BE49-F238E27FC236}">
                  <a16:creationId xmlns:a16="http://schemas.microsoft.com/office/drawing/2014/main" id="{40D3D482-CAA9-411D-AFE3-C9D8236E18C1}"/>
                </a:ext>
              </a:extLst>
            </p:cNvPr>
            <p:cNvCxnSpPr/>
            <p:nvPr/>
          </p:nvCxnSpPr>
          <p:spPr bwMode="auto">
            <a:xfrm flipV="1">
              <a:off x="7799639" y="5187250"/>
              <a:ext cx="779128" cy="55762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ysDot"/>
              <a:round/>
              <a:headEnd type="none" w="sm" len="sm"/>
              <a:tailEnd type="stealth"/>
            </a:ln>
            <a:effectLst/>
          </p:spPr>
        </p:cxnSp>
        <p:sp>
          <p:nvSpPr>
            <p:cNvPr id="58" name="TextBox 50">
              <a:extLst>
                <a:ext uri="{FF2B5EF4-FFF2-40B4-BE49-F238E27FC236}">
                  <a16:creationId xmlns:a16="http://schemas.microsoft.com/office/drawing/2014/main" id="{EF673DC9-DE04-417A-85BC-6978A6364BA3}"/>
                </a:ext>
              </a:extLst>
            </p:cNvPr>
            <p:cNvSpPr txBox="1"/>
            <p:nvPr/>
          </p:nvSpPr>
          <p:spPr>
            <a:xfrm>
              <a:off x="8683631" y="5403949"/>
              <a:ext cx="694768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9pPr>
            </a:lstStyle>
            <a:p>
              <a:r>
                <a:rPr lang="en-US" sz="1100" b="1" dirty="0"/>
                <a:t>AP 2</a:t>
              </a:r>
            </a:p>
          </p:txBody>
        </p:sp>
        <p:pic>
          <p:nvPicPr>
            <p:cNvPr id="59" name="Picture 58">
              <a:extLst>
                <a:ext uri="{FF2B5EF4-FFF2-40B4-BE49-F238E27FC236}">
                  <a16:creationId xmlns:a16="http://schemas.microsoft.com/office/drawing/2014/main" id="{D134A9AC-F785-411F-800E-5CE6EF1F900E}"/>
                </a:ext>
              </a:extLst>
            </p:cNvPr>
            <p:cNvPicPr>
              <a:picLocks noChangeAspect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328118" y="4931580"/>
              <a:ext cx="407694" cy="266700"/>
            </a:xfrm>
            <a:prstGeom prst="rect">
              <a:avLst/>
            </a:prstGeom>
          </p:spPr>
        </p:pic>
        <p:sp>
          <p:nvSpPr>
            <p:cNvPr id="60" name="TextBox 55">
              <a:extLst>
                <a:ext uri="{FF2B5EF4-FFF2-40B4-BE49-F238E27FC236}">
                  <a16:creationId xmlns:a16="http://schemas.microsoft.com/office/drawing/2014/main" id="{ADDACD80-15EC-44DB-9AC4-7C51DFA3BC43}"/>
                </a:ext>
              </a:extLst>
            </p:cNvPr>
            <p:cNvSpPr txBox="1"/>
            <p:nvPr/>
          </p:nvSpPr>
          <p:spPr>
            <a:xfrm>
              <a:off x="7328117" y="5219496"/>
              <a:ext cx="960252" cy="7441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9pPr>
            </a:lstStyle>
            <a:p>
              <a:r>
                <a:rPr lang="en-US" sz="1100" b="1" dirty="0"/>
                <a:t>STA 1</a:t>
              </a:r>
            </a:p>
            <a:p>
              <a:r>
                <a:rPr lang="en-US" sz="1100" b="1" i="1" dirty="0"/>
                <a:t>@ t</a:t>
              </a:r>
              <a:r>
                <a:rPr lang="en-US" sz="1100" b="1" dirty="0"/>
                <a:t>=T</a:t>
              </a:r>
              <a:r>
                <a:rPr lang="en-US" sz="1100" b="1" baseline="-25000" dirty="0"/>
                <a:t>2</a:t>
              </a:r>
              <a:endParaRPr lang="en-US" sz="1100" b="1" dirty="0"/>
            </a:p>
          </p:txBody>
        </p:sp>
      </p:grpSp>
      <p:sp>
        <p:nvSpPr>
          <p:cNvPr id="2" name="TextBox 1">
            <a:extLst>
              <a:ext uri="{FF2B5EF4-FFF2-40B4-BE49-F238E27FC236}">
                <a16:creationId xmlns:a16="http://schemas.microsoft.com/office/drawing/2014/main" id="{448CD0E5-E081-411B-B5ED-1CF718B75F07}"/>
              </a:ext>
            </a:extLst>
          </p:cNvPr>
          <p:cNvSpPr txBox="1"/>
          <p:nvPr/>
        </p:nvSpPr>
        <p:spPr>
          <a:xfrm>
            <a:off x="3463109" y="3179521"/>
            <a:ext cx="19415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1" i="1" dirty="0">
                <a:solidFill>
                  <a:srgbClr val="0070C0"/>
                </a:solidFill>
              </a:rPr>
              <a:t>Zero Setup Sensor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28BEC531-F252-40CB-83F8-E9B4261677A7}"/>
              </a:ext>
            </a:extLst>
          </p:cNvPr>
          <p:cNvSpPr txBox="1"/>
          <p:nvPr/>
        </p:nvSpPr>
        <p:spPr>
          <a:xfrm>
            <a:off x="3428981" y="4380862"/>
            <a:ext cx="20505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1" i="1" dirty="0">
                <a:solidFill>
                  <a:srgbClr val="0070C0"/>
                </a:solidFill>
              </a:rPr>
              <a:t>Sensor on the move</a:t>
            </a:r>
          </a:p>
        </p:txBody>
      </p:sp>
      <p:sp>
        <p:nvSpPr>
          <p:cNvPr id="63" name="TextBox 31">
            <a:extLst>
              <a:ext uri="{FF2B5EF4-FFF2-40B4-BE49-F238E27FC236}">
                <a16:creationId xmlns:a16="http://schemas.microsoft.com/office/drawing/2014/main" id="{30132A16-C2EB-40F8-8E59-2D23FED87A13}"/>
              </a:ext>
            </a:extLst>
          </p:cNvPr>
          <p:cNvSpPr txBox="1"/>
          <p:nvPr/>
        </p:nvSpPr>
        <p:spPr>
          <a:xfrm>
            <a:off x="2674353" y="2507952"/>
            <a:ext cx="619279" cy="1514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r>
              <a:rPr lang="en-US" sz="1100" b="1" dirty="0"/>
              <a:t>AP 1</a:t>
            </a:r>
          </a:p>
        </p:txBody>
      </p:sp>
      <p:cxnSp>
        <p:nvCxnSpPr>
          <p:cNvPr id="67" name="Straight Arrow Connector 66">
            <a:extLst>
              <a:ext uri="{FF2B5EF4-FFF2-40B4-BE49-F238E27FC236}">
                <a16:creationId xmlns:a16="http://schemas.microsoft.com/office/drawing/2014/main" id="{15C7C057-CE32-4A09-9E01-15380D13B9FB}"/>
              </a:ext>
            </a:extLst>
          </p:cNvPr>
          <p:cNvCxnSpPr>
            <a:cxnSpLocks/>
          </p:cNvCxnSpPr>
          <p:nvPr/>
        </p:nvCxnSpPr>
        <p:spPr bwMode="auto">
          <a:xfrm flipV="1">
            <a:off x="2085410" y="3003805"/>
            <a:ext cx="635107" cy="1469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ysDot"/>
            <a:round/>
            <a:headEnd type="none" w="sm" len="sm"/>
            <a:tailEnd type="stealth"/>
          </a:ln>
          <a:effectLst/>
        </p:spPr>
      </p:cxnSp>
      <p:sp>
        <p:nvSpPr>
          <p:cNvPr id="15" name="Rectangle 14">
            <a:extLst>
              <a:ext uri="{FF2B5EF4-FFF2-40B4-BE49-F238E27FC236}">
                <a16:creationId xmlns:a16="http://schemas.microsoft.com/office/drawing/2014/main" id="{46306BBD-AC93-4BFE-96E6-967E55F71773}"/>
              </a:ext>
            </a:extLst>
          </p:cNvPr>
          <p:cNvSpPr/>
          <p:nvPr/>
        </p:nvSpPr>
        <p:spPr bwMode="auto">
          <a:xfrm>
            <a:off x="3463110" y="2749326"/>
            <a:ext cx="1218438" cy="43379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9" name="TextBox 50">
            <a:extLst>
              <a:ext uri="{FF2B5EF4-FFF2-40B4-BE49-F238E27FC236}">
                <a16:creationId xmlns:a16="http://schemas.microsoft.com/office/drawing/2014/main" id="{D55C077F-8FAE-424C-A680-07948F54F431}"/>
              </a:ext>
            </a:extLst>
          </p:cNvPr>
          <p:cNvSpPr txBox="1"/>
          <p:nvPr/>
        </p:nvSpPr>
        <p:spPr>
          <a:xfrm>
            <a:off x="2941532" y="3116175"/>
            <a:ext cx="619279" cy="1514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r>
              <a:rPr lang="en-US" sz="1100" b="1" dirty="0"/>
              <a:t>AP 2</a:t>
            </a:r>
          </a:p>
        </p:txBody>
      </p:sp>
      <p:cxnSp>
        <p:nvCxnSpPr>
          <p:cNvPr id="70" name="Straight Arrow Connector 69">
            <a:extLst>
              <a:ext uri="{FF2B5EF4-FFF2-40B4-BE49-F238E27FC236}">
                <a16:creationId xmlns:a16="http://schemas.microsoft.com/office/drawing/2014/main" id="{ADA9CC7F-61AE-471D-8C79-689CB3595A11}"/>
              </a:ext>
            </a:extLst>
          </p:cNvPr>
          <p:cNvCxnSpPr>
            <a:cxnSpLocks/>
          </p:cNvCxnSpPr>
          <p:nvPr/>
        </p:nvCxnSpPr>
        <p:spPr bwMode="auto">
          <a:xfrm flipV="1">
            <a:off x="3492591" y="2504706"/>
            <a:ext cx="344218" cy="286554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stealth"/>
          </a:ln>
          <a:effectLst/>
        </p:spPr>
      </p:cxnSp>
      <p:cxnSp>
        <p:nvCxnSpPr>
          <p:cNvPr id="62" name="Straight Arrow Connector 61">
            <a:extLst>
              <a:ext uri="{FF2B5EF4-FFF2-40B4-BE49-F238E27FC236}">
                <a16:creationId xmlns:a16="http://schemas.microsoft.com/office/drawing/2014/main" id="{29C6DFB2-2B18-49CC-A91D-66D2490A9C43}"/>
              </a:ext>
            </a:extLst>
          </p:cNvPr>
          <p:cNvCxnSpPr>
            <a:cxnSpLocks/>
          </p:cNvCxnSpPr>
          <p:nvPr/>
        </p:nvCxnSpPr>
        <p:spPr bwMode="auto">
          <a:xfrm flipV="1">
            <a:off x="2059556" y="2487251"/>
            <a:ext cx="500125" cy="456012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ysDot"/>
            <a:round/>
            <a:headEnd type="none" w="sm" len="sm"/>
            <a:tailEnd type="stealth"/>
          </a:ln>
          <a:effectLst/>
        </p:spPr>
      </p:cxnSp>
    </p:spTree>
    <p:extLst>
      <p:ext uri="{BB962C8B-B14F-4D97-AF65-F5344CB8AC3E}">
        <p14:creationId xmlns:p14="http://schemas.microsoft.com/office/powerpoint/2010/main" val="12241695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コンテンツ プレースホルダー 7">
            <a:extLst>
              <a:ext uri="{FF2B5EF4-FFF2-40B4-BE49-F238E27FC236}">
                <a16:creationId xmlns:a16="http://schemas.microsoft.com/office/drawing/2014/main" id="{4F9F409D-D9DC-674B-9DF5-975869D57FE7}"/>
              </a:ext>
            </a:extLst>
          </p:cNvPr>
          <p:cNvSpPr txBox="1">
            <a:spLocks/>
          </p:cNvSpPr>
          <p:nvPr/>
        </p:nvSpPr>
        <p:spPr bwMode="auto">
          <a:xfrm>
            <a:off x="1055439" y="1516260"/>
            <a:ext cx="4536505" cy="3424908"/>
          </a:xfrm>
          <a:prstGeom prst="rect">
            <a:avLst/>
          </a:pr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kumimoji="1" lang="en-US" altLang="ja-JP" kern="0" dirty="0"/>
              <a:t>Topology/Architecture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630CA625-0B7D-4343-91C4-04D00302BFDD}"/>
              </a:ext>
            </a:extLst>
          </p:cNvPr>
          <p:cNvSpPr/>
          <p:nvPr/>
        </p:nvSpPr>
        <p:spPr bwMode="auto">
          <a:xfrm>
            <a:off x="2073360" y="2786621"/>
            <a:ext cx="800940" cy="23985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" name="タイトル 6">
            <a:extLst>
              <a:ext uri="{FF2B5EF4-FFF2-40B4-BE49-F238E27FC236}">
                <a16:creationId xmlns:a16="http://schemas.microsoft.com/office/drawing/2014/main" id="{1A7F6CAE-16AF-4644-8E0C-0AC68AD250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55439" y="685801"/>
            <a:ext cx="9474429" cy="510952"/>
          </a:xfrm>
        </p:spPr>
        <p:txBody>
          <a:bodyPr/>
          <a:lstStyle/>
          <a:p>
            <a:r>
              <a:rPr kumimoji="1" lang="en-US" altLang="ja-JP" dirty="0"/>
              <a:t>Use Case 3:  Intelligent Transportation Broadcast</a:t>
            </a:r>
            <a:endParaRPr kumimoji="1" lang="ja-JP" altLang="en-US" dirty="0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0D01DE11-9DE7-CE4D-879A-33E27F6B2A76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ja-JP" dirty="0"/>
              <a:t>March 2019</a:t>
            </a:r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E5BE2F5-1DF0-1343-9198-5DC88D362CD8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Xiaofei Wang (InterDigital</a:t>
            </a:r>
            <a:r>
              <a:rPr lang="de-DE" dirty="0"/>
              <a:t>)</a:t>
            </a:r>
            <a:endParaRPr lang="en-GB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C421DC62-80AA-7E44-84EB-12E38E2FDC9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8" name="コンテンツ プレースホルダー 7">
            <a:extLst>
              <a:ext uri="{FF2B5EF4-FFF2-40B4-BE49-F238E27FC236}">
                <a16:creationId xmlns:a16="http://schemas.microsoft.com/office/drawing/2014/main" id="{080384B8-EF5D-0748-AE1F-35A049A97833}"/>
              </a:ext>
            </a:extLst>
          </p:cNvPr>
          <p:cNvSpPr>
            <a:spLocks noGrp="1"/>
          </p:cNvSpPr>
          <p:nvPr>
            <p:ph sz="half" idx="4294967295"/>
          </p:nvPr>
        </p:nvSpPr>
        <p:spPr>
          <a:xfrm>
            <a:off x="5924103" y="1556791"/>
            <a:ext cx="5716513" cy="1428093"/>
          </a:xfrm>
          <a:ln>
            <a:solidFill>
              <a:schemeClr val="tx2"/>
            </a:solidFill>
          </a:ln>
        </p:spPr>
        <p:txBody>
          <a:bodyPr/>
          <a:lstStyle/>
          <a:p>
            <a:r>
              <a:rPr kumimoji="1" lang="en-US" altLang="ja-JP" sz="1400" dirty="0"/>
              <a:t>Stakeholders</a:t>
            </a:r>
          </a:p>
          <a:p>
            <a:pPr marL="3429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kumimoji="1" lang="en-US" altLang="ja-JP" sz="1200" b="1" dirty="0">
                <a:cs typeface="+mn-cs"/>
              </a:rPr>
              <a:t>Users of railway crossing and intelligent transportation system (ITS)</a:t>
            </a:r>
          </a:p>
          <a:p>
            <a:pPr marL="3429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kumimoji="1" lang="en-US" altLang="ja-JP" sz="1200" b="1" dirty="0">
                <a:cs typeface="+mn-cs"/>
              </a:rPr>
              <a:t>Railway operators, automobile manufacturers</a:t>
            </a:r>
          </a:p>
          <a:p>
            <a:pPr marL="3429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kumimoji="1" lang="en-US" altLang="ja-JP" sz="1200" b="1" dirty="0">
                <a:cs typeface="+mn-cs"/>
              </a:rPr>
              <a:t>Government agencies and police</a:t>
            </a:r>
          </a:p>
          <a:p>
            <a:pPr marL="3429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kumimoji="1" lang="en-US" altLang="ja-JP" sz="1200" b="1" dirty="0">
                <a:cs typeface="+mn-cs"/>
              </a:rPr>
              <a:t>Manufactures of semiconductor, automobiles, networking and mobile devices</a:t>
            </a:r>
            <a:endParaRPr kumimoji="1" lang="ja-JP" altLang="en-US" sz="1200" b="1" dirty="0">
              <a:cs typeface="+mn-cs"/>
            </a:endParaRPr>
          </a:p>
        </p:txBody>
      </p:sp>
      <p:sp>
        <p:nvSpPr>
          <p:cNvPr id="11" name="コンテンツ プレースホルダー 7">
            <a:extLst>
              <a:ext uri="{FF2B5EF4-FFF2-40B4-BE49-F238E27FC236}">
                <a16:creationId xmlns:a16="http://schemas.microsoft.com/office/drawing/2014/main" id="{622817C9-C3F0-7A47-91AF-F2063FB34E89}"/>
              </a:ext>
            </a:extLst>
          </p:cNvPr>
          <p:cNvSpPr txBox="1">
            <a:spLocks/>
          </p:cNvSpPr>
          <p:nvPr/>
        </p:nvSpPr>
        <p:spPr bwMode="auto">
          <a:xfrm>
            <a:off x="5924104" y="5090098"/>
            <a:ext cx="5716512" cy="1291230"/>
          </a:xfrm>
          <a:prstGeom prst="rect">
            <a:avLst/>
          </a:pr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kumimoji="1" lang="en-US" altLang="ja-JP" sz="1400" dirty="0"/>
              <a:t>Expected Benefits:</a:t>
            </a:r>
          </a:p>
          <a:p>
            <a:pPr marL="3429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kumimoji="1" lang="en-US" altLang="ja-JP" sz="1200" b="1" dirty="0"/>
              <a:t>Ability to broadcast safety related information and local traveler information without delay and association to large number of STAs</a:t>
            </a:r>
          </a:p>
          <a:p>
            <a:pPr marL="3429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kumimoji="1" lang="en-US" altLang="ja-JP" sz="1200" b="1" dirty="0"/>
              <a:t>Ability to reduce cost and implementation complexity</a:t>
            </a:r>
          </a:p>
          <a:p>
            <a:endParaRPr kumimoji="1" lang="ja-JP" altLang="en-US" kern="0" dirty="0"/>
          </a:p>
        </p:txBody>
      </p:sp>
      <p:sp>
        <p:nvSpPr>
          <p:cNvPr id="13" name="コンテンツ プレースホルダー 7">
            <a:extLst>
              <a:ext uri="{FF2B5EF4-FFF2-40B4-BE49-F238E27FC236}">
                <a16:creationId xmlns:a16="http://schemas.microsoft.com/office/drawing/2014/main" id="{821D0DE3-B04C-2245-BF99-45A08C620B1D}"/>
              </a:ext>
            </a:extLst>
          </p:cNvPr>
          <p:cNvSpPr txBox="1">
            <a:spLocks/>
          </p:cNvSpPr>
          <p:nvPr/>
        </p:nvSpPr>
        <p:spPr bwMode="auto">
          <a:xfrm>
            <a:off x="5924102" y="3078971"/>
            <a:ext cx="5716514" cy="1862196"/>
          </a:xfrm>
          <a:prstGeom prst="rect">
            <a:avLst/>
          </a:pr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kumimoji="1" lang="en-US" altLang="ja-JP" sz="1400" dirty="0"/>
              <a:t>Service scene</a:t>
            </a:r>
          </a:p>
          <a:p>
            <a:pPr marL="3429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kumimoji="1" lang="en-US" altLang="ja-JP" sz="1200" b="1" dirty="0"/>
              <a:t>For advanced railroad crossing:</a:t>
            </a:r>
          </a:p>
          <a:p>
            <a:pPr marL="742950" lvl="2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kumimoji="1" lang="en-US" altLang="ja-JP" sz="1200" b="1" dirty="0"/>
              <a:t>RSE provides </a:t>
            </a:r>
            <a:r>
              <a:rPr kumimoji="1" lang="en-US" altLang="ja-JP" sz="1200" b="1" dirty="0" err="1"/>
              <a:t>eBCS</a:t>
            </a:r>
            <a:r>
              <a:rPr kumimoji="1" lang="en-US" altLang="ja-JP" sz="1200" b="1" dirty="0"/>
              <a:t> service of  arriving train info and railroad crossing warning</a:t>
            </a:r>
          </a:p>
          <a:p>
            <a:pPr marL="742950" lvl="2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kumimoji="1" lang="en-US" altLang="ja-JP" sz="1200" b="1" dirty="0"/>
              <a:t>PID and OBE provide </a:t>
            </a:r>
            <a:r>
              <a:rPr kumimoji="1" lang="en-US" altLang="ja-JP" sz="1200" b="1" dirty="0" err="1"/>
              <a:t>eBCS</a:t>
            </a:r>
            <a:r>
              <a:rPr kumimoji="1" lang="en-US" altLang="ja-JP" sz="1200" b="1" dirty="0"/>
              <a:t> service for personal and vehicle location info </a:t>
            </a:r>
          </a:p>
          <a:p>
            <a:pPr marL="3429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kumimoji="1" lang="en-US" altLang="ja-JP" sz="1200" b="1" dirty="0"/>
              <a:t>For traveler information broadcast:</a:t>
            </a:r>
          </a:p>
          <a:p>
            <a:pPr marL="742950" lvl="2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kumimoji="1" lang="en-US" altLang="ja-JP" sz="1200" b="1" dirty="0"/>
              <a:t>RSE provides </a:t>
            </a:r>
            <a:r>
              <a:rPr kumimoji="1" lang="en-US" altLang="ja-JP" sz="1200" b="1" dirty="0" err="1"/>
              <a:t>eBCS</a:t>
            </a:r>
            <a:r>
              <a:rPr kumimoji="1" lang="en-US" altLang="ja-JP" sz="1200" b="1" dirty="0"/>
              <a:t> service of  local traveler info, e.g., </a:t>
            </a:r>
          </a:p>
          <a:p>
            <a:pPr marL="3429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endParaRPr kumimoji="1" lang="en-US" altLang="ja-JP" sz="1200" b="1" dirty="0"/>
          </a:p>
        </p:txBody>
      </p:sp>
      <p:sp>
        <p:nvSpPr>
          <p:cNvPr id="14" name="コンテンツ プレースホルダー 7">
            <a:extLst>
              <a:ext uri="{FF2B5EF4-FFF2-40B4-BE49-F238E27FC236}">
                <a16:creationId xmlns:a16="http://schemas.microsoft.com/office/drawing/2014/main" id="{4A8EF0D3-987F-EF49-8ED9-3F113DF8931C}"/>
              </a:ext>
            </a:extLst>
          </p:cNvPr>
          <p:cNvSpPr txBox="1">
            <a:spLocks/>
          </p:cNvSpPr>
          <p:nvPr/>
        </p:nvSpPr>
        <p:spPr bwMode="auto">
          <a:xfrm>
            <a:off x="1055440" y="5090099"/>
            <a:ext cx="4536505" cy="1291230"/>
          </a:xfrm>
          <a:prstGeom prst="rect">
            <a:avLst/>
          </a:pr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kumimoji="1" lang="en-US" altLang="ja-JP" sz="1200" kern="0" dirty="0"/>
              <a:t>Required function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kumimoji="1" lang="en-US" altLang="ja-JP" sz="1200" kern="0" dirty="0"/>
              <a:t>Connected Vehicle Roadside Equipment (RSE), Connected Vehicle (OBE) and Personal Informational Device (PID) provide </a:t>
            </a:r>
            <a:r>
              <a:rPr kumimoji="1" lang="en-US" altLang="ja-JP" sz="1200" kern="0" dirty="0" err="1"/>
              <a:t>eBCS</a:t>
            </a:r>
            <a:r>
              <a:rPr kumimoji="1" lang="en-US" altLang="ja-JP" sz="1200" kern="0" dirty="0"/>
              <a:t> service for safety related information for railway crossing </a:t>
            </a:r>
          </a:p>
          <a:p>
            <a:pPr>
              <a:buFont typeface="Arial" panose="020B0604020202020204" pitchFamily="34" charset="0"/>
              <a:buChar char="•"/>
            </a:pPr>
            <a:r>
              <a:rPr kumimoji="1" lang="en-US" altLang="ja-JP" sz="1200" kern="0" dirty="0"/>
              <a:t>RSE provides </a:t>
            </a:r>
            <a:r>
              <a:rPr kumimoji="1" lang="en-US" altLang="ja-JP" sz="1200" kern="0" dirty="0" err="1"/>
              <a:t>eBCS</a:t>
            </a:r>
            <a:r>
              <a:rPr kumimoji="1" lang="en-US" altLang="ja-JP" sz="1200" kern="0" dirty="0"/>
              <a:t> service for local traveler information</a:t>
            </a:r>
          </a:p>
          <a:p>
            <a:pPr>
              <a:buFont typeface="Arial" panose="020B0604020202020204" pitchFamily="34" charset="0"/>
              <a:buChar char="•"/>
            </a:pPr>
            <a:endParaRPr kumimoji="1" lang="en-US" altLang="ja-JP" kern="0" dirty="0"/>
          </a:p>
          <a:p>
            <a:endParaRPr kumimoji="1" lang="en-US" altLang="ja-JP" kern="0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48CD0E5-E081-411B-B5ED-1CF718B75F07}"/>
              </a:ext>
            </a:extLst>
          </p:cNvPr>
          <p:cNvSpPr txBox="1"/>
          <p:nvPr/>
        </p:nvSpPr>
        <p:spPr>
          <a:xfrm>
            <a:off x="1230815" y="3078971"/>
            <a:ext cx="24010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1" i="1" dirty="0">
                <a:solidFill>
                  <a:srgbClr val="0070C0"/>
                </a:solidFill>
              </a:rPr>
              <a:t>Adv. Railroad Crossing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28BEC531-F252-40CB-83F8-E9B4261677A7}"/>
              </a:ext>
            </a:extLst>
          </p:cNvPr>
          <p:cNvSpPr txBox="1"/>
          <p:nvPr/>
        </p:nvSpPr>
        <p:spPr>
          <a:xfrm>
            <a:off x="1195549" y="4549278"/>
            <a:ext cx="24715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1" i="1" dirty="0">
                <a:solidFill>
                  <a:srgbClr val="0070C0"/>
                </a:solidFill>
              </a:rPr>
              <a:t>Traveler Info Broadcast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46306BBD-AC93-4BFE-96E6-967E55F71773}"/>
              </a:ext>
            </a:extLst>
          </p:cNvPr>
          <p:cNvSpPr/>
          <p:nvPr/>
        </p:nvSpPr>
        <p:spPr bwMode="auto">
          <a:xfrm>
            <a:off x="3357033" y="2787047"/>
            <a:ext cx="1218438" cy="43379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4" name="テキスト ボックス 4">
            <a:extLst>
              <a:ext uri="{FF2B5EF4-FFF2-40B4-BE49-F238E27FC236}">
                <a16:creationId xmlns:a16="http://schemas.microsoft.com/office/drawing/2014/main" id="{BF499757-1A73-42D3-847E-BC23A2BDFEBF}"/>
              </a:ext>
            </a:extLst>
          </p:cNvPr>
          <p:cNvSpPr txBox="1"/>
          <p:nvPr/>
        </p:nvSpPr>
        <p:spPr>
          <a:xfrm>
            <a:off x="1387600" y="2237993"/>
            <a:ext cx="1686680" cy="52322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-US" altLang="ja-JP" sz="1400" dirty="0"/>
              <a:t>Connected Vehicle </a:t>
            </a:r>
          </a:p>
          <a:p>
            <a:r>
              <a:rPr kumimoji="1" lang="en-US" altLang="ja-JP" sz="1400" dirty="0"/>
              <a:t>Roadside </a:t>
            </a:r>
            <a:r>
              <a:rPr lang="en-US" altLang="ja-JP" sz="1400" dirty="0"/>
              <a:t>Equipment</a:t>
            </a:r>
            <a:endParaRPr kumimoji="1" lang="ja-JP" altLang="en-US" sz="1400" dirty="0"/>
          </a:p>
        </p:txBody>
      </p:sp>
      <p:pic>
        <p:nvPicPr>
          <p:cNvPr id="65" name="Picture 2" descr="Image result for cellphone icon">
            <a:extLst>
              <a:ext uri="{FF2B5EF4-FFF2-40B4-BE49-F238E27FC236}">
                <a16:creationId xmlns:a16="http://schemas.microsoft.com/office/drawing/2014/main" id="{B9570A2B-196C-4A38-996C-276608A3FE0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913" t="14662" r="30176" b="15250"/>
          <a:stretch/>
        </p:blipFill>
        <p:spPr bwMode="auto">
          <a:xfrm rot="898492">
            <a:off x="4137638" y="2858107"/>
            <a:ext cx="199027" cy="3495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6" name="TextBox 50">
            <a:extLst>
              <a:ext uri="{FF2B5EF4-FFF2-40B4-BE49-F238E27FC236}">
                <a16:creationId xmlns:a16="http://schemas.microsoft.com/office/drawing/2014/main" id="{AC4A4A02-2BB5-4F8A-A05B-09A22E885437}"/>
              </a:ext>
            </a:extLst>
          </p:cNvPr>
          <p:cNvSpPr txBox="1"/>
          <p:nvPr/>
        </p:nvSpPr>
        <p:spPr>
          <a:xfrm>
            <a:off x="4360041" y="2802787"/>
            <a:ext cx="92549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pPr algn="ctr"/>
            <a:r>
              <a:rPr lang="en-US" sz="1100" b="1" dirty="0"/>
              <a:t>Personal Info Device </a:t>
            </a:r>
          </a:p>
        </p:txBody>
      </p:sp>
      <p:pic>
        <p:nvPicPr>
          <p:cNvPr id="72" name="Picture 6" descr="Image result for car icon">
            <a:extLst>
              <a:ext uri="{FF2B5EF4-FFF2-40B4-BE49-F238E27FC236}">
                <a16:creationId xmlns:a16="http://schemas.microsoft.com/office/drawing/2014/main" id="{4DA910A8-AEDD-4381-AD43-FC9E8D0E619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2929" b="25155"/>
          <a:stretch/>
        </p:blipFill>
        <p:spPr bwMode="auto">
          <a:xfrm>
            <a:off x="4019780" y="2110781"/>
            <a:ext cx="1018045" cy="3693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3" name="TextBox 50">
            <a:extLst>
              <a:ext uri="{FF2B5EF4-FFF2-40B4-BE49-F238E27FC236}">
                <a16:creationId xmlns:a16="http://schemas.microsoft.com/office/drawing/2014/main" id="{BB471E1B-C0CC-4735-BCA5-66B57B79553A}"/>
              </a:ext>
            </a:extLst>
          </p:cNvPr>
          <p:cNvSpPr txBox="1"/>
          <p:nvPr/>
        </p:nvSpPr>
        <p:spPr>
          <a:xfrm>
            <a:off x="4619961" y="1773869"/>
            <a:ext cx="84801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pPr algn="ctr"/>
            <a:r>
              <a:rPr lang="en-US" sz="1100" b="1" dirty="0"/>
              <a:t>Connected</a:t>
            </a:r>
          </a:p>
          <a:p>
            <a:pPr algn="ctr"/>
            <a:r>
              <a:rPr lang="en-US" sz="1100" b="1" dirty="0"/>
              <a:t>Vehicle</a:t>
            </a:r>
          </a:p>
        </p:txBody>
      </p:sp>
      <p:sp>
        <p:nvSpPr>
          <p:cNvPr id="74" name="稲妻 18">
            <a:extLst>
              <a:ext uri="{FF2B5EF4-FFF2-40B4-BE49-F238E27FC236}">
                <a16:creationId xmlns:a16="http://schemas.microsoft.com/office/drawing/2014/main" id="{149E2729-5ACC-47EA-A822-CCBEC80B2F0B}"/>
              </a:ext>
            </a:extLst>
          </p:cNvPr>
          <p:cNvSpPr/>
          <p:nvPr/>
        </p:nvSpPr>
        <p:spPr>
          <a:xfrm rot="5774709">
            <a:off x="3642631" y="2330857"/>
            <a:ext cx="369332" cy="316205"/>
          </a:xfrm>
          <a:prstGeom prst="lightningBol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kumimoji="1" lang="ja-JP" altLang="en-US"/>
          </a:p>
        </p:txBody>
      </p:sp>
      <p:sp>
        <p:nvSpPr>
          <p:cNvPr id="75" name="稲妻 18">
            <a:extLst>
              <a:ext uri="{FF2B5EF4-FFF2-40B4-BE49-F238E27FC236}">
                <a16:creationId xmlns:a16="http://schemas.microsoft.com/office/drawing/2014/main" id="{040496AB-4D31-4ADE-9D0C-9322A9366DCC}"/>
              </a:ext>
            </a:extLst>
          </p:cNvPr>
          <p:cNvSpPr/>
          <p:nvPr/>
        </p:nvSpPr>
        <p:spPr>
          <a:xfrm rot="5400000" flipH="1">
            <a:off x="3666744" y="2721211"/>
            <a:ext cx="282807" cy="316207"/>
          </a:xfrm>
          <a:prstGeom prst="lightningBol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kumimoji="1" lang="ja-JP" altLang="en-US"/>
          </a:p>
        </p:txBody>
      </p:sp>
      <p:sp>
        <p:nvSpPr>
          <p:cNvPr id="76" name="稲妻 18">
            <a:extLst>
              <a:ext uri="{FF2B5EF4-FFF2-40B4-BE49-F238E27FC236}">
                <a16:creationId xmlns:a16="http://schemas.microsoft.com/office/drawing/2014/main" id="{A33E2532-4446-40C3-8893-CFDA8F771947}"/>
              </a:ext>
            </a:extLst>
          </p:cNvPr>
          <p:cNvSpPr/>
          <p:nvPr/>
        </p:nvSpPr>
        <p:spPr>
          <a:xfrm rot="14481299" flipH="1">
            <a:off x="3213786" y="2409668"/>
            <a:ext cx="282807" cy="316207"/>
          </a:xfrm>
          <a:prstGeom prst="lightningBol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kumimoji="1" lang="ja-JP" altLang="en-US"/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1EAEA272-EDEC-468D-93C1-895BDFA5CAA7}"/>
              </a:ext>
            </a:extLst>
          </p:cNvPr>
          <p:cNvSpPr/>
          <p:nvPr/>
        </p:nvSpPr>
        <p:spPr bwMode="auto">
          <a:xfrm>
            <a:off x="2012348" y="4395356"/>
            <a:ext cx="800940" cy="23985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9" name="テキスト ボックス 4">
            <a:extLst>
              <a:ext uri="{FF2B5EF4-FFF2-40B4-BE49-F238E27FC236}">
                <a16:creationId xmlns:a16="http://schemas.microsoft.com/office/drawing/2014/main" id="{72445B4C-B6EC-4FE7-844A-0061A5306E25}"/>
              </a:ext>
            </a:extLst>
          </p:cNvPr>
          <p:cNvSpPr txBox="1"/>
          <p:nvPr/>
        </p:nvSpPr>
        <p:spPr>
          <a:xfrm>
            <a:off x="1326588" y="3846728"/>
            <a:ext cx="1686680" cy="52322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-US" altLang="ja-JP" sz="1400" dirty="0"/>
              <a:t>Connected Vehicle </a:t>
            </a:r>
          </a:p>
          <a:p>
            <a:r>
              <a:rPr kumimoji="1" lang="en-US" altLang="ja-JP" sz="1400" dirty="0"/>
              <a:t>Roadside </a:t>
            </a:r>
            <a:r>
              <a:rPr lang="en-US" altLang="ja-JP" sz="1400" dirty="0"/>
              <a:t>Equipment</a:t>
            </a:r>
            <a:endParaRPr kumimoji="1" lang="ja-JP" altLang="en-US" sz="1400" dirty="0"/>
          </a:p>
        </p:txBody>
      </p:sp>
      <p:pic>
        <p:nvPicPr>
          <p:cNvPr id="80" name="Picture 2" descr="Image result for cellphone icon">
            <a:extLst>
              <a:ext uri="{FF2B5EF4-FFF2-40B4-BE49-F238E27FC236}">
                <a16:creationId xmlns:a16="http://schemas.microsoft.com/office/drawing/2014/main" id="{482AC459-ECAE-4CE8-A801-9D3633B78E5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913" t="14662" r="30176" b="15250"/>
          <a:stretch/>
        </p:blipFill>
        <p:spPr bwMode="auto">
          <a:xfrm rot="898492">
            <a:off x="3983906" y="4340525"/>
            <a:ext cx="199027" cy="3495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1" name="TextBox 50">
            <a:extLst>
              <a:ext uri="{FF2B5EF4-FFF2-40B4-BE49-F238E27FC236}">
                <a16:creationId xmlns:a16="http://schemas.microsoft.com/office/drawing/2014/main" id="{0BD39466-377F-42EE-ABBF-8C42DA2720B5}"/>
              </a:ext>
            </a:extLst>
          </p:cNvPr>
          <p:cNvSpPr txBox="1"/>
          <p:nvPr/>
        </p:nvSpPr>
        <p:spPr>
          <a:xfrm>
            <a:off x="4216164" y="4369303"/>
            <a:ext cx="92549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pPr algn="ctr"/>
            <a:r>
              <a:rPr lang="en-US" sz="1100" b="1" dirty="0"/>
              <a:t>Personal Info Device </a:t>
            </a:r>
          </a:p>
        </p:txBody>
      </p:sp>
      <p:pic>
        <p:nvPicPr>
          <p:cNvPr id="82" name="Picture 6" descr="Image result for car icon">
            <a:extLst>
              <a:ext uri="{FF2B5EF4-FFF2-40B4-BE49-F238E27FC236}">
                <a16:creationId xmlns:a16="http://schemas.microsoft.com/office/drawing/2014/main" id="{65831C66-40F1-4B25-8CF2-0E5A0109A13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2929" b="25155"/>
          <a:stretch/>
        </p:blipFill>
        <p:spPr bwMode="auto">
          <a:xfrm>
            <a:off x="3958768" y="3719516"/>
            <a:ext cx="1018045" cy="3693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3" name="TextBox 50">
            <a:extLst>
              <a:ext uri="{FF2B5EF4-FFF2-40B4-BE49-F238E27FC236}">
                <a16:creationId xmlns:a16="http://schemas.microsoft.com/office/drawing/2014/main" id="{66B1C449-E20B-45B0-BDD2-54C4B6BFD01C}"/>
              </a:ext>
            </a:extLst>
          </p:cNvPr>
          <p:cNvSpPr txBox="1"/>
          <p:nvPr/>
        </p:nvSpPr>
        <p:spPr>
          <a:xfrm>
            <a:off x="4558949" y="3382604"/>
            <a:ext cx="84801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pPr algn="ctr"/>
            <a:r>
              <a:rPr lang="en-US" sz="1100" b="1" dirty="0"/>
              <a:t>Connected</a:t>
            </a:r>
          </a:p>
          <a:p>
            <a:pPr algn="ctr"/>
            <a:r>
              <a:rPr lang="en-US" sz="1100" b="1" dirty="0"/>
              <a:t>Vehicle</a:t>
            </a:r>
          </a:p>
        </p:txBody>
      </p:sp>
      <p:sp>
        <p:nvSpPr>
          <p:cNvPr id="85" name="稲妻 18">
            <a:extLst>
              <a:ext uri="{FF2B5EF4-FFF2-40B4-BE49-F238E27FC236}">
                <a16:creationId xmlns:a16="http://schemas.microsoft.com/office/drawing/2014/main" id="{802A75E7-3CC1-4563-A763-4987C82D951C}"/>
              </a:ext>
            </a:extLst>
          </p:cNvPr>
          <p:cNvSpPr/>
          <p:nvPr/>
        </p:nvSpPr>
        <p:spPr>
          <a:xfrm rot="14966605" flipH="1">
            <a:off x="3382093" y="4102038"/>
            <a:ext cx="282807" cy="316207"/>
          </a:xfrm>
          <a:prstGeom prst="lightningBol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kumimoji="1" lang="ja-JP" altLang="en-US"/>
          </a:p>
        </p:txBody>
      </p:sp>
      <p:sp>
        <p:nvSpPr>
          <p:cNvPr id="86" name="稲妻 18">
            <a:extLst>
              <a:ext uri="{FF2B5EF4-FFF2-40B4-BE49-F238E27FC236}">
                <a16:creationId xmlns:a16="http://schemas.microsoft.com/office/drawing/2014/main" id="{B9695686-4682-4391-BF1C-07504CC1D32F}"/>
              </a:ext>
            </a:extLst>
          </p:cNvPr>
          <p:cNvSpPr/>
          <p:nvPr/>
        </p:nvSpPr>
        <p:spPr>
          <a:xfrm rot="12703696" flipH="1">
            <a:off x="3343375" y="3831258"/>
            <a:ext cx="282807" cy="316207"/>
          </a:xfrm>
          <a:prstGeom prst="lightningBol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725729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タイトル 6">
            <a:extLst>
              <a:ext uri="{FF2B5EF4-FFF2-40B4-BE49-F238E27FC236}">
                <a16:creationId xmlns:a16="http://schemas.microsoft.com/office/drawing/2014/main" id="{1A7F6CAE-16AF-4644-8E0C-0AC68AD250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27449" y="696253"/>
            <a:ext cx="9505056" cy="510952"/>
          </a:xfrm>
        </p:spPr>
        <p:txBody>
          <a:bodyPr/>
          <a:lstStyle/>
          <a:p>
            <a:r>
              <a:rPr kumimoji="1" lang="en-US" altLang="ja-JP" dirty="0"/>
              <a:t>Use Case 4:  Broadcast Services for Event Production</a:t>
            </a:r>
            <a:endParaRPr kumimoji="1" lang="ja-JP" altLang="en-US" dirty="0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0D01DE11-9DE7-CE4D-879A-33E27F6B2A76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ja-JP" dirty="0"/>
              <a:t>March 2019</a:t>
            </a:r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E5BE2F5-1DF0-1343-9198-5DC88D362CD8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 dirty="0"/>
              <a:t>Xiaofei WANG (InterDigital))</a:t>
            </a:r>
            <a:endParaRPr lang="en-GB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C421DC62-80AA-7E44-84EB-12E38E2FDC9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8" name="コンテンツ プレースホルダー 7">
            <a:extLst>
              <a:ext uri="{FF2B5EF4-FFF2-40B4-BE49-F238E27FC236}">
                <a16:creationId xmlns:a16="http://schemas.microsoft.com/office/drawing/2014/main" id="{080384B8-EF5D-0748-AE1F-35A049A97833}"/>
              </a:ext>
            </a:extLst>
          </p:cNvPr>
          <p:cNvSpPr>
            <a:spLocks noGrp="1"/>
          </p:cNvSpPr>
          <p:nvPr>
            <p:ph sz="half" idx="4294967295"/>
          </p:nvPr>
        </p:nvSpPr>
        <p:spPr>
          <a:xfrm>
            <a:off x="5924103" y="1457523"/>
            <a:ext cx="5284465" cy="1334135"/>
          </a:xfrm>
          <a:ln>
            <a:solidFill>
              <a:schemeClr val="tx2"/>
            </a:solidFill>
          </a:ln>
        </p:spPr>
        <p:txBody>
          <a:bodyPr/>
          <a:lstStyle/>
          <a:p>
            <a:r>
              <a:rPr kumimoji="1" lang="en-US" altLang="ja-JP" sz="1400" dirty="0"/>
              <a:t>Stakeholders</a:t>
            </a:r>
          </a:p>
          <a:p>
            <a:pPr marL="3429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kumimoji="1" lang="en-US" altLang="ja-JP" sz="1200" b="1" dirty="0">
                <a:cs typeface="+mn-cs"/>
              </a:rPr>
              <a:t>Event (e.g., music festival, Comic-Con) system operators</a:t>
            </a:r>
          </a:p>
          <a:p>
            <a:pPr marL="3429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kumimoji="1" lang="en-US" altLang="ja-JP" sz="1200" b="1" dirty="0"/>
              <a:t>Event directors, producers and staff</a:t>
            </a:r>
          </a:p>
          <a:p>
            <a:pPr marL="3429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kumimoji="1" lang="en-US" altLang="ja-JP" sz="1200" b="1" dirty="0"/>
              <a:t>Event attendees </a:t>
            </a:r>
          </a:p>
          <a:p>
            <a:pPr marL="3429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kumimoji="1" lang="en-US" altLang="ja-JP" sz="1200" b="1" dirty="0">
                <a:cs typeface="+mn-cs"/>
              </a:rPr>
              <a:t>Manufactures of semiconductor, networking and mobile devices</a:t>
            </a:r>
            <a:endParaRPr kumimoji="1" lang="ja-JP" altLang="en-US" sz="1200" b="1" dirty="0">
              <a:cs typeface="+mn-cs"/>
            </a:endParaRPr>
          </a:p>
        </p:txBody>
      </p:sp>
      <p:sp>
        <p:nvSpPr>
          <p:cNvPr id="10" name="コンテンツ プレースホルダー 7">
            <a:extLst>
              <a:ext uri="{FF2B5EF4-FFF2-40B4-BE49-F238E27FC236}">
                <a16:creationId xmlns:a16="http://schemas.microsoft.com/office/drawing/2014/main" id="{4F9F409D-D9DC-674B-9DF5-975869D57FE7}"/>
              </a:ext>
            </a:extLst>
          </p:cNvPr>
          <p:cNvSpPr txBox="1">
            <a:spLocks/>
          </p:cNvSpPr>
          <p:nvPr/>
        </p:nvSpPr>
        <p:spPr bwMode="auto">
          <a:xfrm>
            <a:off x="1184103" y="1457524"/>
            <a:ext cx="4420367" cy="3627660"/>
          </a:xfrm>
          <a:prstGeom prst="rect">
            <a:avLst/>
          </a:pr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kumimoji="1" lang="en-US" altLang="ja-JP" kern="0" dirty="0"/>
              <a:t>Topology/Architecture</a:t>
            </a:r>
          </a:p>
        </p:txBody>
      </p:sp>
      <p:sp>
        <p:nvSpPr>
          <p:cNvPr id="11" name="コンテンツ プレースホルダー 7">
            <a:extLst>
              <a:ext uri="{FF2B5EF4-FFF2-40B4-BE49-F238E27FC236}">
                <a16:creationId xmlns:a16="http://schemas.microsoft.com/office/drawing/2014/main" id="{622817C9-C3F0-7A47-91AF-F2063FB34E89}"/>
              </a:ext>
            </a:extLst>
          </p:cNvPr>
          <p:cNvSpPr txBox="1">
            <a:spLocks/>
          </p:cNvSpPr>
          <p:nvPr/>
        </p:nvSpPr>
        <p:spPr bwMode="auto">
          <a:xfrm>
            <a:off x="5924103" y="5085184"/>
            <a:ext cx="5284464" cy="1334135"/>
          </a:xfrm>
          <a:prstGeom prst="rect">
            <a:avLst/>
          </a:pr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kumimoji="1" lang="en-US" altLang="ja-JP" sz="1400" dirty="0"/>
              <a:t>Expected Benefits:</a:t>
            </a:r>
          </a:p>
          <a:p>
            <a:pPr marL="3429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kumimoji="1" lang="en-US" altLang="ja-JP" sz="1200" b="1" dirty="0"/>
              <a:t>Ability to broadcast simultaneous information suitable for different groups of customer STAs, of which some group may contain a large number of users</a:t>
            </a:r>
          </a:p>
          <a:p>
            <a:pPr marL="3429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kumimoji="1" lang="en-US" altLang="ja-JP" sz="1200" b="1" dirty="0"/>
              <a:t>Reducing cost and implementation complexity for event producers and system operators as well as safety officials</a:t>
            </a:r>
          </a:p>
          <a:p>
            <a:endParaRPr kumimoji="1" lang="ja-JP" altLang="en-US" kern="0" dirty="0"/>
          </a:p>
        </p:txBody>
      </p:sp>
      <p:sp>
        <p:nvSpPr>
          <p:cNvPr id="13" name="コンテンツ プレースホルダー 7">
            <a:extLst>
              <a:ext uri="{FF2B5EF4-FFF2-40B4-BE49-F238E27FC236}">
                <a16:creationId xmlns:a16="http://schemas.microsoft.com/office/drawing/2014/main" id="{821D0DE3-B04C-2245-BF99-45A08C620B1D}"/>
              </a:ext>
            </a:extLst>
          </p:cNvPr>
          <p:cNvSpPr txBox="1">
            <a:spLocks/>
          </p:cNvSpPr>
          <p:nvPr/>
        </p:nvSpPr>
        <p:spPr bwMode="auto">
          <a:xfrm>
            <a:off x="5924102" y="3032941"/>
            <a:ext cx="5284465" cy="1980235"/>
          </a:xfrm>
          <a:prstGeom prst="rect">
            <a:avLst/>
          </a:pr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kumimoji="1" lang="en-US" altLang="ja-JP" sz="1400" dirty="0"/>
              <a:t>Service scene</a:t>
            </a:r>
          </a:p>
          <a:p>
            <a:pPr marL="3429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kumimoji="1" lang="en-US" altLang="ja-JP" sz="1200" b="1" dirty="0"/>
              <a:t>At large events, e.g., music festival and Comic-Con, </a:t>
            </a:r>
            <a:r>
              <a:rPr kumimoji="1" lang="en-US" altLang="ja-JP" sz="1200" b="1" dirty="0" err="1"/>
              <a:t>eBCS</a:t>
            </a:r>
            <a:r>
              <a:rPr kumimoji="1" lang="en-US" altLang="ja-JP" sz="1200" b="1" dirty="0"/>
              <a:t> services may be provided concurrently for multiple data streams suitable for different groups of customer STAs:</a:t>
            </a:r>
          </a:p>
          <a:p>
            <a:pPr marL="742950" lvl="2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kumimoji="1" lang="en-US" altLang="ja-JP" sz="1600" b="1" dirty="0"/>
              <a:t>L</a:t>
            </a:r>
            <a:r>
              <a:rPr kumimoji="1" lang="en-US" altLang="ja-JP" sz="1200" b="1" dirty="0"/>
              <a:t>ive audio/video feeds for multiple stages for event attendees, directors, dressing rooms, safety advisors</a:t>
            </a:r>
          </a:p>
          <a:p>
            <a:pPr marL="742950" lvl="2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kumimoji="1" lang="en-US" altLang="ja-JP" sz="1200" b="1" dirty="0"/>
              <a:t>Training videos for event staffs</a:t>
            </a:r>
          </a:p>
          <a:p>
            <a:pPr marL="742950" lvl="2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kumimoji="1" lang="en-US" altLang="ja-JP" sz="1200" b="1" dirty="0"/>
              <a:t>Introduction videos for event attendees waiting in line</a:t>
            </a:r>
          </a:p>
          <a:p>
            <a:pPr marL="742950" lvl="2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endParaRPr kumimoji="1" lang="en-US" altLang="ja-JP" sz="1600" b="1" dirty="0"/>
          </a:p>
          <a:p>
            <a:pPr marL="742950" lvl="2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endParaRPr kumimoji="1" lang="en-US" altLang="ja-JP" sz="1600" b="1" dirty="0"/>
          </a:p>
        </p:txBody>
      </p:sp>
      <p:sp>
        <p:nvSpPr>
          <p:cNvPr id="14" name="コンテンツ プレースホルダー 7">
            <a:extLst>
              <a:ext uri="{FF2B5EF4-FFF2-40B4-BE49-F238E27FC236}">
                <a16:creationId xmlns:a16="http://schemas.microsoft.com/office/drawing/2014/main" id="{4A8EF0D3-987F-EF49-8ED9-3F113DF8931C}"/>
              </a:ext>
            </a:extLst>
          </p:cNvPr>
          <p:cNvSpPr txBox="1">
            <a:spLocks/>
          </p:cNvSpPr>
          <p:nvPr/>
        </p:nvSpPr>
        <p:spPr bwMode="auto">
          <a:xfrm>
            <a:off x="1171577" y="5244104"/>
            <a:ext cx="4420368" cy="1175215"/>
          </a:xfrm>
          <a:prstGeom prst="rect">
            <a:avLst/>
          </a:pr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kumimoji="1" lang="en-US" altLang="ja-JP" sz="1200" kern="0" dirty="0"/>
              <a:t>Required function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kumimoji="1" lang="en-US" altLang="ja-JP" sz="1200" kern="0" dirty="0"/>
              <a:t>Providing enhanced Broadcast Services (</a:t>
            </a:r>
            <a:r>
              <a:rPr kumimoji="1" lang="en-US" altLang="ja-JP" sz="1200" kern="0" dirty="0" err="1"/>
              <a:t>eBCS</a:t>
            </a:r>
            <a:r>
              <a:rPr kumimoji="1" lang="en-US" altLang="ja-JP" sz="1200" kern="0" dirty="0"/>
              <a:t>) for multiple data streams suitable for different customer STAs. The number of STAs may be large and these STAs may be static or mobile.</a:t>
            </a:r>
          </a:p>
          <a:p>
            <a:pPr>
              <a:buFont typeface="Arial" panose="020B0604020202020204" pitchFamily="34" charset="0"/>
              <a:buChar char="•"/>
            </a:pPr>
            <a:endParaRPr kumimoji="1" lang="en-US" altLang="ja-JP" kern="0" dirty="0"/>
          </a:p>
          <a:p>
            <a:endParaRPr kumimoji="1" lang="en-US" altLang="ja-JP" kern="0" dirty="0"/>
          </a:p>
        </p:txBody>
      </p:sp>
      <p:sp>
        <p:nvSpPr>
          <p:cNvPr id="12" name="テキスト ボックス 3">
            <a:extLst>
              <a:ext uri="{FF2B5EF4-FFF2-40B4-BE49-F238E27FC236}">
                <a16:creationId xmlns:a16="http://schemas.microsoft.com/office/drawing/2014/main" id="{F557271D-1FAB-FE48-8FC1-1F1991C48B87}"/>
              </a:ext>
            </a:extLst>
          </p:cNvPr>
          <p:cNvSpPr txBox="1"/>
          <p:nvPr/>
        </p:nvSpPr>
        <p:spPr>
          <a:xfrm>
            <a:off x="4444148" y="1651861"/>
            <a:ext cx="878359" cy="3693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 dirty="0"/>
              <a:t>Server</a:t>
            </a:r>
            <a:endParaRPr kumimoji="1" lang="ja-JP" altLang="en-US" dirty="0"/>
          </a:p>
        </p:txBody>
      </p:sp>
      <p:sp>
        <p:nvSpPr>
          <p:cNvPr id="15" name="テキスト ボックス 4">
            <a:extLst>
              <a:ext uri="{FF2B5EF4-FFF2-40B4-BE49-F238E27FC236}">
                <a16:creationId xmlns:a16="http://schemas.microsoft.com/office/drawing/2014/main" id="{064367C9-78A2-4A4A-AF98-AE17BDE5A33B}"/>
              </a:ext>
            </a:extLst>
          </p:cNvPr>
          <p:cNvSpPr txBox="1"/>
          <p:nvPr/>
        </p:nvSpPr>
        <p:spPr>
          <a:xfrm>
            <a:off x="3185966" y="3851756"/>
            <a:ext cx="486030" cy="369332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-US" altLang="ja-JP" dirty="0"/>
              <a:t>AP</a:t>
            </a:r>
            <a:endParaRPr kumimoji="1" lang="ja-JP" altLang="en-US" dirty="0"/>
          </a:p>
        </p:txBody>
      </p:sp>
      <p:sp>
        <p:nvSpPr>
          <p:cNvPr id="16" name="テキスト ボックス 5">
            <a:extLst>
              <a:ext uri="{FF2B5EF4-FFF2-40B4-BE49-F238E27FC236}">
                <a16:creationId xmlns:a16="http://schemas.microsoft.com/office/drawing/2014/main" id="{6E20D7B9-5B06-1C46-A844-33DD1BB0C195}"/>
              </a:ext>
            </a:extLst>
          </p:cNvPr>
          <p:cNvSpPr txBox="1"/>
          <p:nvPr/>
        </p:nvSpPr>
        <p:spPr>
          <a:xfrm>
            <a:off x="4866072" y="4499828"/>
            <a:ext cx="623889" cy="369332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-US" altLang="ja-JP" dirty="0"/>
              <a:t>STA</a:t>
            </a:r>
            <a:endParaRPr kumimoji="1" lang="ja-JP" altLang="en-US" dirty="0"/>
          </a:p>
        </p:txBody>
      </p:sp>
      <p:sp>
        <p:nvSpPr>
          <p:cNvPr id="17" name="テキスト ボックス 6">
            <a:extLst>
              <a:ext uri="{FF2B5EF4-FFF2-40B4-BE49-F238E27FC236}">
                <a16:creationId xmlns:a16="http://schemas.microsoft.com/office/drawing/2014/main" id="{2A0A79C8-06DE-0143-9DBE-911AE81EA526}"/>
              </a:ext>
            </a:extLst>
          </p:cNvPr>
          <p:cNvSpPr txBox="1"/>
          <p:nvPr/>
        </p:nvSpPr>
        <p:spPr>
          <a:xfrm>
            <a:off x="4031951" y="4499828"/>
            <a:ext cx="623889" cy="369332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-US" altLang="ja-JP" dirty="0"/>
              <a:t>STA</a:t>
            </a:r>
            <a:endParaRPr kumimoji="1" lang="ja-JP" altLang="en-US" dirty="0"/>
          </a:p>
        </p:txBody>
      </p:sp>
      <p:sp>
        <p:nvSpPr>
          <p:cNvPr id="18" name="テキスト ボックス 7">
            <a:extLst>
              <a:ext uri="{FF2B5EF4-FFF2-40B4-BE49-F238E27FC236}">
                <a16:creationId xmlns:a16="http://schemas.microsoft.com/office/drawing/2014/main" id="{A63F87AB-63C0-D34F-BF67-2E3CE9EAE596}"/>
              </a:ext>
            </a:extLst>
          </p:cNvPr>
          <p:cNvSpPr txBox="1"/>
          <p:nvPr/>
        </p:nvSpPr>
        <p:spPr>
          <a:xfrm>
            <a:off x="3141102" y="4499828"/>
            <a:ext cx="623889" cy="369332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-US" altLang="ja-JP" dirty="0"/>
              <a:t>STA</a:t>
            </a:r>
            <a:endParaRPr kumimoji="1" lang="ja-JP" altLang="en-US"/>
          </a:p>
        </p:txBody>
      </p:sp>
      <p:sp>
        <p:nvSpPr>
          <p:cNvPr id="19" name="テキスト ボックス 8">
            <a:extLst>
              <a:ext uri="{FF2B5EF4-FFF2-40B4-BE49-F238E27FC236}">
                <a16:creationId xmlns:a16="http://schemas.microsoft.com/office/drawing/2014/main" id="{F8343CDA-6F66-754B-9234-97D7ECCFC5C8}"/>
              </a:ext>
            </a:extLst>
          </p:cNvPr>
          <p:cNvSpPr txBox="1"/>
          <p:nvPr/>
        </p:nvSpPr>
        <p:spPr>
          <a:xfrm>
            <a:off x="2323074" y="4499828"/>
            <a:ext cx="623889" cy="369332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-US" altLang="ja-JP" dirty="0"/>
              <a:t>STA</a:t>
            </a:r>
            <a:endParaRPr kumimoji="1" lang="ja-JP" altLang="en-US" dirty="0"/>
          </a:p>
        </p:txBody>
      </p:sp>
      <p:sp>
        <p:nvSpPr>
          <p:cNvPr id="22" name="円/楕円 11">
            <a:extLst>
              <a:ext uri="{FF2B5EF4-FFF2-40B4-BE49-F238E27FC236}">
                <a16:creationId xmlns:a16="http://schemas.microsoft.com/office/drawing/2014/main" id="{8B541896-9143-7E4F-ACF9-1D2643D083E8}"/>
              </a:ext>
            </a:extLst>
          </p:cNvPr>
          <p:cNvSpPr/>
          <p:nvPr/>
        </p:nvSpPr>
        <p:spPr>
          <a:xfrm>
            <a:off x="4151783" y="2346162"/>
            <a:ext cx="1440161" cy="690609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en-US" altLang="ja-JP" dirty="0"/>
              <a:t>Network</a:t>
            </a:r>
            <a:endParaRPr kumimoji="1" lang="ja-JP" altLang="en-US" dirty="0"/>
          </a:p>
        </p:txBody>
      </p:sp>
      <p:sp>
        <p:nvSpPr>
          <p:cNvPr id="25" name="稲妻 18">
            <a:extLst>
              <a:ext uri="{FF2B5EF4-FFF2-40B4-BE49-F238E27FC236}">
                <a16:creationId xmlns:a16="http://schemas.microsoft.com/office/drawing/2014/main" id="{8422D2AD-D8C8-B847-A9AC-F878C9A76E51}"/>
              </a:ext>
            </a:extLst>
          </p:cNvPr>
          <p:cNvSpPr/>
          <p:nvPr/>
        </p:nvSpPr>
        <p:spPr>
          <a:xfrm rot="5400000">
            <a:off x="2157007" y="3513061"/>
            <a:ext cx="369668" cy="1149674"/>
          </a:xfrm>
          <a:prstGeom prst="lightningBol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kumimoji="1" lang="ja-JP" altLang="en-US"/>
          </a:p>
        </p:txBody>
      </p:sp>
      <p:sp>
        <p:nvSpPr>
          <p:cNvPr id="26" name="稲妻 20">
            <a:extLst>
              <a:ext uri="{FF2B5EF4-FFF2-40B4-BE49-F238E27FC236}">
                <a16:creationId xmlns:a16="http://schemas.microsoft.com/office/drawing/2014/main" id="{37D765DD-3900-BA41-91F7-26011EB5DA12}"/>
              </a:ext>
            </a:extLst>
          </p:cNvPr>
          <p:cNvSpPr/>
          <p:nvPr/>
        </p:nvSpPr>
        <p:spPr>
          <a:xfrm rot="5400000" flipV="1">
            <a:off x="4334536" y="3432100"/>
            <a:ext cx="452792" cy="1290786"/>
          </a:xfrm>
          <a:prstGeom prst="lightningBol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kumimoji="1" lang="ja-JP" altLang="en-US"/>
          </a:p>
        </p:txBody>
      </p:sp>
      <p:cxnSp>
        <p:nvCxnSpPr>
          <p:cNvPr id="41" name="Connector: Elbow 40">
            <a:extLst>
              <a:ext uri="{FF2B5EF4-FFF2-40B4-BE49-F238E27FC236}">
                <a16:creationId xmlns:a16="http://schemas.microsoft.com/office/drawing/2014/main" id="{259C3D6C-F3B2-42C3-9145-A52C5CCE8003}"/>
              </a:ext>
            </a:extLst>
          </p:cNvPr>
          <p:cNvCxnSpPr>
            <a:cxnSpLocks/>
            <a:stCxn id="22" idx="4"/>
            <a:endCxn id="15" idx="0"/>
          </p:cNvCxnSpPr>
          <p:nvPr/>
        </p:nvCxnSpPr>
        <p:spPr bwMode="auto">
          <a:xfrm rot="5400000">
            <a:off x="3742931" y="2722822"/>
            <a:ext cx="814985" cy="1442883"/>
          </a:xfrm>
          <a:prstGeom prst="bentConnector3">
            <a:avLst>
              <a:gd name="adj1" fmla="val 62296"/>
            </a:avLst>
          </a:prstGeom>
          <a:ln w="38100">
            <a:headEnd type="none" w="med" len="med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4" name="テキスト ボックス 8">
            <a:extLst>
              <a:ext uri="{FF2B5EF4-FFF2-40B4-BE49-F238E27FC236}">
                <a16:creationId xmlns:a16="http://schemas.microsoft.com/office/drawing/2014/main" id="{969E3B9C-231D-4CF9-9A52-05491E889027}"/>
              </a:ext>
            </a:extLst>
          </p:cNvPr>
          <p:cNvSpPr txBox="1"/>
          <p:nvPr/>
        </p:nvSpPr>
        <p:spPr>
          <a:xfrm>
            <a:off x="1512039" y="4499828"/>
            <a:ext cx="623889" cy="369332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-US" altLang="ja-JP" dirty="0"/>
              <a:t>STA</a:t>
            </a:r>
            <a:endParaRPr kumimoji="1" lang="ja-JP" altLang="en-US" dirty="0"/>
          </a:p>
        </p:txBody>
      </p:sp>
      <p:sp>
        <p:nvSpPr>
          <p:cNvPr id="27" name="テキスト ボックス 3">
            <a:extLst>
              <a:ext uri="{FF2B5EF4-FFF2-40B4-BE49-F238E27FC236}">
                <a16:creationId xmlns:a16="http://schemas.microsoft.com/office/drawing/2014/main" id="{2581364A-B862-44F3-BE28-55A15739BFAB}"/>
              </a:ext>
            </a:extLst>
          </p:cNvPr>
          <p:cNvSpPr txBox="1"/>
          <p:nvPr/>
        </p:nvSpPr>
        <p:spPr>
          <a:xfrm>
            <a:off x="1227171" y="2111038"/>
            <a:ext cx="1114671" cy="3693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-US" altLang="ja-JP" dirty="0"/>
              <a:t>Cameras</a:t>
            </a:r>
            <a:endParaRPr kumimoji="1" lang="ja-JP" altLang="en-US" dirty="0"/>
          </a:p>
        </p:txBody>
      </p:sp>
      <p:sp>
        <p:nvSpPr>
          <p:cNvPr id="40" name="テキスト ボックス 3">
            <a:extLst>
              <a:ext uri="{FF2B5EF4-FFF2-40B4-BE49-F238E27FC236}">
                <a16:creationId xmlns:a16="http://schemas.microsoft.com/office/drawing/2014/main" id="{0662052F-F37E-4E14-AD16-5557582223A5}"/>
              </a:ext>
            </a:extLst>
          </p:cNvPr>
          <p:cNvSpPr txBox="1"/>
          <p:nvPr/>
        </p:nvSpPr>
        <p:spPr>
          <a:xfrm>
            <a:off x="1227170" y="2746498"/>
            <a:ext cx="1114671" cy="5847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-US" altLang="ja-JP" sz="1600" dirty="0"/>
              <a:t>Production Talkback</a:t>
            </a:r>
            <a:endParaRPr kumimoji="1" lang="ja-JP" altLang="en-US" sz="1600" dirty="0"/>
          </a:p>
        </p:txBody>
      </p:sp>
      <p:sp>
        <p:nvSpPr>
          <p:cNvPr id="42" name="テキスト ボックス 3">
            <a:extLst>
              <a:ext uri="{FF2B5EF4-FFF2-40B4-BE49-F238E27FC236}">
                <a16:creationId xmlns:a16="http://schemas.microsoft.com/office/drawing/2014/main" id="{5BA2E621-A7B3-4B26-B144-BA23C4EE493C}"/>
              </a:ext>
            </a:extLst>
          </p:cNvPr>
          <p:cNvSpPr txBox="1"/>
          <p:nvPr/>
        </p:nvSpPr>
        <p:spPr>
          <a:xfrm>
            <a:off x="2674002" y="1996983"/>
            <a:ext cx="1114672" cy="5847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 sz="1600" dirty="0"/>
              <a:t>Video Encoder</a:t>
            </a:r>
            <a:endParaRPr kumimoji="1" lang="ja-JP" altLang="en-US" sz="1600" dirty="0"/>
          </a:p>
        </p:txBody>
      </p:sp>
      <p:sp>
        <p:nvSpPr>
          <p:cNvPr id="43" name="テキスト ボックス 3">
            <a:extLst>
              <a:ext uri="{FF2B5EF4-FFF2-40B4-BE49-F238E27FC236}">
                <a16:creationId xmlns:a16="http://schemas.microsoft.com/office/drawing/2014/main" id="{F31B5B06-2F0C-45A3-822A-0D6B716518A2}"/>
              </a:ext>
            </a:extLst>
          </p:cNvPr>
          <p:cNvSpPr txBox="1"/>
          <p:nvPr/>
        </p:nvSpPr>
        <p:spPr>
          <a:xfrm>
            <a:off x="2674000" y="2740553"/>
            <a:ext cx="1143323" cy="5847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 sz="1600" dirty="0"/>
              <a:t>Audio</a:t>
            </a:r>
            <a:r>
              <a:rPr kumimoji="1" lang="en-US" altLang="ja-JP" sz="1600" dirty="0"/>
              <a:t> Encoder</a:t>
            </a:r>
            <a:endParaRPr kumimoji="1" lang="ja-JP" altLang="en-US" sz="1600" dirty="0"/>
          </a:p>
        </p:txBody>
      </p:sp>
      <p:cxnSp>
        <p:nvCxnSpPr>
          <p:cNvPr id="48" name="Straight Arrow Connector 47">
            <a:extLst>
              <a:ext uri="{FF2B5EF4-FFF2-40B4-BE49-F238E27FC236}">
                <a16:creationId xmlns:a16="http://schemas.microsoft.com/office/drawing/2014/main" id="{B7B853E6-1C35-452F-8518-C65BAA155B71}"/>
              </a:ext>
            </a:extLst>
          </p:cNvPr>
          <p:cNvCxnSpPr>
            <a:cxnSpLocks/>
            <a:stCxn id="27" idx="3"/>
            <a:endCxn id="42" idx="1"/>
          </p:cNvCxnSpPr>
          <p:nvPr/>
        </p:nvCxnSpPr>
        <p:spPr bwMode="auto">
          <a:xfrm flipV="1">
            <a:off x="2341842" y="2289371"/>
            <a:ext cx="332160" cy="6333"/>
          </a:xfrm>
          <a:prstGeom prst="straightConnector1">
            <a:avLst/>
          </a:prstGeom>
          <a:solidFill>
            <a:srgbClr val="00B8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54" name="Straight Arrow Connector 53">
            <a:extLst>
              <a:ext uri="{FF2B5EF4-FFF2-40B4-BE49-F238E27FC236}">
                <a16:creationId xmlns:a16="http://schemas.microsoft.com/office/drawing/2014/main" id="{396248EB-34BE-4B56-BFE5-3000670BD67D}"/>
              </a:ext>
            </a:extLst>
          </p:cNvPr>
          <p:cNvCxnSpPr>
            <a:cxnSpLocks/>
          </p:cNvCxnSpPr>
          <p:nvPr/>
        </p:nvCxnSpPr>
        <p:spPr bwMode="auto">
          <a:xfrm>
            <a:off x="4883328" y="2046245"/>
            <a:ext cx="0" cy="276820"/>
          </a:xfrm>
          <a:prstGeom prst="straightConnector1">
            <a:avLst/>
          </a:prstGeom>
          <a:solidFill>
            <a:srgbClr val="00B8FF"/>
          </a:solidFill>
          <a:ln w="381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60" name="Connector: Elbow 59">
            <a:extLst>
              <a:ext uri="{FF2B5EF4-FFF2-40B4-BE49-F238E27FC236}">
                <a16:creationId xmlns:a16="http://schemas.microsoft.com/office/drawing/2014/main" id="{03338121-D746-4FBB-9911-67530C852B58}"/>
              </a:ext>
            </a:extLst>
          </p:cNvPr>
          <p:cNvCxnSpPr>
            <a:cxnSpLocks/>
            <a:stCxn id="42" idx="3"/>
            <a:endCxn id="22" idx="2"/>
          </p:cNvCxnSpPr>
          <p:nvPr/>
        </p:nvCxnSpPr>
        <p:spPr bwMode="auto">
          <a:xfrm>
            <a:off x="3788674" y="2289371"/>
            <a:ext cx="363109" cy="402096"/>
          </a:xfrm>
          <a:prstGeom prst="bentConnector3">
            <a:avLst/>
          </a:prstGeom>
          <a:solidFill>
            <a:srgbClr val="00B8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68" name="Straight Arrow Connector 67">
            <a:extLst>
              <a:ext uri="{FF2B5EF4-FFF2-40B4-BE49-F238E27FC236}">
                <a16:creationId xmlns:a16="http://schemas.microsoft.com/office/drawing/2014/main" id="{DCAEFC28-08E1-4296-B424-5B8C1FF86B22}"/>
              </a:ext>
            </a:extLst>
          </p:cNvPr>
          <p:cNvCxnSpPr>
            <a:cxnSpLocks/>
            <a:stCxn id="40" idx="3"/>
            <a:endCxn id="43" idx="1"/>
          </p:cNvCxnSpPr>
          <p:nvPr/>
        </p:nvCxnSpPr>
        <p:spPr bwMode="auto">
          <a:xfrm flipV="1">
            <a:off x="2341841" y="3032941"/>
            <a:ext cx="332159" cy="5945"/>
          </a:xfrm>
          <a:prstGeom prst="straightConnector1">
            <a:avLst/>
          </a:prstGeom>
          <a:solidFill>
            <a:srgbClr val="00B8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73" name="Connector: Elbow 72">
            <a:extLst>
              <a:ext uri="{FF2B5EF4-FFF2-40B4-BE49-F238E27FC236}">
                <a16:creationId xmlns:a16="http://schemas.microsoft.com/office/drawing/2014/main" id="{E6005C6E-4260-404E-9207-FF75E0FA429E}"/>
              </a:ext>
            </a:extLst>
          </p:cNvPr>
          <p:cNvCxnSpPr>
            <a:cxnSpLocks/>
            <a:endCxn id="22" idx="2"/>
          </p:cNvCxnSpPr>
          <p:nvPr/>
        </p:nvCxnSpPr>
        <p:spPr bwMode="auto">
          <a:xfrm rot="5400000" flipH="1" flipV="1">
            <a:off x="3872260" y="2789438"/>
            <a:ext cx="377493" cy="181553"/>
          </a:xfrm>
          <a:prstGeom prst="bentConnector2">
            <a:avLst/>
          </a:prstGeom>
          <a:solidFill>
            <a:srgbClr val="00B8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77" name="Straight Connector 76">
            <a:extLst>
              <a:ext uri="{FF2B5EF4-FFF2-40B4-BE49-F238E27FC236}">
                <a16:creationId xmlns:a16="http://schemas.microsoft.com/office/drawing/2014/main" id="{BE78BC6A-0B37-4E26-8ADB-E2B189CFCCF2}"/>
              </a:ext>
            </a:extLst>
          </p:cNvPr>
          <p:cNvCxnSpPr/>
          <p:nvPr/>
        </p:nvCxnSpPr>
        <p:spPr bwMode="auto">
          <a:xfrm>
            <a:off x="3817323" y="3051411"/>
            <a:ext cx="152905" cy="0"/>
          </a:xfrm>
          <a:prstGeom prst="line">
            <a:avLst/>
          </a:prstGeom>
          <a:solidFill>
            <a:srgbClr val="00B8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4700583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タイトル 6">
            <a:extLst>
              <a:ext uri="{FF2B5EF4-FFF2-40B4-BE49-F238E27FC236}">
                <a16:creationId xmlns:a16="http://schemas.microsoft.com/office/drawing/2014/main" id="{1A7F6CAE-16AF-4644-8E0C-0AC68AD250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07579" y="696253"/>
            <a:ext cx="9424925" cy="510952"/>
          </a:xfrm>
        </p:spPr>
        <p:txBody>
          <a:bodyPr/>
          <a:lstStyle/>
          <a:p>
            <a:r>
              <a:rPr kumimoji="1" lang="en-US" altLang="ja-JP" dirty="0"/>
              <a:t>Use Case 5:  Multi-lingual and Emergency Broadcast</a:t>
            </a:r>
            <a:endParaRPr kumimoji="1" lang="ja-JP" altLang="en-US" dirty="0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0D01DE11-9DE7-CE4D-879A-33E27F6B2A76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ja-JP" dirty="0"/>
              <a:t>March 2019</a:t>
            </a:r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E5BE2F5-1DF0-1343-9198-5DC88D362CD8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 dirty="0"/>
              <a:t>Xiaofei WANG (InterDigital))</a:t>
            </a:r>
            <a:endParaRPr lang="en-GB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C421DC62-80AA-7E44-84EB-12E38E2FDC9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8" name="コンテンツ プレースホルダー 7">
            <a:extLst>
              <a:ext uri="{FF2B5EF4-FFF2-40B4-BE49-F238E27FC236}">
                <a16:creationId xmlns:a16="http://schemas.microsoft.com/office/drawing/2014/main" id="{080384B8-EF5D-0748-AE1F-35A049A97833}"/>
              </a:ext>
            </a:extLst>
          </p:cNvPr>
          <p:cNvSpPr>
            <a:spLocks noGrp="1"/>
          </p:cNvSpPr>
          <p:nvPr>
            <p:ph sz="half" idx="4294967295"/>
          </p:nvPr>
        </p:nvSpPr>
        <p:spPr>
          <a:xfrm>
            <a:off x="5924103" y="1457523"/>
            <a:ext cx="4708401" cy="1611437"/>
          </a:xfrm>
          <a:ln>
            <a:solidFill>
              <a:schemeClr val="tx2"/>
            </a:solidFill>
          </a:ln>
        </p:spPr>
        <p:txBody>
          <a:bodyPr/>
          <a:lstStyle/>
          <a:p>
            <a:r>
              <a:rPr kumimoji="1" lang="en-US" altLang="ja-JP" sz="1400" dirty="0"/>
              <a:t>Stakeholders</a:t>
            </a:r>
          </a:p>
          <a:p>
            <a:pPr marL="3429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kumimoji="1" lang="en-US" altLang="ja-JP" sz="1200" b="1" dirty="0">
                <a:cs typeface="+mn-cs"/>
              </a:rPr>
              <a:t>Venue (e.g., museum, conference) system operators</a:t>
            </a:r>
          </a:p>
          <a:p>
            <a:pPr marL="3429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kumimoji="1" lang="en-US" altLang="ja-JP" sz="1200" b="1" dirty="0">
                <a:cs typeface="+mn-cs"/>
              </a:rPr>
              <a:t>Emergency Management Agencies/local governments</a:t>
            </a:r>
          </a:p>
          <a:p>
            <a:pPr marL="3429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kumimoji="1" lang="en-US" altLang="ja-JP" sz="1200" b="1" dirty="0">
                <a:cs typeface="+mn-cs"/>
              </a:rPr>
              <a:t>general public</a:t>
            </a:r>
          </a:p>
          <a:p>
            <a:pPr marL="3429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kumimoji="1" lang="en-US" altLang="ja-JP" sz="1200" b="1" dirty="0"/>
              <a:t>Venue users (e.g., visitors or attendees)</a:t>
            </a:r>
          </a:p>
          <a:p>
            <a:pPr marL="3429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kumimoji="1" lang="en-US" altLang="ja-JP" sz="1200" b="1" dirty="0">
                <a:cs typeface="+mn-cs"/>
              </a:rPr>
              <a:t>Manufactures of semiconductor, networking and mobile devices</a:t>
            </a:r>
            <a:endParaRPr kumimoji="1" lang="ja-JP" altLang="en-US" sz="1200" b="1" dirty="0">
              <a:cs typeface="+mn-cs"/>
            </a:endParaRPr>
          </a:p>
        </p:txBody>
      </p:sp>
      <p:sp>
        <p:nvSpPr>
          <p:cNvPr id="10" name="コンテンツ プレースホルダー 7">
            <a:extLst>
              <a:ext uri="{FF2B5EF4-FFF2-40B4-BE49-F238E27FC236}">
                <a16:creationId xmlns:a16="http://schemas.microsoft.com/office/drawing/2014/main" id="{4F9F409D-D9DC-674B-9DF5-975869D57FE7}"/>
              </a:ext>
            </a:extLst>
          </p:cNvPr>
          <p:cNvSpPr txBox="1">
            <a:spLocks/>
          </p:cNvSpPr>
          <p:nvPr/>
        </p:nvSpPr>
        <p:spPr bwMode="auto">
          <a:xfrm>
            <a:off x="1171577" y="1457524"/>
            <a:ext cx="4420367" cy="3627660"/>
          </a:xfrm>
          <a:prstGeom prst="rect">
            <a:avLst/>
          </a:pr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kumimoji="1" lang="en-US" altLang="ja-JP" kern="0" dirty="0"/>
              <a:t>Topology/Architecture</a:t>
            </a:r>
          </a:p>
        </p:txBody>
      </p:sp>
      <p:sp>
        <p:nvSpPr>
          <p:cNvPr id="11" name="コンテンツ プレースホルダー 7">
            <a:extLst>
              <a:ext uri="{FF2B5EF4-FFF2-40B4-BE49-F238E27FC236}">
                <a16:creationId xmlns:a16="http://schemas.microsoft.com/office/drawing/2014/main" id="{622817C9-C3F0-7A47-91AF-F2063FB34E89}"/>
              </a:ext>
            </a:extLst>
          </p:cNvPr>
          <p:cNvSpPr txBox="1">
            <a:spLocks/>
          </p:cNvSpPr>
          <p:nvPr/>
        </p:nvSpPr>
        <p:spPr bwMode="auto">
          <a:xfrm>
            <a:off x="5924103" y="5085184"/>
            <a:ext cx="4708399" cy="1334135"/>
          </a:xfrm>
          <a:prstGeom prst="rect">
            <a:avLst/>
          </a:pr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kumimoji="1" lang="en-US" altLang="ja-JP" sz="1400" dirty="0"/>
              <a:t>Expected Benefits:</a:t>
            </a:r>
          </a:p>
          <a:p>
            <a:pPr marL="3429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kumimoji="1" lang="en-US" altLang="ja-JP" sz="1200" b="1" dirty="0"/>
              <a:t>Ability to broadcast simultaneous information to a large number of users</a:t>
            </a:r>
          </a:p>
          <a:p>
            <a:pPr marL="3429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kumimoji="1" lang="en-US" altLang="ja-JP" sz="1200" b="1" dirty="0"/>
              <a:t>Reducing cost and implementation complexity for venue and emergency system operators</a:t>
            </a:r>
          </a:p>
          <a:p>
            <a:endParaRPr kumimoji="1" lang="ja-JP" altLang="en-US" kern="0" dirty="0"/>
          </a:p>
        </p:txBody>
      </p:sp>
      <p:sp>
        <p:nvSpPr>
          <p:cNvPr id="13" name="コンテンツ プレースホルダー 7">
            <a:extLst>
              <a:ext uri="{FF2B5EF4-FFF2-40B4-BE49-F238E27FC236}">
                <a16:creationId xmlns:a16="http://schemas.microsoft.com/office/drawing/2014/main" id="{821D0DE3-B04C-2245-BF99-45A08C620B1D}"/>
              </a:ext>
            </a:extLst>
          </p:cNvPr>
          <p:cNvSpPr txBox="1">
            <a:spLocks/>
          </p:cNvSpPr>
          <p:nvPr/>
        </p:nvSpPr>
        <p:spPr bwMode="auto">
          <a:xfrm>
            <a:off x="5924103" y="3204514"/>
            <a:ext cx="4708400" cy="1808662"/>
          </a:xfrm>
          <a:prstGeom prst="rect">
            <a:avLst/>
          </a:pr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kumimoji="1" lang="en-US" altLang="ja-JP" sz="1400" dirty="0"/>
              <a:t>Service scene</a:t>
            </a:r>
          </a:p>
          <a:p>
            <a:pPr marL="3429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kumimoji="1" lang="en-US" altLang="ja-JP" sz="1200" b="1" dirty="0"/>
              <a:t>An </a:t>
            </a:r>
            <a:r>
              <a:rPr kumimoji="1" lang="en-US" altLang="ja-JP" sz="1200" b="1" dirty="0" err="1"/>
              <a:t>eBCS</a:t>
            </a:r>
            <a:r>
              <a:rPr kumimoji="1" lang="en-US" altLang="ja-JP" sz="1200" b="1" dirty="0"/>
              <a:t> AP provides </a:t>
            </a:r>
            <a:r>
              <a:rPr kumimoji="1" lang="en-US" altLang="ja-JP" sz="1200" b="1" dirty="0" err="1"/>
              <a:t>eBCS</a:t>
            </a:r>
            <a:r>
              <a:rPr kumimoji="1" lang="en-US" altLang="ja-JP" sz="1200" b="1" dirty="0"/>
              <a:t> for multiple sources of information, e.g., emergency information, venue information, translation in a conference, to a large number of densely located STAs, which may be static or mobile devices.</a:t>
            </a:r>
          </a:p>
          <a:p>
            <a:pPr marL="3429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kumimoji="1" lang="en-US" altLang="ja-JP" sz="1200" b="1" dirty="0"/>
              <a:t>An </a:t>
            </a:r>
            <a:r>
              <a:rPr kumimoji="1" lang="en-US" altLang="ja-JP" sz="1200" b="1" dirty="0" err="1"/>
              <a:t>eBCS</a:t>
            </a:r>
            <a:r>
              <a:rPr kumimoji="1" lang="en-US" altLang="ja-JP" sz="1200" b="1" dirty="0"/>
              <a:t> AP provides multiple </a:t>
            </a:r>
            <a:r>
              <a:rPr kumimoji="1" lang="en-US" altLang="ja-JP" sz="1200" b="1" dirty="0" err="1"/>
              <a:t>eBCSs</a:t>
            </a:r>
            <a:r>
              <a:rPr kumimoji="1" lang="en-US" altLang="ja-JP" sz="1200" b="1" dirty="0"/>
              <a:t> for the same information in different languages</a:t>
            </a:r>
          </a:p>
        </p:txBody>
      </p:sp>
      <p:sp>
        <p:nvSpPr>
          <p:cNvPr id="14" name="コンテンツ プレースホルダー 7">
            <a:extLst>
              <a:ext uri="{FF2B5EF4-FFF2-40B4-BE49-F238E27FC236}">
                <a16:creationId xmlns:a16="http://schemas.microsoft.com/office/drawing/2014/main" id="{4A8EF0D3-987F-EF49-8ED9-3F113DF8931C}"/>
              </a:ext>
            </a:extLst>
          </p:cNvPr>
          <p:cNvSpPr txBox="1">
            <a:spLocks/>
          </p:cNvSpPr>
          <p:nvPr/>
        </p:nvSpPr>
        <p:spPr bwMode="auto">
          <a:xfrm>
            <a:off x="1171577" y="5244104"/>
            <a:ext cx="4420368" cy="1175215"/>
          </a:xfrm>
          <a:prstGeom prst="rect">
            <a:avLst/>
          </a:pr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kumimoji="1" lang="en-US" altLang="ja-JP" sz="1200" kern="0" dirty="0"/>
              <a:t>Required function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kumimoji="1" lang="en-US" altLang="ja-JP" sz="1200" kern="0" dirty="0"/>
              <a:t>Providing enhanced Broadcast Services (</a:t>
            </a:r>
            <a:r>
              <a:rPr kumimoji="1" lang="en-US" altLang="ja-JP" sz="1200" kern="0" dirty="0" err="1"/>
              <a:t>eBCS</a:t>
            </a:r>
            <a:r>
              <a:rPr kumimoji="1" lang="en-US" altLang="ja-JP" sz="1200" kern="0" dirty="0"/>
              <a:t>) for emergency and/or Multi-lingual service to a large number of densely located STAs. These STAs may be associated, or unassociated with the AP or may be  low-cost STAs that do not transmit. These STAs may be static or mobile.</a:t>
            </a:r>
          </a:p>
          <a:p>
            <a:pPr>
              <a:buFont typeface="Arial" panose="020B0604020202020204" pitchFamily="34" charset="0"/>
              <a:buChar char="•"/>
            </a:pPr>
            <a:endParaRPr kumimoji="1" lang="en-US" altLang="ja-JP" kern="0" dirty="0"/>
          </a:p>
          <a:p>
            <a:endParaRPr kumimoji="1" lang="en-US" altLang="ja-JP" kern="0" dirty="0"/>
          </a:p>
        </p:txBody>
      </p:sp>
      <p:sp>
        <p:nvSpPr>
          <p:cNvPr id="12" name="テキスト ボックス 3">
            <a:extLst>
              <a:ext uri="{FF2B5EF4-FFF2-40B4-BE49-F238E27FC236}">
                <a16:creationId xmlns:a16="http://schemas.microsoft.com/office/drawing/2014/main" id="{F557271D-1FAB-FE48-8FC1-1F1991C48B87}"/>
              </a:ext>
            </a:extLst>
          </p:cNvPr>
          <p:cNvSpPr txBox="1"/>
          <p:nvPr/>
        </p:nvSpPr>
        <p:spPr>
          <a:xfrm>
            <a:off x="1390817" y="2164325"/>
            <a:ext cx="1149674" cy="64633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-US" altLang="ja-JP" dirty="0"/>
              <a:t>Contents</a:t>
            </a:r>
          </a:p>
          <a:p>
            <a:r>
              <a:rPr lang="en-US" altLang="ja-JP" dirty="0"/>
              <a:t>Server</a:t>
            </a:r>
            <a:endParaRPr kumimoji="1" lang="ja-JP" altLang="en-US" dirty="0"/>
          </a:p>
        </p:txBody>
      </p:sp>
      <p:sp>
        <p:nvSpPr>
          <p:cNvPr id="15" name="テキスト ボックス 4">
            <a:extLst>
              <a:ext uri="{FF2B5EF4-FFF2-40B4-BE49-F238E27FC236}">
                <a16:creationId xmlns:a16="http://schemas.microsoft.com/office/drawing/2014/main" id="{064367C9-78A2-4A4A-AF98-AE17BDE5A33B}"/>
              </a:ext>
            </a:extLst>
          </p:cNvPr>
          <p:cNvSpPr txBox="1"/>
          <p:nvPr/>
        </p:nvSpPr>
        <p:spPr>
          <a:xfrm>
            <a:off x="3210031" y="3165692"/>
            <a:ext cx="486030" cy="369332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-US" altLang="ja-JP" dirty="0"/>
              <a:t>AP</a:t>
            </a:r>
            <a:endParaRPr kumimoji="1" lang="ja-JP" altLang="en-US" dirty="0"/>
          </a:p>
        </p:txBody>
      </p:sp>
      <p:sp>
        <p:nvSpPr>
          <p:cNvPr id="16" name="テキスト ボックス 5">
            <a:extLst>
              <a:ext uri="{FF2B5EF4-FFF2-40B4-BE49-F238E27FC236}">
                <a16:creationId xmlns:a16="http://schemas.microsoft.com/office/drawing/2014/main" id="{6E20D7B9-5B06-1C46-A844-33DD1BB0C195}"/>
              </a:ext>
            </a:extLst>
          </p:cNvPr>
          <p:cNvSpPr txBox="1"/>
          <p:nvPr/>
        </p:nvSpPr>
        <p:spPr>
          <a:xfrm>
            <a:off x="4866072" y="4499828"/>
            <a:ext cx="623889" cy="369332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-US" altLang="ja-JP" dirty="0"/>
              <a:t>STA</a:t>
            </a:r>
            <a:endParaRPr kumimoji="1" lang="ja-JP" altLang="en-US" dirty="0"/>
          </a:p>
        </p:txBody>
      </p:sp>
      <p:sp>
        <p:nvSpPr>
          <p:cNvPr id="17" name="テキスト ボックス 6">
            <a:extLst>
              <a:ext uri="{FF2B5EF4-FFF2-40B4-BE49-F238E27FC236}">
                <a16:creationId xmlns:a16="http://schemas.microsoft.com/office/drawing/2014/main" id="{2A0A79C8-06DE-0143-9DBE-911AE81EA526}"/>
              </a:ext>
            </a:extLst>
          </p:cNvPr>
          <p:cNvSpPr txBox="1"/>
          <p:nvPr/>
        </p:nvSpPr>
        <p:spPr>
          <a:xfrm>
            <a:off x="4031951" y="4499828"/>
            <a:ext cx="623889" cy="369332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-US" altLang="ja-JP" dirty="0"/>
              <a:t>STA</a:t>
            </a:r>
            <a:endParaRPr kumimoji="1" lang="ja-JP" altLang="en-US" dirty="0"/>
          </a:p>
        </p:txBody>
      </p:sp>
      <p:sp>
        <p:nvSpPr>
          <p:cNvPr id="18" name="テキスト ボックス 7">
            <a:extLst>
              <a:ext uri="{FF2B5EF4-FFF2-40B4-BE49-F238E27FC236}">
                <a16:creationId xmlns:a16="http://schemas.microsoft.com/office/drawing/2014/main" id="{A63F87AB-63C0-D34F-BF67-2E3CE9EAE596}"/>
              </a:ext>
            </a:extLst>
          </p:cNvPr>
          <p:cNvSpPr txBox="1"/>
          <p:nvPr/>
        </p:nvSpPr>
        <p:spPr>
          <a:xfrm>
            <a:off x="3141102" y="4499828"/>
            <a:ext cx="623889" cy="369332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-US" altLang="ja-JP" dirty="0"/>
              <a:t>STA</a:t>
            </a:r>
            <a:endParaRPr kumimoji="1" lang="ja-JP" altLang="en-US"/>
          </a:p>
        </p:txBody>
      </p:sp>
      <p:sp>
        <p:nvSpPr>
          <p:cNvPr id="19" name="テキスト ボックス 8">
            <a:extLst>
              <a:ext uri="{FF2B5EF4-FFF2-40B4-BE49-F238E27FC236}">
                <a16:creationId xmlns:a16="http://schemas.microsoft.com/office/drawing/2014/main" id="{F8343CDA-6F66-754B-9234-97D7ECCFC5C8}"/>
              </a:ext>
            </a:extLst>
          </p:cNvPr>
          <p:cNvSpPr txBox="1"/>
          <p:nvPr/>
        </p:nvSpPr>
        <p:spPr>
          <a:xfrm>
            <a:off x="2323074" y="4499828"/>
            <a:ext cx="623889" cy="369332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-US" altLang="ja-JP" dirty="0"/>
              <a:t>STA</a:t>
            </a:r>
            <a:endParaRPr kumimoji="1" lang="ja-JP" altLang="en-US" dirty="0"/>
          </a:p>
        </p:txBody>
      </p:sp>
      <p:sp>
        <p:nvSpPr>
          <p:cNvPr id="22" name="円/楕円 11">
            <a:extLst>
              <a:ext uri="{FF2B5EF4-FFF2-40B4-BE49-F238E27FC236}">
                <a16:creationId xmlns:a16="http://schemas.microsoft.com/office/drawing/2014/main" id="{8B541896-9143-7E4F-ACF9-1D2643D083E8}"/>
              </a:ext>
            </a:extLst>
          </p:cNvPr>
          <p:cNvSpPr/>
          <p:nvPr/>
        </p:nvSpPr>
        <p:spPr>
          <a:xfrm>
            <a:off x="3679907" y="2142187"/>
            <a:ext cx="1551997" cy="690609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en-US" altLang="ja-JP" dirty="0"/>
              <a:t>Network</a:t>
            </a:r>
            <a:endParaRPr kumimoji="1" lang="ja-JP" altLang="en-US" dirty="0"/>
          </a:p>
        </p:txBody>
      </p:sp>
      <p:cxnSp>
        <p:nvCxnSpPr>
          <p:cNvPr id="23" name="直線矢印コネクタ 13">
            <a:extLst>
              <a:ext uri="{FF2B5EF4-FFF2-40B4-BE49-F238E27FC236}">
                <a16:creationId xmlns:a16="http://schemas.microsoft.com/office/drawing/2014/main" id="{351A44D6-26FA-5A4F-BF0D-E485C938DA80}"/>
              </a:ext>
            </a:extLst>
          </p:cNvPr>
          <p:cNvCxnSpPr>
            <a:cxnSpLocks/>
            <a:stCxn id="12" idx="3"/>
            <a:endCxn id="22" idx="2"/>
          </p:cNvCxnSpPr>
          <p:nvPr/>
        </p:nvCxnSpPr>
        <p:spPr>
          <a:xfrm>
            <a:off x="2540491" y="2487491"/>
            <a:ext cx="1139416" cy="1"/>
          </a:xfrm>
          <a:prstGeom prst="straightConnector1">
            <a:avLst/>
          </a:prstGeom>
          <a:ln w="3810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5" name="稲妻 18">
            <a:extLst>
              <a:ext uri="{FF2B5EF4-FFF2-40B4-BE49-F238E27FC236}">
                <a16:creationId xmlns:a16="http://schemas.microsoft.com/office/drawing/2014/main" id="{8422D2AD-D8C8-B847-A9AC-F878C9A76E51}"/>
              </a:ext>
            </a:extLst>
          </p:cNvPr>
          <p:cNvSpPr/>
          <p:nvPr/>
        </p:nvSpPr>
        <p:spPr>
          <a:xfrm rot="5400000">
            <a:off x="1779768" y="3241987"/>
            <a:ext cx="914400" cy="1149674"/>
          </a:xfrm>
          <a:prstGeom prst="lightningBol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kumimoji="1" lang="ja-JP" altLang="en-US"/>
          </a:p>
        </p:txBody>
      </p:sp>
      <p:sp>
        <p:nvSpPr>
          <p:cNvPr id="26" name="稲妻 20">
            <a:extLst>
              <a:ext uri="{FF2B5EF4-FFF2-40B4-BE49-F238E27FC236}">
                <a16:creationId xmlns:a16="http://schemas.microsoft.com/office/drawing/2014/main" id="{37D765DD-3900-BA41-91F7-26011EB5DA12}"/>
              </a:ext>
            </a:extLst>
          </p:cNvPr>
          <p:cNvSpPr/>
          <p:nvPr/>
        </p:nvSpPr>
        <p:spPr>
          <a:xfrm rot="5400000" flipV="1">
            <a:off x="4339977" y="3171431"/>
            <a:ext cx="914400" cy="1290786"/>
          </a:xfrm>
          <a:prstGeom prst="lightningBol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kumimoji="1" lang="ja-JP" altLang="en-US"/>
          </a:p>
        </p:txBody>
      </p:sp>
      <p:cxnSp>
        <p:nvCxnSpPr>
          <p:cNvPr id="41" name="Connector: Elbow 40">
            <a:extLst>
              <a:ext uri="{FF2B5EF4-FFF2-40B4-BE49-F238E27FC236}">
                <a16:creationId xmlns:a16="http://schemas.microsoft.com/office/drawing/2014/main" id="{259C3D6C-F3B2-42C3-9145-A52C5CCE8003}"/>
              </a:ext>
            </a:extLst>
          </p:cNvPr>
          <p:cNvCxnSpPr>
            <a:cxnSpLocks/>
            <a:stCxn id="22" idx="6"/>
            <a:endCxn id="15" idx="0"/>
          </p:cNvCxnSpPr>
          <p:nvPr/>
        </p:nvCxnSpPr>
        <p:spPr bwMode="auto">
          <a:xfrm flipH="1">
            <a:off x="3453046" y="2487492"/>
            <a:ext cx="1778858" cy="678200"/>
          </a:xfrm>
          <a:prstGeom prst="bentConnector4">
            <a:avLst>
              <a:gd name="adj1" fmla="val -12851"/>
              <a:gd name="adj2" fmla="val 75457"/>
            </a:avLst>
          </a:prstGeom>
          <a:ln w="31750">
            <a:headEnd type="none" w="med" len="med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4" name="テキスト ボックス 8">
            <a:extLst>
              <a:ext uri="{FF2B5EF4-FFF2-40B4-BE49-F238E27FC236}">
                <a16:creationId xmlns:a16="http://schemas.microsoft.com/office/drawing/2014/main" id="{969E3B9C-231D-4CF9-9A52-05491E889027}"/>
              </a:ext>
            </a:extLst>
          </p:cNvPr>
          <p:cNvSpPr txBox="1"/>
          <p:nvPr/>
        </p:nvSpPr>
        <p:spPr>
          <a:xfrm>
            <a:off x="1512039" y="4499828"/>
            <a:ext cx="623889" cy="369332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-US" altLang="ja-JP" dirty="0"/>
              <a:t>STA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3224978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March 2019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Xiaofei Wang (InterDigital)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F5D8E26B-7BCF-4D25-9C89-0168A6618F18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6" name="Rectangle 1"/>
          <p:cNvSpPr txBox="1">
            <a:spLocks noChangeArrowheads="1"/>
          </p:cNvSpPr>
          <p:nvPr/>
        </p:nvSpPr>
        <p:spPr>
          <a:xfrm>
            <a:off x="2209800" y="685800"/>
            <a:ext cx="7772400" cy="1066800"/>
          </a:xfrm>
          <a:prstGeom prst="rect">
            <a:avLst/>
          </a:prstGeom>
          <a:ln/>
        </p:spPr>
        <p:txBody>
          <a:bodyPr/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kern="0" dirty="0"/>
              <a:t>References</a:t>
            </a: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1703512" y="1700809"/>
            <a:ext cx="8784976" cy="4208463"/>
          </a:xfrm>
          <a:prstGeom prst="rect">
            <a:avLst/>
          </a:prstGeom>
          <a:ln/>
        </p:spPr>
        <p:txBody>
          <a:bodyPr/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0" indent="0"/>
            <a:r>
              <a:rPr lang="en-US" sz="2000" kern="0" dirty="0"/>
              <a:t>[1] IEEE 11-19/0182r0, Template for </a:t>
            </a:r>
            <a:r>
              <a:rPr lang="en-US" sz="2000" kern="0" dirty="0" err="1"/>
              <a:t>TGbc</a:t>
            </a:r>
            <a:r>
              <a:rPr lang="en-US" sz="2000" kern="0" dirty="0"/>
              <a:t> Use Case Scenario slides, Jan. 2019</a:t>
            </a:r>
          </a:p>
          <a:p>
            <a:pPr marL="0" indent="0"/>
            <a:r>
              <a:rPr lang="en-US" sz="2000" kern="0" dirty="0"/>
              <a:t>[2] IEEE 802.11-18/383r0, BCS Use Cases, Mar. 2018</a:t>
            </a:r>
          </a:p>
          <a:p>
            <a:pPr marL="0" indent="0"/>
            <a:r>
              <a:rPr lang="en-US" sz="2000" kern="0" dirty="0"/>
              <a:t>[3] IEEE 802.11-18/0532r0, Low Power Sensor Broadcast Use Cases, Mar. 2018</a:t>
            </a:r>
          </a:p>
          <a:p>
            <a:pPr marL="0" indent="0"/>
            <a:r>
              <a:rPr lang="en-US" sz="2000" kern="0" dirty="0"/>
              <a:t>[4] IEEE 802.11-18/1592r0, Possible Enhancement for Broadcast Services over WLAN, Sept. 2018</a:t>
            </a:r>
          </a:p>
          <a:p>
            <a:pPr marL="0" indent="0"/>
            <a:r>
              <a:rPr lang="en-US" sz="2000" kern="0" dirty="0"/>
              <a:t>[5] IEEE 802.11-18/0561r0, Some Use Cases for Broadcast Services over WLAN, Mar. 2018</a:t>
            </a:r>
          </a:p>
          <a:p>
            <a:pPr marL="0" indent="0"/>
            <a:r>
              <a:rPr lang="en-US" sz="2000" kern="0" dirty="0"/>
              <a:t>[6] IEEE 802.11-18/0771r0, Potential ITS Use Cases for BCS, Apr. 2018</a:t>
            </a:r>
          </a:p>
          <a:p>
            <a:pPr marL="0" indent="0"/>
            <a:r>
              <a:rPr lang="en-US" sz="2000" kern="0" dirty="0"/>
              <a:t>[7] IEEE 802.11-18/1437r1, Broadcast Use Case from Event Producers, Sept. 2018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5356821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11-14-xxxx-00-00ax_Overhead_Analysis_Draft.potx" id="{58D38F92-CE47-49A6-8D55-B6F683F34CA5}" vid="{B11CDA16-73AE-4FE4-927E-073FD3DED5C1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8B519F59218FD4E88B58DE214C6B6C1" ma:contentTypeVersion="0" ma:contentTypeDescription="Create a new document." ma:contentTypeScope="" ma:versionID="f0f002001fb3fd8d0b30a99e294d4221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1b05d82d297216baf5b26c55225140df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3A2646E-62E3-4149-BBD2-CBA4DEF13688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49B6FD7-A7EF-4FFA-B3AA-4E285A044B96}">
  <ds:schemaRefs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40C680F0-332A-4214-AC5B-BC3BBD5CFBD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23033</TotalTime>
  <Words>1272</Words>
  <Application>Microsoft Office PowerPoint</Application>
  <PresentationFormat>Widescreen</PresentationFormat>
  <Paragraphs>215</Paragraphs>
  <Slides>8</Slides>
  <Notes>8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Times New Roman</vt:lpstr>
      <vt:lpstr>Office Theme</vt:lpstr>
      <vt:lpstr>Document</vt:lpstr>
      <vt:lpstr>A Draft IEEE 802.11bc Use Case Document</vt:lpstr>
      <vt:lpstr>PowerPoint Presentation</vt:lpstr>
      <vt:lpstr>Use Case 1:  Stadium Video Distribution</vt:lpstr>
      <vt:lpstr>Use Case 2:  Low Power Sensor UL Broadcast</vt:lpstr>
      <vt:lpstr>Use Case 3:  Intelligent Transportation Broadcast</vt:lpstr>
      <vt:lpstr>Use Case 4:  Broadcast Services for Event Production</vt:lpstr>
      <vt:lpstr>Use Case 5:  Multi-lingual and Emergency Broadcast</vt:lpstr>
      <vt:lpstr>PowerPoint Presentation</vt:lpstr>
    </vt:vector>
  </TitlesOfParts>
  <Company>InterDigital Communication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 Wake up using BSS Update Counter</dc:title>
  <dc:creator>Xiaofei.Wang@InterDigital.com</dc:creator>
  <cp:lastModifiedBy>Xiaofei Wang</cp:lastModifiedBy>
  <cp:revision>349</cp:revision>
  <cp:lastPrinted>1601-01-01T00:00:00Z</cp:lastPrinted>
  <dcterms:created xsi:type="dcterms:W3CDTF">2014-04-14T10:59:07Z</dcterms:created>
  <dcterms:modified xsi:type="dcterms:W3CDTF">2019-03-11T18:31:07Z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0x01010068B519F59218FD4E88B58DE214C6B6C1</vt:lpwstr>
  </property>
</Properties>
</file>