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87" r:id="rId7"/>
    <p:sldId id="285" r:id="rId8"/>
    <p:sldId id="286" r:id="rId9"/>
    <p:sldId id="288" r:id="rId10"/>
    <p:sldId id="259" r:id="rId11"/>
    <p:sldId id="28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77" d="100"/>
          <a:sy n="77" d="100"/>
        </p:scale>
        <p:origin x="96" y="5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2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0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54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802.11-19/0268r2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Draft IEEE 802.11bc Use Case Document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149531"/>
              </p:ext>
            </p:extLst>
          </p:nvPr>
        </p:nvGraphicFramePr>
        <p:xfrm>
          <a:off x="2320925" y="3714750"/>
          <a:ext cx="7715250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" name="Document" r:id="rId4" imgW="8267030" imgH="3099197" progId="Word.Document.8">
                  <p:embed/>
                </p:oleObj>
              </mc:Choice>
              <mc:Fallback>
                <p:oleObj name="Document" r:id="rId4" imgW="8267030" imgH="3099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714750"/>
                        <a:ext cx="7715250" cy="2892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This document contains the proposed use cases descriptions for the IEEE 802.11bc TG.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Use Case 1: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08401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08399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08400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low-cost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55" y="685801"/>
            <a:ext cx="8275685" cy="510952"/>
          </a:xfrm>
        </p:spPr>
        <p:txBody>
          <a:bodyPr/>
          <a:lstStyle/>
          <a:p>
            <a:r>
              <a:rPr kumimoji="1" lang="en-US" altLang="ja-JP" dirty="0"/>
              <a:t>Use Case 2: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APs,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39" y="685801"/>
            <a:ext cx="9474429" cy="510952"/>
          </a:xfrm>
        </p:spPr>
        <p:txBody>
          <a:bodyPr/>
          <a:lstStyle/>
          <a:p>
            <a:r>
              <a:rPr kumimoji="1" lang="en-US" altLang="ja-JP" dirty="0"/>
              <a:t>Use Case 3:  Intelligent Transportation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1"/>
            <a:ext cx="5716513" cy="1428093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railway crossing and intelligent transportation system (ITS)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Railway operators, automobile manufacturers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Government agencies and police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automobiles,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090098"/>
            <a:ext cx="5716512" cy="1291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safety related information and local traveler information without delay and association to large number of STAs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2" y="3078971"/>
            <a:ext cx="5716514" cy="1862196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For advanced railroad crossing: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RSE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 of  arriving train info and railroad crossing warning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PID and OBE provide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 for personal and vehicle location info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For traveler information broadcast: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RSE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 of  local traveler info, e.g.,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090099"/>
            <a:ext cx="4536505" cy="1291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Connected Vehicle Roadside Equipment (RSE), Connected Vehicle (OBE) and Personal Informational Device (PID) provide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service for safety related information for railway crossing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RSE provides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service for local traveler information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1230815" y="3078971"/>
            <a:ext cx="2401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Adv. Railroad Crossing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1195549" y="4549278"/>
            <a:ext cx="2471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Traveler Info Broadcast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357033" y="2787047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テキスト ボックス 4">
            <a:extLst>
              <a:ext uri="{FF2B5EF4-FFF2-40B4-BE49-F238E27FC236}">
                <a16:creationId xmlns:a16="http://schemas.microsoft.com/office/drawing/2014/main" id="{BF499757-1A73-42D3-847E-BC23A2BDFEBF}"/>
              </a:ext>
            </a:extLst>
          </p:cNvPr>
          <p:cNvSpPr txBox="1"/>
          <p:nvPr/>
        </p:nvSpPr>
        <p:spPr>
          <a:xfrm>
            <a:off x="1387600" y="2237993"/>
            <a:ext cx="1686680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/>
              <a:t>Connected Vehicle </a:t>
            </a:r>
          </a:p>
          <a:p>
            <a:r>
              <a:rPr kumimoji="1" lang="en-US" altLang="ja-JP" sz="1400" dirty="0"/>
              <a:t>Roadside </a:t>
            </a:r>
            <a:r>
              <a:rPr lang="en-US" altLang="ja-JP" sz="1400" dirty="0"/>
              <a:t>Equipment</a:t>
            </a:r>
            <a:endParaRPr kumimoji="1" lang="ja-JP" altLang="en-US" sz="1400" dirty="0"/>
          </a:p>
        </p:txBody>
      </p:sp>
      <p:pic>
        <p:nvPicPr>
          <p:cNvPr id="65" name="Picture 2" descr="Image result for cellphone icon">
            <a:extLst>
              <a:ext uri="{FF2B5EF4-FFF2-40B4-BE49-F238E27FC236}">
                <a16:creationId xmlns:a16="http://schemas.microsoft.com/office/drawing/2014/main" id="{B9570A2B-196C-4A38-996C-276608A3F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3" t="14662" r="30176" b="15250"/>
          <a:stretch/>
        </p:blipFill>
        <p:spPr bwMode="auto">
          <a:xfrm rot="898492">
            <a:off x="4137638" y="2858107"/>
            <a:ext cx="199027" cy="34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50">
            <a:extLst>
              <a:ext uri="{FF2B5EF4-FFF2-40B4-BE49-F238E27FC236}">
                <a16:creationId xmlns:a16="http://schemas.microsoft.com/office/drawing/2014/main" id="{AC4A4A02-2BB5-4F8A-A05B-09A22E885437}"/>
              </a:ext>
            </a:extLst>
          </p:cNvPr>
          <p:cNvSpPr txBox="1"/>
          <p:nvPr/>
        </p:nvSpPr>
        <p:spPr>
          <a:xfrm>
            <a:off x="4360041" y="2802787"/>
            <a:ext cx="925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Personal Info Device </a:t>
            </a:r>
          </a:p>
        </p:txBody>
      </p:sp>
      <p:pic>
        <p:nvPicPr>
          <p:cNvPr id="72" name="Picture 6" descr="Image result for car icon">
            <a:extLst>
              <a:ext uri="{FF2B5EF4-FFF2-40B4-BE49-F238E27FC236}">
                <a16:creationId xmlns:a16="http://schemas.microsoft.com/office/drawing/2014/main" id="{4DA910A8-AEDD-4381-AD43-FC9E8D0E61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29" b="25155"/>
          <a:stretch/>
        </p:blipFill>
        <p:spPr bwMode="auto">
          <a:xfrm>
            <a:off x="4019780" y="2110781"/>
            <a:ext cx="1018045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50">
            <a:extLst>
              <a:ext uri="{FF2B5EF4-FFF2-40B4-BE49-F238E27FC236}">
                <a16:creationId xmlns:a16="http://schemas.microsoft.com/office/drawing/2014/main" id="{BB471E1B-C0CC-4735-BCA5-66B57B79553A}"/>
              </a:ext>
            </a:extLst>
          </p:cNvPr>
          <p:cNvSpPr txBox="1"/>
          <p:nvPr/>
        </p:nvSpPr>
        <p:spPr>
          <a:xfrm>
            <a:off x="4619961" y="1773869"/>
            <a:ext cx="8480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Connected</a:t>
            </a:r>
          </a:p>
          <a:p>
            <a:pPr algn="ctr"/>
            <a:r>
              <a:rPr lang="en-US" sz="1100" b="1" dirty="0"/>
              <a:t>Vehicle</a:t>
            </a:r>
          </a:p>
        </p:txBody>
      </p:sp>
      <p:sp>
        <p:nvSpPr>
          <p:cNvPr id="74" name="稲妻 18">
            <a:extLst>
              <a:ext uri="{FF2B5EF4-FFF2-40B4-BE49-F238E27FC236}">
                <a16:creationId xmlns:a16="http://schemas.microsoft.com/office/drawing/2014/main" id="{149E2729-5ACC-47EA-A822-CCBEC80B2F0B}"/>
              </a:ext>
            </a:extLst>
          </p:cNvPr>
          <p:cNvSpPr/>
          <p:nvPr/>
        </p:nvSpPr>
        <p:spPr>
          <a:xfrm rot="5774709">
            <a:off x="3642631" y="2330857"/>
            <a:ext cx="369332" cy="316205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5" name="稲妻 18">
            <a:extLst>
              <a:ext uri="{FF2B5EF4-FFF2-40B4-BE49-F238E27FC236}">
                <a16:creationId xmlns:a16="http://schemas.microsoft.com/office/drawing/2014/main" id="{040496AB-4D31-4ADE-9D0C-9322A9366DCC}"/>
              </a:ext>
            </a:extLst>
          </p:cNvPr>
          <p:cNvSpPr/>
          <p:nvPr/>
        </p:nvSpPr>
        <p:spPr>
          <a:xfrm rot="5400000" flipH="1">
            <a:off x="3666744" y="2721211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6" name="稲妻 18">
            <a:extLst>
              <a:ext uri="{FF2B5EF4-FFF2-40B4-BE49-F238E27FC236}">
                <a16:creationId xmlns:a16="http://schemas.microsoft.com/office/drawing/2014/main" id="{A33E2532-4446-40C3-8893-CFDA8F771947}"/>
              </a:ext>
            </a:extLst>
          </p:cNvPr>
          <p:cNvSpPr/>
          <p:nvPr/>
        </p:nvSpPr>
        <p:spPr>
          <a:xfrm rot="14481299" flipH="1">
            <a:off x="3213786" y="2409668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EAEA272-EDEC-468D-93C1-895BDFA5CAA7}"/>
              </a:ext>
            </a:extLst>
          </p:cNvPr>
          <p:cNvSpPr/>
          <p:nvPr/>
        </p:nvSpPr>
        <p:spPr bwMode="auto">
          <a:xfrm>
            <a:off x="2012348" y="4395356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テキスト ボックス 4">
            <a:extLst>
              <a:ext uri="{FF2B5EF4-FFF2-40B4-BE49-F238E27FC236}">
                <a16:creationId xmlns:a16="http://schemas.microsoft.com/office/drawing/2014/main" id="{72445B4C-B6EC-4FE7-844A-0061A5306E25}"/>
              </a:ext>
            </a:extLst>
          </p:cNvPr>
          <p:cNvSpPr txBox="1"/>
          <p:nvPr/>
        </p:nvSpPr>
        <p:spPr>
          <a:xfrm>
            <a:off x="1326588" y="3846728"/>
            <a:ext cx="1686680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/>
              <a:t>Connected Vehicle </a:t>
            </a:r>
          </a:p>
          <a:p>
            <a:r>
              <a:rPr kumimoji="1" lang="en-US" altLang="ja-JP" sz="1400" dirty="0"/>
              <a:t>Roadside </a:t>
            </a:r>
            <a:r>
              <a:rPr lang="en-US" altLang="ja-JP" sz="1400" dirty="0"/>
              <a:t>Equipment</a:t>
            </a:r>
            <a:endParaRPr kumimoji="1" lang="ja-JP" altLang="en-US" sz="1400" dirty="0"/>
          </a:p>
        </p:txBody>
      </p:sp>
      <p:pic>
        <p:nvPicPr>
          <p:cNvPr id="80" name="Picture 2" descr="Image result for cellphone icon">
            <a:extLst>
              <a:ext uri="{FF2B5EF4-FFF2-40B4-BE49-F238E27FC236}">
                <a16:creationId xmlns:a16="http://schemas.microsoft.com/office/drawing/2014/main" id="{482AC459-ECAE-4CE8-A801-9D3633B78E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3" t="14662" r="30176" b="15250"/>
          <a:stretch/>
        </p:blipFill>
        <p:spPr bwMode="auto">
          <a:xfrm rot="898492">
            <a:off x="3983906" y="4340525"/>
            <a:ext cx="199027" cy="34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50">
            <a:extLst>
              <a:ext uri="{FF2B5EF4-FFF2-40B4-BE49-F238E27FC236}">
                <a16:creationId xmlns:a16="http://schemas.microsoft.com/office/drawing/2014/main" id="{0BD39466-377F-42EE-ABBF-8C42DA2720B5}"/>
              </a:ext>
            </a:extLst>
          </p:cNvPr>
          <p:cNvSpPr txBox="1"/>
          <p:nvPr/>
        </p:nvSpPr>
        <p:spPr>
          <a:xfrm>
            <a:off x="4216164" y="4369303"/>
            <a:ext cx="925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Personal Info Device </a:t>
            </a:r>
          </a:p>
        </p:txBody>
      </p:sp>
      <p:pic>
        <p:nvPicPr>
          <p:cNvPr id="82" name="Picture 6" descr="Image result for car icon">
            <a:extLst>
              <a:ext uri="{FF2B5EF4-FFF2-40B4-BE49-F238E27FC236}">
                <a16:creationId xmlns:a16="http://schemas.microsoft.com/office/drawing/2014/main" id="{65831C66-40F1-4B25-8CF2-0E5A0109A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29" b="25155"/>
          <a:stretch/>
        </p:blipFill>
        <p:spPr bwMode="auto">
          <a:xfrm>
            <a:off x="3958768" y="3719516"/>
            <a:ext cx="1018045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50">
            <a:extLst>
              <a:ext uri="{FF2B5EF4-FFF2-40B4-BE49-F238E27FC236}">
                <a16:creationId xmlns:a16="http://schemas.microsoft.com/office/drawing/2014/main" id="{66B1C449-E20B-45B0-BDD2-54C4B6BFD01C}"/>
              </a:ext>
            </a:extLst>
          </p:cNvPr>
          <p:cNvSpPr txBox="1"/>
          <p:nvPr/>
        </p:nvSpPr>
        <p:spPr>
          <a:xfrm>
            <a:off x="4558949" y="3382604"/>
            <a:ext cx="8480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en-US" sz="1100" b="1" dirty="0"/>
              <a:t>Connected</a:t>
            </a:r>
          </a:p>
          <a:p>
            <a:pPr algn="ctr"/>
            <a:r>
              <a:rPr lang="en-US" sz="1100" b="1" dirty="0"/>
              <a:t>Vehicle</a:t>
            </a:r>
          </a:p>
        </p:txBody>
      </p:sp>
      <p:sp>
        <p:nvSpPr>
          <p:cNvPr id="85" name="稲妻 18">
            <a:extLst>
              <a:ext uri="{FF2B5EF4-FFF2-40B4-BE49-F238E27FC236}">
                <a16:creationId xmlns:a16="http://schemas.microsoft.com/office/drawing/2014/main" id="{802A75E7-3CC1-4563-A763-4987C82D951C}"/>
              </a:ext>
            </a:extLst>
          </p:cNvPr>
          <p:cNvSpPr/>
          <p:nvPr/>
        </p:nvSpPr>
        <p:spPr>
          <a:xfrm rot="14966605" flipH="1">
            <a:off x="3382093" y="4102038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86" name="稲妻 18">
            <a:extLst>
              <a:ext uri="{FF2B5EF4-FFF2-40B4-BE49-F238E27FC236}">
                <a16:creationId xmlns:a16="http://schemas.microsoft.com/office/drawing/2014/main" id="{B9695686-4682-4391-BF1C-07504CC1D32F}"/>
              </a:ext>
            </a:extLst>
          </p:cNvPr>
          <p:cNvSpPr/>
          <p:nvPr/>
        </p:nvSpPr>
        <p:spPr>
          <a:xfrm rot="12703696" flipH="1">
            <a:off x="3343375" y="3831258"/>
            <a:ext cx="282807" cy="31620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57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49" y="696253"/>
            <a:ext cx="9505056" cy="510952"/>
          </a:xfrm>
        </p:spPr>
        <p:txBody>
          <a:bodyPr/>
          <a:lstStyle/>
          <a:p>
            <a:r>
              <a:rPr kumimoji="1" lang="en-US" altLang="ja-JP" dirty="0"/>
              <a:t>Use Case 4:  Broadcast Services for Event Production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3"/>
            <a:ext cx="5284465" cy="1334135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Event (e.g., music festival, Comic-Con)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Event directors, producers and staff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Event attendees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84103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085184"/>
            <a:ext cx="5284464" cy="13341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suitable for different groups of customer STAS, of which some group may contain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Reducing cost and implementation complexity for event producers and system operators as well as safety officials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2" y="3032941"/>
            <a:ext cx="5284465" cy="19802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At a large event, e.g., music festival and Comic-Con,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services may be provided concurrently for multiple data streams suitable for different groups of customer STAs: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600" b="1" dirty="0"/>
              <a:t>L</a:t>
            </a:r>
            <a:r>
              <a:rPr kumimoji="1" lang="en-US" altLang="ja-JP" sz="1200" b="1" dirty="0"/>
              <a:t>ive video feeds for multiple stages for event attendees, directors, dressing rooms, safety advisors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Training videos for event staffs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Introduction videos for event attendees waiting in line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600" b="1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6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multiple data streams suitable for different customer STAs. The number of STAs may be large and these STAs may be static or mobile.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4444148" y="1651861"/>
            <a:ext cx="87835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185966" y="3851756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4151783" y="2346162"/>
            <a:ext cx="1440161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2157007" y="3513061"/>
            <a:ext cx="369668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4536" y="3432100"/>
            <a:ext cx="452792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4"/>
            <a:endCxn id="15" idx="0"/>
          </p:cNvCxnSpPr>
          <p:nvPr/>
        </p:nvCxnSpPr>
        <p:spPr bwMode="auto">
          <a:xfrm rot="5400000">
            <a:off x="3742931" y="2722822"/>
            <a:ext cx="814985" cy="1442883"/>
          </a:xfrm>
          <a:prstGeom prst="bentConnector3">
            <a:avLst>
              <a:gd name="adj1" fmla="val 62296"/>
            </a:avLst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2581364A-B862-44F3-BE28-55A15739BFAB}"/>
              </a:ext>
            </a:extLst>
          </p:cNvPr>
          <p:cNvSpPr txBox="1"/>
          <p:nvPr/>
        </p:nvSpPr>
        <p:spPr>
          <a:xfrm>
            <a:off x="1227171" y="2111038"/>
            <a:ext cx="111467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Cameras</a:t>
            </a:r>
            <a:endParaRPr kumimoji="1" lang="ja-JP" altLang="en-US" dirty="0"/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0662052F-F37E-4E14-AD16-5557582223A5}"/>
              </a:ext>
            </a:extLst>
          </p:cNvPr>
          <p:cNvSpPr txBox="1"/>
          <p:nvPr/>
        </p:nvSpPr>
        <p:spPr>
          <a:xfrm>
            <a:off x="1227170" y="2746498"/>
            <a:ext cx="1114671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/>
              <a:t>Production Talkback</a:t>
            </a:r>
            <a:endParaRPr kumimoji="1" lang="ja-JP" altLang="en-US" sz="1600" dirty="0"/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5BA2E621-A7B3-4B26-B144-BA23C4EE493C}"/>
              </a:ext>
            </a:extLst>
          </p:cNvPr>
          <p:cNvSpPr txBox="1"/>
          <p:nvPr/>
        </p:nvSpPr>
        <p:spPr>
          <a:xfrm>
            <a:off x="2674002" y="1996983"/>
            <a:ext cx="1114672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/>
              <a:t>Video Encoder</a:t>
            </a:r>
            <a:endParaRPr kumimoji="1" lang="ja-JP" altLang="en-US" sz="1600" dirty="0"/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F31B5B06-2F0C-45A3-822A-0D6B716518A2}"/>
              </a:ext>
            </a:extLst>
          </p:cNvPr>
          <p:cNvSpPr txBox="1"/>
          <p:nvPr/>
        </p:nvSpPr>
        <p:spPr>
          <a:xfrm>
            <a:off x="2674000" y="2740553"/>
            <a:ext cx="1143323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/>
              <a:t>Voice Encoder</a:t>
            </a:r>
            <a:endParaRPr kumimoji="1" lang="ja-JP" altLang="en-US" sz="16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7B853E6-1C35-452F-8518-C65BAA155B71}"/>
              </a:ext>
            </a:extLst>
          </p:cNvPr>
          <p:cNvCxnSpPr>
            <a:cxnSpLocks/>
            <a:stCxn id="27" idx="3"/>
            <a:endCxn id="42" idx="1"/>
          </p:cNvCxnSpPr>
          <p:nvPr/>
        </p:nvCxnSpPr>
        <p:spPr bwMode="auto">
          <a:xfrm flipV="1">
            <a:off x="2341842" y="2289371"/>
            <a:ext cx="332160" cy="633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96248EB-34BE-4B56-BFE5-3000670BD67D}"/>
              </a:ext>
            </a:extLst>
          </p:cNvPr>
          <p:cNvCxnSpPr>
            <a:cxnSpLocks/>
          </p:cNvCxnSpPr>
          <p:nvPr/>
        </p:nvCxnSpPr>
        <p:spPr bwMode="auto">
          <a:xfrm>
            <a:off x="4883328" y="2046245"/>
            <a:ext cx="0" cy="27682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03338121-D746-4FBB-9911-67530C852B58}"/>
              </a:ext>
            </a:extLst>
          </p:cNvPr>
          <p:cNvCxnSpPr>
            <a:cxnSpLocks/>
            <a:stCxn id="42" idx="3"/>
            <a:endCxn id="22" idx="2"/>
          </p:cNvCxnSpPr>
          <p:nvPr/>
        </p:nvCxnSpPr>
        <p:spPr bwMode="auto">
          <a:xfrm>
            <a:off x="3788674" y="2289371"/>
            <a:ext cx="363109" cy="402096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CAEFC28-08E1-4296-B424-5B8C1FF86B22}"/>
              </a:ext>
            </a:extLst>
          </p:cNvPr>
          <p:cNvCxnSpPr>
            <a:cxnSpLocks/>
            <a:stCxn id="40" idx="3"/>
            <a:endCxn id="43" idx="1"/>
          </p:cNvCxnSpPr>
          <p:nvPr/>
        </p:nvCxnSpPr>
        <p:spPr bwMode="auto">
          <a:xfrm flipV="1">
            <a:off x="2341841" y="3032941"/>
            <a:ext cx="332159" cy="594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E6005C6E-4260-404E-9207-FF75E0FA429E}"/>
              </a:ext>
            </a:extLst>
          </p:cNvPr>
          <p:cNvCxnSpPr>
            <a:cxnSpLocks/>
            <a:endCxn id="22" idx="2"/>
          </p:cNvCxnSpPr>
          <p:nvPr/>
        </p:nvCxnSpPr>
        <p:spPr bwMode="auto">
          <a:xfrm rot="5400000" flipH="1" flipV="1">
            <a:off x="3872260" y="2789438"/>
            <a:ext cx="377493" cy="181553"/>
          </a:xfrm>
          <a:prstGeom prst="bentConnector2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E78BC6A-0B37-4E26-8ADB-E2B189CFCCF2}"/>
              </a:ext>
            </a:extLst>
          </p:cNvPr>
          <p:cNvCxnSpPr/>
          <p:nvPr/>
        </p:nvCxnSpPr>
        <p:spPr bwMode="auto">
          <a:xfrm>
            <a:off x="3817323" y="3051411"/>
            <a:ext cx="152905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70058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579" y="696253"/>
            <a:ext cx="9424925" cy="510952"/>
          </a:xfrm>
        </p:spPr>
        <p:txBody>
          <a:bodyPr/>
          <a:lstStyle/>
          <a:p>
            <a:r>
              <a:rPr kumimoji="1" lang="en-US" altLang="ja-JP" dirty="0"/>
              <a:t>Use Case 5:  Multi-lingual and Emergency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3"/>
            <a:ext cx="4708401" cy="161143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Venue (e.g., museum, conference)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Emergency Management Agencies/local governments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general public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Venue users (e.g., visitors or attendees)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085184"/>
            <a:ext cx="4708399" cy="133413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Reducing cost and implementation complexity for venue and emergency system operators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3204514"/>
            <a:ext cx="4708400" cy="1808662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multiple sources of information, e.g., emergency information, venue information, translation in a conference, to a large number of densely located STAs, which may be static or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the same information in different languages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emergency and/or Multi-lingual service to a large number of densely located STAs. These STAs may be associated, or unassociated with the AP or may be  low-cost STAs that do not transmit. These STAs may be static or mobile.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497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11-19/0182r0, Template for </a:t>
            </a:r>
            <a:r>
              <a:rPr lang="en-US" sz="2000" kern="0" dirty="0" err="1"/>
              <a:t>TGbc</a:t>
            </a:r>
            <a:r>
              <a:rPr lang="en-US" sz="2000" kern="0" dirty="0"/>
              <a:t> Use Case Scenario slides, Jan. 2019</a:t>
            </a:r>
          </a:p>
          <a:p>
            <a:pPr marL="0" indent="0"/>
            <a:r>
              <a:rPr lang="en-US" sz="2000" kern="0" dirty="0"/>
              <a:t>[2] IEEE 802.11-18/383r0, BCS Use Cases, Mar. 2018</a:t>
            </a:r>
          </a:p>
          <a:p>
            <a:pPr marL="0" indent="0"/>
            <a:r>
              <a:rPr lang="en-US" sz="2000" kern="0" dirty="0"/>
              <a:t>[3] IEEE 802.11-18/0532r0, Low Power Sensor Broadcast Use Cases, Mar. 2018</a:t>
            </a:r>
          </a:p>
          <a:p>
            <a:pPr marL="0" indent="0"/>
            <a:r>
              <a:rPr lang="en-US" sz="2000" kern="0" dirty="0"/>
              <a:t>[4] IEEE 802.11-18/1592r0, Possible Enhancement for Broadcast Services over WLAN, Sept. 2018</a:t>
            </a:r>
          </a:p>
          <a:p>
            <a:pPr marL="0" indent="0"/>
            <a:r>
              <a:rPr lang="en-US" sz="2000" kern="0" dirty="0"/>
              <a:t>[5] IEEE 802.11-18/0561r0, Some Use Cases for Broadcast Services over WLAN, Mar. 2018</a:t>
            </a:r>
          </a:p>
          <a:p>
            <a:pPr marL="0" indent="0"/>
            <a:r>
              <a:rPr lang="en-US" sz="2000" kern="0" dirty="0"/>
              <a:t>[6] IEEE 802.11-18/0771r0, Potential ITS Use Cases for BCS, Apr. 2018</a:t>
            </a:r>
          </a:p>
          <a:p>
            <a:pPr marL="0" indent="0"/>
            <a:r>
              <a:rPr lang="en-US" sz="2000" kern="0" dirty="0"/>
              <a:t>[7] IEEE 802.11-18/1437r1, Broadcast Use Case from Event Producers, Sept.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23021</TotalTime>
  <Words>1270</Words>
  <Application>Microsoft Office PowerPoint</Application>
  <PresentationFormat>Widescreen</PresentationFormat>
  <Paragraphs>215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A Draft IEEE 802.11bc Use Case Document</vt:lpstr>
      <vt:lpstr>PowerPoint Presentation</vt:lpstr>
      <vt:lpstr>Use Case 1:  Stadium Video Distribution</vt:lpstr>
      <vt:lpstr>Use Case 2:  Low Power Sensor UL Broadcast</vt:lpstr>
      <vt:lpstr>Use Case 3:  Intelligent Transportation Broadcast</vt:lpstr>
      <vt:lpstr>Use Case 4:  Broadcast Services for Event Production</vt:lpstr>
      <vt:lpstr>Use Case 5:  Multi-lingual and Emergency Broadcast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345</cp:revision>
  <cp:lastPrinted>1601-01-01T00:00:00Z</cp:lastPrinted>
  <dcterms:created xsi:type="dcterms:W3CDTF">2014-04-14T10:59:07Z</dcterms:created>
  <dcterms:modified xsi:type="dcterms:W3CDTF">2019-03-11T18:18:12Z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