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82" r:id="rId22"/>
    <p:sldId id="283" r:id="rId23"/>
    <p:sldId id="284" r:id="rId24"/>
    <p:sldId id="277" r:id="rId25"/>
    <p:sldId id="278" r:id="rId26"/>
    <p:sldId id="279" r:id="rId27"/>
    <p:sldId id="280"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106" y="2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802.11-19/0257r0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January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2019-03-10 </a:t>
            </a:r>
            <a:endParaRPr lang="en-GB" sz="2000" b="0" dirty="0"/>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06"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March 2019</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March 2019</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a:t>
            </a:r>
            <a:r>
              <a:rPr lang="en-US" sz="2000" dirty="0" smtClean="0"/>
              <a:t>13 July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mentor.ieee.org/802-ec/dcn/17/ec-17-0090-22-0PNP-ieee-802-lmsc-operations-manual.pdf</a:t>
            </a:r>
            <a:r>
              <a:rPr lang="en-US" altLang="en-US" sz="1800" dirty="0" smtClean="0"/>
              <a:t> </a:t>
            </a:r>
            <a:endParaRPr lang="en-US" altLang="en-US" sz="1800" dirty="0"/>
          </a:p>
          <a:p>
            <a:pPr>
              <a:lnSpc>
                <a:spcPct val="80000"/>
              </a:lnSpc>
              <a:defRPr/>
            </a:pPr>
            <a:r>
              <a:rPr lang="en-US" sz="2000" dirty="0"/>
              <a:t>IEEE 802 Working Group Policies </a:t>
            </a:r>
            <a:r>
              <a:rPr lang="en-US" sz="2000" dirty="0" smtClean="0"/>
              <a:t>&amp; Procedures </a:t>
            </a:r>
            <a:r>
              <a:rPr lang="en-US" sz="2000" dirty="0"/>
              <a:t>(29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13 July 2018)</a:t>
            </a:r>
            <a:endParaRPr lang="en-US" sz="2000" dirty="0">
              <a:hlinkClick r:id="rId6"/>
            </a:endParaRPr>
          </a:p>
          <a:p>
            <a:pPr lvl="1"/>
            <a:r>
              <a:rPr lang="en-US" sz="1800" dirty="0">
                <a:hlinkClick r:id="rId7"/>
              </a:rPr>
              <a:t>https://</a:t>
            </a:r>
            <a:r>
              <a:rPr lang="en-US" sz="1800" dirty="0" smtClean="0">
                <a:hlinkClick r:id="rId7"/>
              </a:rPr>
              <a:t>mentor.ieee.org/802-ec/dcn/17/ec-17-0120-27-0PNP-ieee-802-lmsc-chairs-guidelines.pdf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March 2019</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March 2019</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13 July 2018)</a:t>
            </a:r>
          </a:p>
          <a:p>
            <a:pPr lvl="1"/>
            <a:r>
              <a:rPr lang="en-US" altLang="en-US" dirty="0">
                <a:hlinkClick r:id="rId3"/>
              </a:rPr>
              <a:t>https://</a:t>
            </a:r>
            <a:r>
              <a:rPr lang="en-US" altLang="en-US" dirty="0" smtClean="0">
                <a:hlinkClick r:id="rId3"/>
              </a:rPr>
              <a:t>mentor.ieee.org/802.11/dcn/14/11-14-0629-22-0000-802-11-operations-manual.docx</a:t>
            </a:r>
            <a:r>
              <a:rPr lang="en-US" altLang="en-US" dirty="0" smtClean="0"/>
              <a:t>    </a:t>
            </a:r>
            <a:endParaRPr lang="en-US" altLang="en-US" dirty="0"/>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March 2019</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2018 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March 2019</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11-14-0629-22</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March 2019</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2019</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March 2019</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p>
          <a:p>
            <a:pPr lvl="1">
              <a:buNone/>
            </a:pPr>
            <a:r>
              <a:rPr lang="en-US" dirty="0"/>
              <a:t>	</a:t>
            </a:r>
            <a:r>
              <a:rPr lang="en-US" dirty="0" smtClean="0"/>
              <a:t>Balloting requirements</a:t>
            </a:r>
            <a:endParaRPr lang="en-US" dirty="0" smtClean="0"/>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March 2019</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March 2019</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OM: Draft Standard Balloting Requirements (1)</a:t>
            </a:r>
            <a:endParaRPr lang="en-US" dirty="0"/>
          </a:p>
        </p:txBody>
      </p:sp>
      <p:sp>
        <p:nvSpPr>
          <p:cNvPr id="3" name="Content Placeholder 2"/>
          <p:cNvSpPr>
            <a:spLocks noGrp="1"/>
          </p:cNvSpPr>
          <p:nvPr>
            <p:ph idx="1"/>
          </p:nvPr>
        </p:nvSpPr>
        <p:spPr>
          <a:xfrm>
            <a:off x="914401" y="1981201"/>
            <a:ext cx="10361084" cy="4419599"/>
          </a:xfrm>
        </p:spPr>
        <p:txBody>
          <a:bodyPr/>
          <a:lstStyle/>
          <a:p>
            <a:r>
              <a:rPr lang="en-US" sz="2000" b="0" dirty="0" smtClean="0"/>
              <a:t>A </a:t>
            </a:r>
            <a:r>
              <a:rPr lang="en-US" sz="2000" b="0" dirty="0"/>
              <a:t>draft standard (or amendment) is sent to WG ballot using the procedure below.</a:t>
            </a:r>
          </a:p>
          <a:p>
            <a:r>
              <a:rPr lang="en-US" sz="2000" b="0" dirty="0"/>
              <a:t>There is a two-step approval process before a draft can be balloted:</a:t>
            </a:r>
          </a:p>
          <a:p>
            <a:pPr lvl="0">
              <a:buFont typeface="Arial" panose="020B0604020202020204" pitchFamily="34" charset="0"/>
              <a:buChar char="•"/>
            </a:pPr>
            <a:r>
              <a:rPr lang="en-US" sz="2000" b="0" dirty="0"/>
              <a:t>Approval in a TG</a:t>
            </a:r>
          </a:p>
          <a:p>
            <a:pPr lvl="0">
              <a:buFont typeface="Arial" panose="020B0604020202020204" pitchFamily="34" charset="0"/>
              <a:buChar char="•"/>
            </a:pPr>
            <a:r>
              <a:rPr lang="en-US" sz="2000" b="0" dirty="0"/>
              <a:t>Approval in the WG</a:t>
            </a:r>
          </a:p>
          <a:p>
            <a:r>
              <a:rPr lang="en-US" sz="2000" b="0" dirty="0"/>
              <a:t> </a:t>
            </a:r>
          </a:p>
          <a:p>
            <a:r>
              <a:rPr lang="en-US" sz="2000" b="0" dirty="0"/>
              <a:t>It is the responsibility of the TG to ensure that the draft is ready for balloting, i.e. that it is complete (e.g. no place holders or notes for future action, editing, or clarifications) and of sufficient quality.  TGs are encouraged to perform an internal review / comment resolution cycle before bringing a draft to the working group for ballot.  Failure to prepare adequately will result in a large number of comments, and will probably result in a failed ballot.  It also antagonizes working group voters.  The progress of a draft is accelerated by taking a more cautious route to initial ballot, resulting in a shorter overall period of comment resolution.</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42398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OM: Draft Standard Balloting Requirements (2)</a:t>
            </a:r>
            <a:endParaRPr lang="en-US" dirty="0"/>
          </a:p>
        </p:txBody>
      </p:sp>
      <p:sp>
        <p:nvSpPr>
          <p:cNvPr id="3" name="Content Placeholder 2"/>
          <p:cNvSpPr>
            <a:spLocks noGrp="1"/>
          </p:cNvSpPr>
          <p:nvPr>
            <p:ph idx="1"/>
          </p:nvPr>
        </p:nvSpPr>
        <p:spPr>
          <a:xfrm>
            <a:off x="914401" y="1981201"/>
            <a:ext cx="10361084" cy="4419599"/>
          </a:xfrm>
        </p:spPr>
        <p:txBody>
          <a:bodyPr/>
          <a:lstStyle/>
          <a:p>
            <a:r>
              <a:rPr lang="en-US" sz="2000" b="0" dirty="0"/>
              <a:t>Before a draft is submitted to 802.11 WG letter ballot, it shall meet all the following requirements</a:t>
            </a:r>
            <a:r>
              <a:rPr lang="en-US" sz="2000" b="0" dirty="0" smtClean="0"/>
              <a:t>:</a:t>
            </a:r>
          </a:p>
          <a:p>
            <a:endParaRPr lang="en-US" sz="2000" b="0" dirty="0"/>
          </a:p>
          <a:p>
            <a:r>
              <a:rPr lang="en-US" sz="2000" b="0" dirty="0" smtClean="0"/>
              <a:t>In </a:t>
            </a:r>
            <a:r>
              <a:rPr lang="en-US" sz="2000" b="0" dirty="0"/>
              <a:t>the Task Group:</a:t>
            </a:r>
          </a:p>
          <a:p>
            <a:r>
              <a:rPr lang="en-US" sz="2000" b="0" dirty="0"/>
              <a:t>1.	Either the draft to be balloted, or the precursor draft to be edited, as appropriate, must be available on the 802.11 website in the members area, and announced on the 802.11 WG reflector</a:t>
            </a:r>
          </a:p>
          <a:p>
            <a:r>
              <a:rPr lang="en-US" sz="2000" b="0" dirty="0"/>
              <a:t>2.	If any changes need to be made to this draft before it can be balloted by the WG, these changes, whether technical or editorial, shall be described in one or more submissions approved by vote in the TG.</a:t>
            </a:r>
          </a:p>
          <a:p>
            <a:r>
              <a:rPr lang="en-US" sz="2000" b="0" dirty="0" smtClean="0"/>
              <a:t>	For </a:t>
            </a:r>
            <a:r>
              <a:rPr lang="en-US" sz="2000" b="0" dirty="0"/>
              <a:t>initial and recirculation (once a ballot has passed with at least 75% approval) ballots, the TG approves submittal to WG for WG letter ballot. Motion templates are provided in the latest version of document 11-08-762 on the mentor server. </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908443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OM: Draft Standard Balloting Requirements (3)</a:t>
            </a:r>
            <a:endParaRPr lang="en-US" dirty="0"/>
          </a:p>
        </p:txBody>
      </p:sp>
      <p:sp>
        <p:nvSpPr>
          <p:cNvPr id="3" name="Content Placeholder 2"/>
          <p:cNvSpPr>
            <a:spLocks noGrp="1"/>
          </p:cNvSpPr>
          <p:nvPr>
            <p:ph idx="1"/>
          </p:nvPr>
        </p:nvSpPr>
        <p:spPr>
          <a:xfrm>
            <a:off x="914401" y="1981201"/>
            <a:ext cx="10361084" cy="4343399"/>
          </a:xfrm>
        </p:spPr>
        <p:txBody>
          <a:bodyPr/>
          <a:lstStyle/>
          <a:p>
            <a:r>
              <a:rPr lang="en-US" sz="2000" b="0" dirty="0"/>
              <a:t>In the Working Group:</a:t>
            </a:r>
          </a:p>
          <a:p>
            <a:r>
              <a:rPr lang="en-US" sz="2000" b="0" dirty="0"/>
              <a:t>1.	The availability of the draft (or precursor draft) must be announced on the 802.11 WG email reflector during or prior to the meeting slot in which approval of any WG ballot on the draft is considered.</a:t>
            </a:r>
          </a:p>
          <a:p>
            <a:r>
              <a:rPr lang="en-US" sz="2000" b="0" dirty="0"/>
              <a:t>2.	Approval of the WG is required to start an 802.11 WG letter ballot, either by motion in a WG meeting or by a fifteen-day electronic ballot. The wording of the approval motion mirrors the wording of the approval motion made in the TG.</a:t>
            </a:r>
          </a:p>
          <a:p>
            <a:endParaRPr lang="en-US" sz="2000" b="0" dirty="0" smtClean="0"/>
          </a:p>
          <a:p>
            <a:r>
              <a:rPr lang="en-US" sz="2000" b="0" dirty="0" smtClean="0"/>
              <a:t>A </a:t>
            </a:r>
            <a:r>
              <a:rPr lang="en-US" sz="2000" b="0" dirty="0"/>
              <a:t>recirculation ballot shall be accompanied by a spreadsheet showing how comments have been resolved from the previous ballot, and a red-line version of the draft standard showing the changes of the previous draft.  Comments shall be made referenced to the clean version, but the redline version is provided to demonstrate the scope of the recirculation ballot.</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38091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March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24</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March 2019</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25</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March 2019</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March 2019</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March 2019</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March 2019</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March 2019</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March 2019</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March 2019</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March 2019</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March 2019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396</TotalTime>
  <Words>1904</Words>
  <Application>Microsoft Office PowerPoint</Application>
  <PresentationFormat>Widescreen</PresentationFormat>
  <Paragraphs>349</Paragraphs>
  <Slides>27</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7"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January 2019</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July 2018 IEEE 802.11 OM changes</vt:lpstr>
      <vt:lpstr>Please Return Ballots on WGLBs to avoid loss of voting rights</vt:lpstr>
      <vt:lpstr>Email Reflectors</vt:lpstr>
      <vt:lpstr>IEEE 802-ALL EMAIL List Server</vt:lpstr>
      <vt:lpstr>Reminder for Posting Documents</vt:lpstr>
      <vt:lpstr>From OM: Draft Standard Balloting Requirements (1)</vt:lpstr>
      <vt:lpstr>From OM: Draft Standard Balloting Requirements (2)</vt:lpstr>
      <vt:lpstr>From OM: Draft Standard Balloting Requirements (3)</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31</cp:revision>
  <cp:lastPrinted>1601-01-01T00:00:00Z</cp:lastPrinted>
  <dcterms:created xsi:type="dcterms:W3CDTF">2018-05-05T22:00:08Z</dcterms:created>
  <dcterms:modified xsi:type="dcterms:W3CDTF">2019-03-11T03:35:44Z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2019-03-11 03:35:44Z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