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82" r:id="rId7"/>
    <p:sldId id="262" r:id="rId8"/>
    <p:sldId id="263" r:id="rId9"/>
    <p:sldId id="264" r:id="rId10"/>
    <p:sldId id="283" r:id="rId11"/>
    <p:sldId id="266" r:id="rId12"/>
    <p:sldId id="267" r:id="rId13"/>
    <p:sldId id="268" r:id="rId14"/>
    <p:sldId id="269" r:id="rId15"/>
    <p:sldId id="270" r:id="rId16"/>
    <p:sldId id="271" r:id="rId17"/>
    <p:sldId id="284" r:id="rId18"/>
    <p:sldId id="285" r:id="rId19"/>
    <p:sldId id="286" r:id="rId20"/>
    <p:sldId id="275" r:id="rId21"/>
    <p:sldId id="278" r:id="rId22"/>
    <p:sldId id="279" r:id="rId23"/>
    <p:sldId id="280" r:id="rId24"/>
    <p:sldId id="281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2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A329AED-52B9-4CDA-B9C4-B2F437CF80C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3677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B5963CC5-9E2E-4875-88AA-32EECA0AD67B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162930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802.11-19/0221r1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4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05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814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40D4ED0-0F0C-4177-9C28-C271FF5217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076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E63291A-FC2D-4CC7-A256-B469E5875691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65895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Robert Stacey, Intel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5977230-C6BC-455E-B60B-184EB826FAB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2354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6627DE00-7001-4BBD-BD54-93183B88034B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522210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A3740031-025A-4C2A-A8F7-DFB5EAE8A388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373575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A3740EF2-A6A2-4AE1-B03D-2667E668466A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268174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5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233-04-0eht-eht-draft-proposed-csd.docx" TargetMode="External"/><Relationship Id="rId3" Type="http://schemas.openxmlformats.org/officeDocument/2006/relationships/hyperlink" Target="https://mentor.ieee.org/802.1/dcn/18/1-18-0079-02-ICne.docx" TargetMode="External"/><Relationship Id="rId7" Type="http://schemas.openxmlformats.org/officeDocument/2006/relationships/hyperlink" Target="https://mentor.ieee.org/802.11/dcn/18/11-18-1231-04-0eht-eht-draft-proposed-par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19/ec-19-0005-00-00EC-ieee-p802-3cu-draft-csd.pdf" TargetMode="External"/><Relationship Id="rId5" Type="http://schemas.openxmlformats.org/officeDocument/2006/relationships/hyperlink" Target="https://mentor.ieee.org/802-ec/dcn/19/ec-19-0006-00-00EC-ieee-p802-3cu-draft-par.pdf" TargetMode="External"/><Relationship Id="rId4" Type="http://schemas.openxmlformats.org/officeDocument/2006/relationships/hyperlink" Target="https://mentor.ieee.org/802.1/dcn/18/1-18-0078-02-ICne.pp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38-00-00ax-tgax-march-2019-meeting-agenda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28-01-00bd-tgbd-jan-2019-meeting-minute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1-04-0eht-eht-draft-proposed-par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233-04-0eht-eht-draft-proposed-csd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54-00-0000-rta-tig-march-2019-meeting-agenda.ppt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36-01-AANI-aani-sc-agenda-march-2019.pptx" TargetMode="External"/><Relationship Id="rId2" Type="http://schemas.openxmlformats.org/officeDocument/2006/relationships/hyperlink" Target="https://mentor.ieee.org/802.11/dcn/19/11-19-0240-00-AANI-itu-imt-2020-status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i-savi-wla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3-0arc-what-is-an-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2019-03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2" y="685803"/>
            <a:ext cx="7696199" cy="609597"/>
          </a:xfrm>
        </p:spPr>
        <p:txBody>
          <a:bodyPr>
            <a:noAutofit/>
          </a:bodyPr>
          <a:lstStyle/>
          <a:p>
            <a:r>
              <a:rPr lang="en-US" altLang="en-US" sz="2000" dirty="0"/>
              <a:t>PAR Review SC –  November 2018  </a:t>
            </a:r>
            <a:br>
              <a:rPr lang="en-US" altLang="en-US" sz="2000" dirty="0"/>
            </a:br>
            <a:r>
              <a:rPr lang="en-US" altLang="en-US" sz="2000" dirty="0"/>
              <a:t>Chair: Jon Rosdahl</a:t>
            </a:r>
            <a:endParaRPr lang="en-US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C092F45D-949C-4BAC-A20C-EE62854EE0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09802" y="1812359"/>
            <a:ext cx="7856537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2000" dirty="0" bmk="">
                <a:solidFill>
                  <a:schemeClr val="tx1"/>
                </a:solidFill>
              </a:rPr>
              <a:t>1 ICAID and 2 PARs to review this week, see agenda in </a:t>
            </a:r>
            <a:r>
              <a:rPr lang="en-US" altLang="en-US" sz="2000" bmk="">
                <a:solidFill>
                  <a:schemeClr val="tx1"/>
                </a:solidFill>
              </a:rPr>
              <a:t>11-19/0249:</a:t>
            </a: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2000" dirty="0" bmk="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 Industry Connections: </a:t>
            </a:r>
            <a:r>
              <a:rPr lang="en-US" sz="2000" dirty="0" err="1"/>
              <a:t>Nendica</a:t>
            </a:r>
            <a:r>
              <a:rPr lang="en-US" sz="2000" dirty="0"/>
              <a:t>, </a:t>
            </a:r>
            <a:r>
              <a:rPr lang="en-US" sz="2000" dirty="0">
                <a:hlinkClick r:id="rId3"/>
              </a:rPr>
              <a:t>ICAID Extension</a:t>
            </a:r>
            <a:r>
              <a:rPr lang="en-US" sz="2000" dirty="0"/>
              <a:t> and </a:t>
            </a:r>
            <a:r>
              <a:rPr lang="en-US" sz="2000" dirty="0">
                <a:hlinkClick r:id="rId4"/>
              </a:rPr>
              <a:t>background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802.3cu - Amendment, 100 Gb/s and 400 Gb/s Operation over Single-Mode Fiber, </a:t>
            </a:r>
            <a:r>
              <a:rPr lang="en-US" sz="2000" dirty="0">
                <a:hlinkClick r:id="rId5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6"/>
              </a:rPr>
              <a:t>CSD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802.11be - Amendment, Enhancements for Extremely High Throughput (EHT), </a:t>
            </a:r>
            <a:r>
              <a:rPr lang="en-US" sz="2000" dirty="0">
                <a:hlinkClick r:id="rId7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8"/>
              </a:rPr>
              <a:t>CSD</a:t>
            </a:r>
            <a:endParaRPr lang="en-US" sz="2000" dirty="0"/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2000" dirty="0" bmk="">
              <a:solidFill>
                <a:schemeClr val="tx1"/>
              </a:solidFill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2000" dirty="0" bmk="">
              <a:solidFill>
                <a:schemeClr val="tx1"/>
              </a:solidFill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2000" b="0" dirty="0" bmk="">
              <a:solidFill>
                <a:schemeClr val="tx1"/>
              </a:solidFill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2000" dirty="0"/>
              <a:t>Meeting times: Monday PM2, Tuesday AM2, Thursday AM2</a:t>
            </a:r>
            <a:endParaRPr lang="en-US" altLang="en-US" sz="2000" b="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440F5867-744E-4AA6-B0ED-4C44D2DFBB7B}" type="slidenum">
              <a:rPr lang="en-GB"/>
              <a:pPr defTabSz="336947"/>
              <a:t>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/>
            <a:r>
              <a:rPr lang="en-US"/>
              <a:t>Robert Stacey, Intel</a:t>
            </a:r>
          </a:p>
          <a:p>
            <a:pPr defTabSz="336947"/>
            <a:r>
              <a:rPr lang="en-US"/>
              <a:t>from Jon Rosdahl (Qualcomm)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/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746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– March 2019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981200"/>
            <a:ext cx="8382000" cy="3810001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“ns-3  Wi-Fi 11ax Project: A Status Update” – </a:t>
            </a:r>
            <a:r>
              <a:rPr lang="en-US" dirty="0" err="1"/>
              <a:t>Sumit</a:t>
            </a:r>
            <a:r>
              <a:rPr lang="en-US" dirty="0"/>
              <a:t> Roy (University of Washington)</a:t>
            </a:r>
          </a:p>
          <a:p>
            <a:pPr marL="857250" lvl="1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May 2019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11-19/0231r0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12 March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mtClean="0"/>
              <a:t>IEEE 802 JTC1 SC will meet in Vancouver in Mar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(11-19-0233) addressed this week</a:t>
            </a:r>
            <a:br>
              <a:rPr lang="en-AU" altLang="en-US" dirty="0" smtClean="0"/>
            </a:br>
            <a:r>
              <a:rPr lang="en-AU" altLang="en-US" dirty="0" smtClean="0"/>
              <a:t>(Tue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Update on withdrawal process of various standards, as proposed by IEEE 802</a:t>
            </a:r>
          </a:p>
          <a:p>
            <a:pPr lvl="1">
              <a:defRPr/>
            </a:pPr>
            <a:r>
              <a:rPr lang="en-AU" dirty="0" smtClean="0"/>
              <a:t>Discuss </a:t>
            </a:r>
            <a:r>
              <a:rPr lang="en-AU" dirty="0"/>
              <a:t>agenda </a:t>
            </a:r>
            <a:r>
              <a:rPr lang="en-AU" dirty="0" smtClean="0"/>
              <a:t>&amp; arrangements for </a:t>
            </a:r>
            <a:r>
              <a:rPr lang="en-AU" dirty="0"/>
              <a:t>SC6 meeting in April 2019</a:t>
            </a:r>
            <a:endParaRPr lang="en-AU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smtClean="0"/>
              <a:t>IEEE 802 has 84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7848600" y="4114800"/>
            <a:ext cx="2514600" cy="1752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needs a response </a:t>
            </a:r>
          </a:p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need responses</a:t>
            </a: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7620000" y="4267200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1828800" y="29876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7848600" y="1295400"/>
            <a:ext cx="2522538" cy="2667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802c needs a response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802.1AC/Cor-1 closes 17 Mar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802.1CM closes 26 Jun</a:t>
            </a:r>
          </a:p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802.1Q closes 11 Mar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802.1Xck closes 11 Mar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802.1AE closes 11 Mar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458" name="Straight Arrow Connector 3"/>
          <p:cNvCxnSpPr>
            <a:cxnSpLocks noChangeShapeType="1"/>
          </p:cNvCxnSpPr>
          <p:nvPr/>
        </p:nvCxnSpPr>
        <p:spPr bwMode="auto">
          <a:xfrm>
            <a:off x="7620000" y="3505200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1819276" y="1981200"/>
            <a:ext cx="2828925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802.3cb closes 8 Apr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802.3-REV closes 14 Apr</a:t>
            </a:r>
          </a:p>
        </p:txBody>
      </p:sp>
      <p:cxnSp>
        <p:nvCxnSpPr>
          <p:cNvPr id="17460" name="Elbow Connector 14"/>
          <p:cNvCxnSpPr>
            <a:cxnSpLocks noChangeShapeType="1"/>
            <a:endCxn id="12" idx="1"/>
          </p:cNvCxnSpPr>
          <p:nvPr/>
        </p:nvCxnSpPr>
        <p:spPr bwMode="auto">
          <a:xfrm rot="16200000" flipV="1">
            <a:off x="1062038" y="3195638"/>
            <a:ext cx="1524000" cy="9525"/>
          </a:xfrm>
          <a:prstGeom prst="bentConnector4">
            <a:avLst>
              <a:gd name="adj1" fmla="val -1162"/>
              <a:gd name="adj2" fmla="val 249975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LB236 on P802.11REVmd D2.0 passed with 92% approval, 723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D2.0 incorporates all approved amendments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January 2019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Teleconferences held to continue comment resolution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March 2019 </a:t>
            </a:r>
            <a:r>
              <a:rPr lang="en-US" altLang="zh-CN" dirty="0"/>
              <a:t>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Continue LB236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March – May 2019: Comment resolution</a:t>
            </a:r>
          </a:p>
          <a:p>
            <a:pPr lvl="2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Ad Hoc April 2-3-4 in Portland Oregon, teleconference available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11-19-0221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 – March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Start the resolution of comments received on draft D4.0 (WG LB 238)</a:t>
            </a:r>
            <a:r>
              <a:rPr lang="en-US" sz="2000" dirty="0"/>
              <a:t>.</a:t>
            </a:r>
          </a:p>
          <a:p>
            <a:r>
              <a:rPr lang="en-US" sz="2000" dirty="0"/>
              <a:t>Agenda of the meeting is available at: </a:t>
            </a:r>
            <a:r>
              <a:rPr lang="en-US" sz="2000" dirty="0">
                <a:hlinkClick r:id="rId3"/>
              </a:rPr>
              <a:t>https://mentor.ieee.org/802.11/dcn/19/11-19-0238-00-00ax-tgax-march-2019-meeting-agenda.pptx</a:t>
            </a:r>
            <a:r>
              <a:rPr lang="en-US" sz="2000" dirty="0"/>
              <a:t> </a:t>
            </a:r>
            <a:endParaRPr lang="en-US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TGay</a:t>
            </a:r>
            <a:r>
              <a:rPr lang="en-US" dirty="0" smtClean="0"/>
              <a:t> – March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January 2019 interim</a:t>
            </a:r>
          </a:p>
          <a:p>
            <a:pPr lvl="1" algn="just"/>
            <a:r>
              <a:rPr lang="en-CA" sz="1600" dirty="0"/>
              <a:t>Recirculation working group letter ballot LB239 (</a:t>
            </a:r>
            <a:r>
              <a:rPr lang="en-CA" sz="1600"/>
              <a:t>D3.0)</a:t>
            </a:r>
            <a:endParaRPr lang="en-CA" sz="1600" dirty="0"/>
          </a:p>
          <a:p>
            <a:pPr lvl="2"/>
            <a:r>
              <a:rPr lang="en-US" sz="1400" dirty="0"/>
              <a:t>Motion passed with 93.1% approval</a:t>
            </a:r>
          </a:p>
          <a:p>
            <a:pPr lvl="2"/>
            <a:r>
              <a:rPr lang="en-US" sz="1400" dirty="0"/>
              <a:t>478 comments:  338 technical, 133 editorial, 7 general</a:t>
            </a:r>
            <a:endParaRPr lang="en-CA" sz="1600" dirty="0"/>
          </a:p>
          <a:p>
            <a:pPr lvl="1" algn="just"/>
            <a:r>
              <a:rPr lang="en-CA" sz="1600" dirty="0"/>
              <a:t>1 teleconference call was held</a:t>
            </a:r>
          </a:p>
          <a:p>
            <a:pPr lvl="2" algn="just"/>
            <a:r>
              <a:rPr lang="en-CA" sz="1400" dirty="0"/>
              <a:t>Comment assignment</a:t>
            </a:r>
          </a:p>
          <a:p>
            <a:r>
              <a:rPr lang="en-US" sz="2000" dirty="0"/>
              <a:t>Goals this week</a:t>
            </a:r>
          </a:p>
          <a:p>
            <a:pPr lvl="1"/>
            <a:r>
              <a:rPr lang="en-US" sz="1600" dirty="0"/>
              <a:t>Comment resolution</a:t>
            </a:r>
          </a:p>
          <a:p>
            <a:pPr lvl="1"/>
            <a:r>
              <a:rPr lang="en-CA" sz="1600" dirty="0"/>
              <a:t>Technical presentation</a:t>
            </a:r>
          </a:p>
          <a:p>
            <a:r>
              <a:rPr lang="en-US" sz="2000" dirty="0"/>
              <a:t>Agenda for this meeting is available in document 11-19/0229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TGaz</a:t>
            </a:r>
            <a:r>
              <a:rPr lang="en-US" dirty="0" smtClean="0"/>
              <a:t> – March </a:t>
            </a:r>
            <a:r>
              <a:rPr lang="en-US" dirty="0" smtClean="0"/>
              <a:t>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</a:t>
            </a:r>
            <a:r>
              <a:rPr lang="en-GB" dirty="0" smtClean="0"/>
              <a:t>Positioning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P802.11 draft 1.0 generated and Initial WG ballot conducted coming out of the January meetin</a:t>
            </a:r>
            <a:r>
              <a:rPr lang="en-US" dirty="0" smtClean="0"/>
              <a:t>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Initial WG Ballot passed at 79.15%.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Received 1530 comments.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</a:t>
            </a:r>
            <a:r>
              <a:rPr lang="en-US" dirty="0" smtClean="0"/>
              <a:t>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Review initial WG ballot </a:t>
            </a:r>
            <a:r>
              <a:rPr lang="en-US" b="0" dirty="0" smtClean="0"/>
              <a:t>results and perform comment assignment.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Consider </a:t>
            </a:r>
            <a:r>
              <a:rPr lang="en-US" b="0" dirty="0"/>
              <a:t>any comment resolution generated by the March meeting.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672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– </a:t>
            </a:r>
            <a:r>
              <a:rPr lang="en-US" dirty="0"/>
              <a:t>Jan. 2019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</a:t>
            </a:r>
            <a:r>
              <a:rPr lang="en-US" smtClean="0"/>
              <a:t>efer </a:t>
            </a:r>
            <a:r>
              <a:rPr lang="en-US" dirty="0"/>
              <a:t>to submission </a:t>
            </a:r>
            <a:r>
              <a:rPr lang="en-US" dirty="0" smtClean="0"/>
              <a:t>11-19/200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799856" y="2996952"/>
          <a:ext cx="5904655" cy="28083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2103"/>
                <a:gridCol w="1066116"/>
                <a:gridCol w="984109"/>
                <a:gridCol w="984109"/>
                <a:gridCol w="984109"/>
                <a:gridCol w="984109"/>
              </a:tblGrid>
              <a:tr h="45782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5191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3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/>
              <a:t> </a:t>
            </a:r>
            <a:r>
              <a:rPr lang="en-US" dirty="0" smtClean="0"/>
              <a:t>(Wake-up Radio)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6775"/>
            <a:ext cx="9753600" cy="4338640"/>
          </a:xfrm>
        </p:spPr>
        <p:txBody>
          <a:bodyPr/>
          <a:lstStyle/>
          <a:p>
            <a:r>
              <a:rPr lang="en-US" altLang="en-US" dirty="0"/>
              <a:t>From the last F2F meeting</a:t>
            </a:r>
          </a:p>
          <a:p>
            <a:r>
              <a:rPr lang="en-US" altLang="en-US" sz="2000" b="0" dirty="0" smtClean="0"/>
              <a:t>	</a:t>
            </a:r>
            <a:r>
              <a:rPr lang="en-US" altLang="en-US" sz="2000" b="0" dirty="0">
                <a:ea typeface="MS PGothic" charset="-128"/>
              </a:rPr>
              <a:t>Completed comment resolution on </a:t>
            </a:r>
            <a:r>
              <a:rPr lang="en-US" altLang="en-US" sz="2000" b="0" dirty="0" err="1">
                <a:ea typeface="MS PGothic" charset="-128"/>
              </a:rPr>
              <a:t>TGba</a:t>
            </a:r>
            <a:r>
              <a:rPr lang="en-US" altLang="en-US" sz="2000" b="0" dirty="0">
                <a:ea typeface="MS PGothic" charset="-128"/>
              </a:rPr>
              <a:t> Draft </a:t>
            </a:r>
            <a:r>
              <a:rPr lang="en-US" altLang="en-US" sz="2000" b="0" dirty="0" smtClean="0">
                <a:ea typeface="MS PGothic" charset="-128"/>
              </a:rPr>
              <a:t>1.0</a:t>
            </a:r>
          </a:p>
          <a:p>
            <a:r>
              <a:rPr lang="en-US" altLang="en-US" sz="2000" b="0" dirty="0">
                <a:ea typeface="MS PGothic" charset="-128"/>
              </a:rPr>
              <a:t>	</a:t>
            </a:r>
            <a:r>
              <a:rPr lang="en-US" altLang="en-US" sz="2000" b="0" dirty="0" smtClean="0">
                <a:ea typeface="MS PGothic" charset="-128"/>
              </a:rPr>
              <a:t>TG </a:t>
            </a:r>
            <a:r>
              <a:rPr lang="en-US" altLang="en-US" sz="2000" b="0" dirty="0">
                <a:ea typeface="MS PGothic" charset="-128"/>
              </a:rPr>
              <a:t>approved </a:t>
            </a:r>
            <a:r>
              <a:rPr lang="en-US" altLang="en-US" sz="2000" b="0" dirty="0" err="1">
                <a:ea typeface="MS PGothic" charset="-128"/>
              </a:rPr>
              <a:t>TGba</a:t>
            </a:r>
            <a:r>
              <a:rPr lang="en-US" altLang="en-US" sz="2000" b="0" dirty="0">
                <a:ea typeface="MS PGothic" charset="-128"/>
              </a:rPr>
              <a:t> CA document (11-18/1069r1</a:t>
            </a:r>
            <a:r>
              <a:rPr lang="en-US" altLang="en-US" sz="2000" b="0" dirty="0" smtClean="0">
                <a:ea typeface="MS PGothic" charset="-128"/>
              </a:rPr>
              <a:t>)</a:t>
            </a:r>
          </a:p>
          <a:p>
            <a:r>
              <a:rPr lang="en-US" altLang="en-US" sz="2000" b="0" dirty="0">
                <a:ea typeface="MS PGothic" charset="-128"/>
              </a:rPr>
              <a:t>	</a:t>
            </a:r>
            <a:r>
              <a:rPr lang="en-US" altLang="en-US" sz="2000" b="0" dirty="0" smtClean="0">
                <a:ea typeface="MS PGothic" charset="-128"/>
              </a:rPr>
              <a:t>Published </a:t>
            </a:r>
            <a:r>
              <a:rPr lang="en-US" altLang="en-US" sz="2000" b="0" dirty="0" err="1">
                <a:ea typeface="MS PGothic" charset="-128"/>
              </a:rPr>
              <a:t>TGba</a:t>
            </a:r>
            <a:r>
              <a:rPr lang="en-US" altLang="en-US" sz="2000" b="0" dirty="0">
                <a:ea typeface="MS PGothic" charset="-128"/>
              </a:rPr>
              <a:t> Draft </a:t>
            </a:r>
            <a:r>
              <a:rPr lang="en-US" altLang="en-US" sz="2000" b="0" dirty="0" smtClean="0">
                <a:ea typeface="MS PGothic" charset="-128"/>
              </a:rPr>
              <a:t>2.0 and conducted 32-day </a:t>
            </a:r>
            <a:r>
              <a:rPr lang="en-US" altLang="en-US" sz="2000" b="0" dirty="0">
                <a:ea typeface="MS PGothic" charset="-128"/>
              </a:rPr>
              <a:t>initial WG letter </a:t>
            </a:r>
            <a:r>
              <a:rPr lang="en-US" altLang="en-US" sz="2000" b="0" dirty="0" smtClean="0">
                <a:ea typeface="MS PGothic" charset="-128"/>
              </a:rPr>
              <a:t>ballot (LB237)</a:t>
            </a:r>
          </a:p>
          <a:p>
            <a:r>
              <a:rPr lang="en-US" altLang="en-US" sz="2000" b="0" dirty="0">
                <a:ea typeface="MS PGothic" charset="-128"/>
              </a:rPr>
              <a:t>	</a:t>
            </a:r>
            <a:r>
              <a:rPr lang="en-US" altLang="en-US" sz="2000" b="0" dirty="0" smtClean="0">
                <a:ea typeface="MS PGothic" charset="-128"/>
              </a:rPr>
              <a:t>		Result: LB237 passed with 82.45% approval rate, 827 comments received			</a:t>
            </a:r>
            <a:endParaRPr lang="en-US" altLang="en-US" sz="2000" b="0" dirty="0">
              <a:ea typeface="MS PGothic" charset="-128"/>
            </a:endParaRPr>
          </a:p>
          <a:p>
            <a:r>
              <a:rPr lang="en-US" altLang="en-US" dirty="0" smtClean="0"/>
              <a:t>Plan </a:t>
            </a:r>
            <a:r>
              <a:rPr lang="en-US" altLang="en-US" dirty="0"/>
              <a:t>for this meeting</a:t>
            </a:r>
          </a:p>
          <a:p>
            <a:pPr lvl="1"/>
            <a:r>
              <a:rPr lang="en-US" altLang="en-US" dirty="0"/>
              <a:t>Comment assignments </a:t>
            </a:r>
            <a:r>
              <a:rPr lang="en-US" altLang="en-US" dirty="0" smtClean="0"/>
              <a:t>for the comments received on LB237</a:t>
            </a:r>
            <a:endParaRPr lang="en-US" altLang="en-US" dirty="0"/>
          </a:p>
          <a:p>
            <a:pPr lvl="1"/>
            <a:r>
              <a:rPr lang="en-US" altLang="en-US" dirty="0" smtClean="0"/>
              <a:t>Comment resolution</a:t>
            </a:r>
          </a:p>
          <a:p>
            <a:pPr lvl="1"/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 </a:t>
            </a:r>
            <a:r>
              <a:rPr lang="en-US" altLang="en-US" dirty="0"/>
              <a:t>can be found in doc: IEEE </a:t>
            </a:r>
            <a:r>
              <a:rPr lang="en-US" altLang="en-US" dirty="0" smtClean="0"/>
              <a:t>802.11-19/242</a:t>
            </a:r>
            <a:endParaRPr lang="en-US" sz="2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72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TGbc</a:t>
            </a:r>
            <a:r>
              <a:rPr lang="en-US" altLang="en-US" dirty="0" smtClean="0"/>
              <a:t>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/>
              <a:t>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EHT </a:t>
            </a:r>
            <a:r>
              <a:rPr lang="en-GB" dirty="0"/>
              <a:t>S</a:t>
            </a:r>
            <a:r>
              <a:rPr lang="en-GB" dirty="0" smtClean="0"/>
              <a:t>G </a:t>
            </a:r>
            <a:r>
              <a:rPr lang="en-GB" dirty="0"/>
              <a:t>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RTA TIG (Real-time Applications)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March 2019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Hear PHY proposals</a:t>
            </a:r>
          </a:p>
          <a:p>
            <a:pPr lvl="1" algn="just"/>
            <a:r>
              <a:rPr lang="en-GB" altLang="en-US" dirty="0"/>
              <a:t>Conference call schedule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Four (4) meeting slots for the Jan. 2019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AM1; </a:t>
            </a:r>
            <a:r>
              <a:rPr lang="en-GB" altLang="en-US" b="1" dirty="0"/>
              <a:t>Tue – </a:t>
            </a:r>
            <a:r>
              <a:rPr lang="en-GB" altLang="en-US" dirty="0"/>
              <a:t>AM1; </a:t>
            </a:r>
            <a:r>
              <a:rPr lang="en-GB" altLang="en-US" b="1" dirty="0"/>
              <a:t>Wed – </a:t>
            </a:r>
            <a:r>
              <a:rPr lang="en-GB" altLang="en-US" dirty="0"/>
              <a:t>AM1, PM2;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</a:t>
            </a:r>
            <a:r>
              <a:rPr lang="en-GB" altLang="en-US" dirty="0"/>
              <a:t> AM2 , PM2</a:t>
            </a:r>
            <a:br>
              <a:rPr lang="en-GB" altLang="en-US" dirty="0"/>
            </a:br>
            <a:endParaRPr lang="en-GB" altLang="en-US" dirty="0"/>
          </a:p>
          <a:p>
            <a:pPr algn="just"/>
            <a:r>
              <a:rPr lang="en-GB" altLang="en-US" dirty="0"/>
              <a:t>Proposed Agenda in doc. 11-19/0235r0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1065213"/>
          </a:xfrm>
        </p:spPr>
        <p:txBody>
          <a:bodyPr/>
          <a:lstStyle/>
          <a:p>
            <a:r>
              <a:rPr lang="en-US" dirty="0" err="1" smtClean="0"/>
              <a:t>TGbc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Acting Chair: Stephen McCann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Progress since January 2019 meeting: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Held 1 telephone conference on February 12</a:t>
            </a:r>
            <a:r>
              <a:rPr lang="en-US" sz="1800" baseline="30000" dirty="0"/>
              <a:t>th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March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Submissions to populate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err="1"/>
              <a:t>TGbc</a:t>
            </a:r>
            <a:r>
              <a:rPr lang="en-US" sz="1600" dirty="0"/>
              <a:t> Use Case Document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err="1"/>
              <a:t>TGbc</a:t>
            </a:r>
            <a:r>
              <a:rPr lang="en-US" sz="1600" dirty="0"/>
              <a:t> Functional Requirement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Find a Technical Editor</a:t>
            </a:r>
          </a:p>
          <a:p>
            <a:pPr>
              <a:buFont typeface="Arial"/>
              <a:buChar char="•"/>
            </a:pPr>
            <a:r>
              <a:rPr lang="en-US" sz="2000" dirty="0"/>
              <a:t>3 Meeting slots:  Tue AM1; Wed AM1; Thu AM1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11-19/0218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 slides: 11-19/0219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TGbd</a:t>
            </a:r>
            <a:r>
              <a:rPr lang="en-US" dirty="0" smtClean="0"/>
              <a:t> – Mar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r>
              <a:rPr lang="en-GB" altLang="en-US" dirty="0" smtClean="0"/>
              <a:t>Since the Jan 2019 meeting</a:t>
            </a:r>
          </a:p>
          <a:p>
            <a:pPr lvl="1" algn="just"/>
            <a:r>
              <a:rPr lang="en-GB" altLang="en-US" dirty="0" smtClean="0"/>
              <a:t>One conference call was held on Feb 12, 2019</a:t>
            </a:r>
          </a:p>
          <a:p>
            <a:pPr lvl="2" algn="just"/>
            <a:r>
              <a:rPr lang="en-GB" altLang="en-US" sz="1700" dirty="0">
                <a:hlinkClick r:id="rId3"/>
              </a:rPr>
              <a:t>https://mentor.ieee.org/802.11/dcn/19/11-19-0228-01-00bd-tgbd-jan-2019-meeting-minutes.docx</a:t>
            </a:r>
            <a:endParaRPr lang="en-GB" altLang="en-US" sz="2100" dirty="0"/>
          </a:p>
          <a:p>
            <a:pPr algn="just"/>
            <a:r>
              <a:rPr lang="en-GB" altLang="en-US" dirty="0" smtClean="0"/>
              <a:t>Goal of 2019 Mar meeting</a:t>
            </a:r>
          </a:p>
          <a:p>
            <a:pPr lvl="1" algn="just"/>
            <a:r>
              <a:rPr lang="en-US" altLang="en-US" dirty="0" smtClean="0"/>
              <a:t>5 sessions scheduled for </a:t>
            </a:r>
            <a:r>
              <a:rPr lang="en-US" altLang="en-US" dirty="0" err="1" smtClean="0"/>
              <a:t>TGbd</a:t>
            </a:r>
            <a:r>
              <a:rPr lang="en-US" altLang="en-US" dirty="0" smtClean="0"/>
              <a:t> during Mar meeting</a:t>
            </a:r>
          </a:p>
          <a:p>
            <a:pPr lvl="1" algn="just"/>
            <a:r>
              <a:rPr lang="en-US" altLang="en-US" dirty="0" smtClean="0"/>
              <a:t>Discussion on response to liaison feedback from WFA, SAE and IEEE 1609</a:t>
            </a:r>
          </a:p>
          <a:p>
            <a:pPr lvl="1" algn="just"/>
            <a:r>
              <a:rPr lang="en-US" altLang="en-US" dirty="0" err="1" smtClean="0"/>
              <a:t>TGbd</a:t>
            </a:r>
            <a:r>
              <a:rPr lang="en-US" altLang="en-US" dirty="0" smtClean="0"/>
              <a:t> selection procedure discussion</a:t>
            </a:r>
          </a:p>
          <a:p>
            <a:pPr lvl="1" algn="just"/>
            <a:r>
              <a:rPr lang="en-US" altLang="en-US" dirty="0" smtClean="0"/>
              <a:t>Complete presentations submitted for the meeting </a:t>
            </a:r>
          </a:p>
          <a:p>
            <a:pPr lvl="1" algn="just"/>
            <a:r>
              <a:rPr lang="en-US" altLang="en-US" dirty="0" smtClean="0"/>
              <a:t>Agenda for </a:t>
            </a:r>
            <a:r>
              <a:rPr lang="en-US" altLang="en-US" dirty="0" err="1" smtClean="0"/>
              <a:t>TGbd</a:t>
            </a:r>
            <a:r>
              <a:rPr lang="en-US" altLang="en-US" dirty="0" smtClean="0"/>
              <a:t> Mar meeting is available as in the latest revision of 11-19/0237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EHT SG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="" xmlns:a16="http://schemas.microsoft.com/office/drawing/2014/main" id="{D53D31C7-F2B7-F74E-A077-04B585104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0"/>
            <a:ext cx="8001000" cy="4572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Submitted PAR and CSD to EC for approval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PAR: </a:t>
            </a:r>
            <a:r>
              <a:rPr lang="en-US" altLang="en-US" sz="2000" dirty="0">
                <a:ea typeface="ＭＳ Ｐゴシック" panose="020B0600070205080204" pitchFamily="34" charset="-128"/>
                <a:hlinkClick r:id="rId3"/>
              </a:rPr>
              <a:t>https://mentor.ieee.org/802.11/dcn/18/11-18-1231-04-0eht-eht-draft-proposed-par.docx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CSD: </a:t>
            </a:r>
            <a:r>
              <a:rPr lang="en-US" altLang="en-US" sz="2000" dirty="0">
                <a:ea typeface="ＭＳ Ｐゴシック" panose="020B0600070205080204" pitchFamily="34" charset="-128"/>
                <a:hlinkClick r:id="rId4"/>
              </a:rPr>
              <a:t>https://mentor.ieee.org/802.11/dcn/18/11-18-1233-04-0eht-eht-draft-proposed-csd.docx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Update PAR and CSD to address comments received from IEEE 802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Planning for the May session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PM3, Wednesday AM1, Thursday AM2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RTA </a:t>
            </a:r>
            <a:r>
              <a:rPr lang="en-US" dirty="0"/>
              <a:t>TIG – March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828800"/>
            <a:ext cx="85344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Goals for the March meeting</a:t>
            </a:r>
          </a:p>
          <a:p>
            <a:pPr lvl="1"/>
            <a:r>
              <a:rPr lang="en-CA" sz="1800" dirty="0"/>
              <a:t>Finalize the RTA TIG report to submit to the working group</a:t>
            </a:r>
          </a:p>
          <a:p>
            <a:pPr lvl="1"/>
            <a:r>
              <a:rPr lang="en-CA" sz="1800" dirty="0"/>
              <a:t>Review any final submissions</a:t>
            </a:r>
          </a:p>
          <a:p>
            <a:pPr lvl="1"/>
            <a:r>
              <a:rPr lang="en-CA" sz="1800" dirty="0"/>
              <a:t>3 sessions scheduled for the RTA TIG during the January meeting</a:t>
            </a:r>
          </a:p>
          <a:p>
            <a:pPr lvl="2"/>
            <a:r>
              <a:rPr lang="en-CA" sz="2200" dirty="0"/>
              <a:t>Monday PM2</a:t>
            </a:r>
          </a:p>
          <a:p>
            <a:pPr lvl="2"/>
            <a:r>
              <a:rPr lang="en-CA" sz="2200" dirty="0"/>
              <a:t>Tuesday PM1</a:t>
            </a:r>
          </a:p>
          <a:p>
            <a:pPr lvl="2"/>
            <a:r>
              <a:rPr lang="en-CA" sz="2200" dirty="0"/>
              <a:t>Thursday PM2</a:t>
            </a:r>
          </a:p>
          <a:p>
            <a:r>
              <a:rPr lang="en-US" sz="2200" dirty="0"/>
              <a:t>Agenda for this meeting is available  in document 11-19/254r0.</a:t>
            </a:r>
          </a:p>
          <a:p>
            <a:pPr lvl="1"/>
            <a:r>
              <a:rPr lang="en-US" sz="1800" dirty="0">
                <a:hlinkClick r:id="rId3"/>
              </a:rPr>
              <a:t>https://mentor.ieee.org/802.11/dcn/19/11-19-0254-00-0000-rta-tig-march-2019-meeting-agenda.pptx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/>
              <a:t>Editors Meeting: Agenda for 2019-03-12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981200"/>
            <a:ext cx="7772400" cy="4038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09/1034r12</a:t>
            </a:r>
          </a:p>
          <a:p>
            <a:r>
              <a:rPr lang="en-US" dirty="0"/>
              <a:t>Review WG Style Guide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11-11/0270r45 (February 2019)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New resource: </a:t>
            </a:r>
            <a:r>
              <a:rPr lang="en-US" altLang="en-US" dirty="0" err="1" smtClean="0"/>
              <a:t>FILSDiscoveryFrameControl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TGba</a:t>
            </a:r>
            <a:r>
              <a:rPr lang="en-US" altLang="en-US" dirty="0" smtClean="0"/>
              <a:t>, TGax, </a:t>
            </a:r>
            <a:r>
              <a:rPr lang="en-US" altLang="en-US" dirty="0" err="1" smtClean="0"/>
              <a:t>TGay</a:t>
            </a:r>
            <a:r>
              <a:rPr lang="en-US" altLang="en-US" dirty="0"/>
              <a:t> </a:t>
            </a:r>
            <a:r>
              <a:rPr lang="en-US" altLang="en-US" dirty="0" smtClean="0"/>
              <a:t>and in recently balloted drafts</a:t>
            </a:r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err="1" smtClean="0"/>
              <a:t>FILSDiscoveryFrameControl</a:t>
            </a:r>
            <a:r>
              <a:rPr lang="en-US" altLang="en-US" dirty="0" smtClean="0"/>
              <a:t> allocations for WFA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 smtClean="0"/>
              <a:t>AANI </a:t>
            </a:r>
            <a:r>
              <a:rPr lang="en-US" dirty="0"/>
              <a:t>SC – March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9029702" cy="479992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Report on Nendica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 on “ITU IMT-2020 Status” – </a:t>
            </a:r>
            <a:r>
              <a:rPr lang="en-US" altLang="en-US" dirty="0">
                <a:hlinkClick r:id="rId2"/>
              </a:rPr>
              <a:t>11-19/0240r0</a:t>
            </a:r>
            <a:endParaRPr lang="en-US" alt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Status on 802.11ax performance relative to  ITU IMT-2020 EMBB activity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11-19/0236r01</a:t>
            </a:r>
            <a:r>
              <a:rPr lang="en-US" altLang="en-US" sz="2000" b="0" dirty="0"/>
              <a:t> 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Thu:</a:t>
            </a:r>
            <a:r>
              <a:rPr lang="en-US" altLang="en-US" dirty="0"/>
              <a:t> AM1 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for Tuesday Eve (19:30-21:30).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ARC </a:t>
            </a:r>
            <a:r>
              <a:rPr lang="en-US" altLang="en-US" dirty="0" smtClean="0"/>
              <a:t>– March 2019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Wednesday PM2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Tuesday: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IEEE 802 activities relevant to 802.11: </a:t>
            </a:r>
            <a:r>
              <a:rPr lang="en-US" altLang="en-US" b="1" dirty="0"/>
              <a:t>802.1CQ, LAAP, Proxy IPv6 Neighbor Discovery</a:t>
            </a:r>
            <a:endParaRPr lang="en-US" altLang="en-US" b="1" dirty="0">
              <a:solidFill>
                <a:srgbClr val="00B050"/>
              </a:solidFill>
            </a:endParaRP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MAC Address randomization follow-up – TIG formation discussion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IETF SAVI draft</a:t>
            </a:r>
            <a:r>
              <a:rPr lang="en-US" altLang="en-US" b="1" dirty="0"/>
              <a:t>: </a:t>
            </a:r>
            <a:r>
              <a:rPr lang="en-GB" u="sng" dirty="0">
                <a:hlinkClick r:id="rId3"/>
              </a:rPr>
              <a:t>https://datatracker.ietf.org/doc/draft-bi-savi-wlan</a:t>
            </a:r>
            <a:r>
              <a:rPr lang="en-GB" u="sng" dirty="0"/>
              <a:t> </a:t>
            </a:r>
            <a:endParaRPr lang="en-US" altLang="en-US" b="1" dirty="0"/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Wednesday AM1: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an ESS?”: </a:t>
            </a:r>
            <a:r>
              <a:rPr lang="en-US" sz="1600" dirty="0">
                <a:hlinkClick r:id="rId4"/>
              </a:rPr>
              <a:t>11-18/1051r3</a:t>
            </a:r>
            <a:endParaRPr lang="en-US" sz="1600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 (non-XXX) STA?” (per </a:t>
            </a:r>
            <a:r>
              <a:rPr lang="en-US" sz="1600" b="1" dirty="0" err="1"/>
              <a:t>REVmd</a:t>
            </a:r>
            <a:r>
              <a:rPr lang="en-US" sz="1600" b="1" dirty="0"/>
              <a:t> discussion:</a:t>
            </a:r>
            <a:r>
              <a:rPr lang="en-US" sz="1600" dirty="0"/>
              <a:t> </a:t>
            </a:r>
            <a:r>
              <a:rPr lang="en-US" sz="1600" dirty="0">
                <a:hlinkClick r:id="rId5"/>
              </a:rPr>
              <a:t>11-19/0106r0</a:t>
            </a:r>
            <a:r>
              <a:rPr lang="en-US" sz="1600" b="1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MLME-RESET, versus MLME-JOIN and MLME-START</a:t>
            </a:r>
            <a:endParaRPr lang="en-US" sz="1600" dirty="0"/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Wednesday PM2:</a:t>
            </a:r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IETF/802 coordination</a:t>
            </a:r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Multiple MAC Addresses (and IPv6), “Multiple radios”</a:t>
            </a:r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System architecture views for common use scenarios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Consider IETF </a:t>
            </a:r>
            <a:r>
              <a:rPr lang="en-US" sz="1600" b="1" dirty="0" err="1"/>
              <a:t>DetNet</a:t>
            </a:r>
            <a:r>
              <a:rPr lang="en-US" sz="1600" b="1" dirty="0"/>
              <a:t>/time-sensitive networking input (potential relationship to RTA TIG (now EHT) activities?)</a:t>
            </a:r>
            <a:endParaRPr lang="en-US" sz="1600" b="1" dirty="0">
              <a:solidFill>
                <a:srgbClr val="00B050"/>
              </a:solidFill>
            </a:endParaRP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DD27A58-9536-4DD9-AA0A-8301DA96822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3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The IEEE 802.11 Coexistence SC will meet twice in Vancouver in Mar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</a:t>
            </a:r>
            <a:r>
              <a:rPr lang="en-AU" i="1" dirty="0" smtClean="0"/>
              <a:t>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  <a:endParaRPr lang="en-AU" i="1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(11-19-0232) to be addressed include:</a:t>
            </a:r>
          </a:p>
          <a:p>
            <a:pPr>
              <a:defRPr/>
            </a:pPr>
            <a:r>
              <a:rPr lang="en-AU" dirty="0"/>
              <a:t>Prepare for Coexistence </a:t>
            </a:r>
            <a:r>
              <a:rPr lang="en-AU" dirty="0" smtClean="0"/>
              <a:t>Workshop in July</a:t>
            </a:r>
          </a:p>
          <a:p>
            <a:pPr lvl="1">
              <a:defRPr/>
            </a:pPr>
            <a:r>
              <a:rPr lang="en-AU" dirty="0" smtClean="0"/>
              <a:t>Review status of invitations &amp; logistics</a:t>
            </a:r>
          </a:p>
          <a:p>
            <a:pPr lvl="1">
              <a:defRPr/>
            </a:pPr>
            <a:r>
              <a:rPr lang="en-AU" dirty="0" smtClean="0"/>
              <a:t>Discuss call for papers (invited &amp; non-invited)</a:t>
            </a:r>
          </a:p>
          <a:p>
            <a:pPr lvl="1">
              <a:defRPr/>
            </a:pPr>
            <a:r>
              <a:rPr lang="en-AU" dirty="0" smtClean="0"/>
              <a:t>Discuss desirable outcomes for IEEE 802.11 participants</a:t>
            </a:r>
            <a:endParaRPr lang="en-AU" dirty="0"/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</a:t>
            </a:r>
          </a:p>
          <a:p>
            <a:pPr lvl="1">
              <a:defRPr/>
            </a:pPr>
            <a:r>
              <a:rPr lang="en-AU" dirty="0" smtClean="0"/>
              <a:t>Review recent 3GPP RAN1 activities</a:t>
            </a:r>
          </a:p>
          <a:p>
            <a:pPr lvl="1">
              <a:defRPr/>
            </a:pPr>
            <a:r>
              <a:rPr lang="en-AU" dirty="0" smtClean="0"/>
              <a:t>Discuss any response </a:t>
            </a:r>
            <a:r>
              <a:rPr lang="en-AU" dirty="0"/>
              <a:t>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</a:t>
            </a:r>
          </a:p>
          <a:p>
            <a:pPr>
              <a:defRPr/>
            </a:pPr>
            <a:r>
              <a:rPr lang="en-AU" dirty="0" smtClean="0"/>
              <a:t>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(11-19-0232) to be addressed include:</a:t>
            </a:r>
          </a:p>
          <a:p>
            <a:pPr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LBT for management/control in NR-U</a:t>
            </a:r>
          </a:p>
          <a:p>
            <a:pPr lvl="1">
              <a:defRPr/>
            </a:pPr>
            <a:r>
              <a:rPr lang="en-AU" dirty="0" smtClean="0"/>
              <a:t>Use of preambles in NR-U</a:t>
            </a:r>
          </a:p>
          <a:p>
            <a:pPr lvl="1">
              <a:defRPr/>
            </a:pPr>
            <a:r>
              <a:rPr lang="en-AU" dirty="0" smtClean="0"/>
              <a:t>Use of multiple channels</a:t>
            </a:r>
          </a:p>
          <a:p>
            <a:pPr lvl="1"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&amp; Workshop motions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7387</TotalTime>
  <Words>1807</Words>
  <Application>Microsoft Office PowerPoint</Application>
  <PresentationFormat>Widescreen</PresentationFormat>
  <Paragraphs>442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MS Gothic</vt:lpstr>
      <vt:lpstr>MS PGothic</vt:lpstr>
      <vt:lpstr>MS PGothic</vt:lpstr>
      <vt:lpstr>Arial</vt:lpstr>
      <vt:lpstr>Times New Roman</vt:lpstr>
      <vt:lpstr>Wingdings</vt:lpstr>
      <vt:lpstr>Office Theme</vt:lpstr>
      <vt:lpstr>Document</vt:lpstr>
      <vt:lpstr>WG11 Opening Report Snapshot slides 2019-03</vt:lpstr>
      <vt:lpstr>Abstract</vt:lpstr>
      <vt:lpstr>Editors Meeting: Agenda for 2019-03-12</vt:lpstr>
      <vt:lpstr>ANA Status</vt:lpstr>
      <vt:lpstr>AANI SC – March 2019</vt:lpstr>
      <vt:lpstr>ARC – March 2019</vt:lpstr>
      <vt:lpstr>The IEEE 802.11 Coexistence SC will meet twice in Vancouver in Mar 2019</vt:lpstr>
      <vt:lpstr>IEEE 802.11 Coexistence SC will focus on workshop, relationship &amp; technical issues</vt:lpstr>
      <vt:lpstr>IEEE 802.11 Coexistence SC will focus on workshop, relationship &amp; technical issues</vt:lpstr>
      <vt:lpstr>PAR Review SC –  November 2018   Chair: Jon Rosdahl</vt:lpstr>
      <vt:lpstr>WNG – March 2019</vt:lpstr>
      <vt:lpstr>IEEE 802 JTC1 SC will meet in Vancouver in Mar 2019</vt:lpstr>
      <vt:lpstr>IEEE 802 has 84 standards in or through the PSDO pipeline</vt:lpstr>
      <vt:lpstr>TGmd – Snapshot slide</vt:lpstr>
      <vt:lpstr>TGax – March 2019</vt:lpstr>
      <vt:lpstr>TGay – March 2019</vt:lpstr>
      <vt:lpstr>TGaz – March 2019 TGaz Next Generation Positioning</vt:lpstr>
      <vt:lpstr>TGaz – Jan. 2019 TGaz Next Generation Positioning</vt:lpstr>
      <vt:lpstr>TGba (Wake-up Radio) </vt:lpstr>
      <vt:lpstr>PowerPoint Presentation</vt:lpstr>
      <vt:lpstr>TGbc Acting Chair: Stephen McCann</vt:lpstr>
      <vt:lpstr>TGbd – Mar 2019</vt:lpstr>
      <vt:lpstr>EHT SG</vt:lpstr>
      <vt:lpstr>RTA TIG – March 2019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176</cp:revision>
  <cp:lastPrinted>1601-01-01T00:00:00Z</cp:lastPrinted>
  <dcterms:created xsi:type="dcterms:W3CDTF">2018-05-02T19:26:26Z</dcterms:created>
  <dcterms:modified xsi:type="dcterms:W3CDTF">2019-03-11T02:11:30Z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2019-03-11 02:11:30Z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