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9" r:id="rId16"/>
    <p:sldId id="276" r:id="rId17"/>
    <p:sldId id="280" r:id="rId18"/>
    <p:sldId id="277" r:id="rId19"/>
    <p:sldId id="304" r:id="rId20"/>
    <p:sldId id="306" r:id="rId21"/>
    <p:sldId id="303" r:id="rId22"/>
    <p:sldId id="284" r:id="rId23"/>
    <p:sldId id="278"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621D779-86D3-4B54-AE47-011274C1D892}">
          <p14:sldIdLst>
            <p14:sldId id="256"/>
            <p14:sldId id="257"/>
            <p14:sldId id="266"/>
            <p14:sldId id="267"/>
            <p14:sldId id="268"/>
            <p14:sldId id="265"/>
            <p14:sldId id="269"/>
            <p14:sldId id="270"/>
            <p14:sldId id="271"/>
            <p14:sldId id="272"/>
            <p14:sldId id="273"/>
            <p14:sldId id="263"/>
            <p14:sldId id="274"/>
            <p14:sldId id="275"/>
            <p14:sldId id="279"/>
            <p14:sldId id="276"/>
            <p14:sldId id="280"/>
            <p14:sldId id="277"/>
            <p14:sldId id="304"/>
          </p14:sldIdLst>
        </p14:section>
        <p14:section name="Untitled Section" id="{2C8D1635-0A7C-470F-939B-916CB64E2967}">
          <p14:sldIdLst>
            <p14:sldId id="306"/>
            <p14:sldId id="303"/>
            <p14:sldId id="284"/>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p:cViewPr varScale="1">
        <p:scale>
          <a:sx n="78" d="100"/>
          <a:sy n="78" d="100"/>
        </p:scale>
        <p:origin x="133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290"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dirty="0"/>
              <a:t>March 2019</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dirty="0"/>
              <a:t>March 2019</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802.11-19/0254r2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392-00-0rta-rta-jan-st-louis-meeting-minut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8/11-18-2009-05-0rta-rta-report-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2019-3-11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203"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Rectangle 1"/>
          <p:cNvSpPr/>
          <p:nvPr/>
        </p:nvSpPr>
        <p:spPr>
          <a:xfrm>
            <a:off x="766879" y="228600"/>
            <a:ext cx="1366721" cy="369332"/>
          </a:xfrm>
          <a:prstGeom prst="rect">
            <a:avLst/>
          </a:prstGeom>
        </p:spPr>
        <p:txBody>
          <a:bodyPr wrap="none">
            <a:spAutoFit/>
          </a:bodyPr>
          <a:lstStyle/>
          <a:p>
            <a:r>
              <a:rPr lang="en-US" sz="1800" b="1" dirty="0">
                <a:solidFill>
                  <a:schemeClr val="tx1"/>
                </a:solidFill>
              </a:rPr>
              <a:t>March 2019</a:t>
            </a:r>
            <a:endParaRPr lang="en-GB" sz="18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and Plenary minutes since January 2019</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Finalize work on the RTA TIG report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Monday 2019-3-11 16:00-18:00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 Tuesday 2019-1-12 13:30-15:30</a:t>
            </a:r>
          </a:p>
          <a:p>
            <a:pPr lvl="1">
              <a:buFont typeface="Arial" panose="020B0604020202020204" pitchFamily="34" charset="0"/>
              <a:buChar char="•"/>
            </a:pPr>
            <a:r>
              <a:rPr lang="en-US" dirty="0"/>
              <a:t>Session 3</a:t>
            </a:r>
          </a:p>
          <a:p>
            <a:pPr lvl="2">
              <a:buFont typeface="Arial" panose="020B0604020202020204" pitchFamily="34" charset="0"/>
              <a:buChar char="•"/>
            </a:pPr>
            <a:r>
              <a:rPr lang="en-US" dirty="0"/>
              <a:t> Thursday 2019-1-14 16:00-18:00</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770082277"/>
              </p:ext>
            </p:extLst>
          </p:nvPr>
        </p:nvGraphicFramePr>
        <p:xfrm>
          <a:off x="1371600" y="2590800"/>
          <a:ext cx="6819899" cy="2120692"/>
        </p:xfrm>
        <a:graphic>
          <a:graphicData uri="http://schemas.openxmlformats.org/drawingml/2006/table">
            <a:tbl>
              <a:tblPr>
                <a:tableStyleId>{5C22544A-7EE6-4342-B048-85BDC9FD1C3A}</a:tableStyleId>
              </a:tblPr>
              <a:tblGrid>
                <a:gridCol w="1818161">
                  <a:extLst>
                    <a:ext uri="{9D8B030D-6E8A-4147-A177-3AD203B41FA5}">
                      <a16:colId xmlns:a16="http://schemas.microsoft.com/office/drawing/2014/main" val="2283468912"/>
                    </a:ext>
                  </a:extLst>
                </a:gridCol>
                <a:gridCol w="3289913">
                  <a:extLst>
                    <a:ext uri="{9D8B030D-6E8A-4147-A177-3AD203B41FA5}">
                      <a16:colId xmlns:a16="http://schemas.microsoft.com/office/drawing/2014/main" val="4045702664"/>
                    </a:ext>
                  </a:extLst>
                </a:gridCol>
                <a:gridCol w="1711825">
                  <a:extLst>
                    <a:ext uri="{9D8B030D-6E8A-4147-A177-3AD203B41FA5}">
                      <a16:colId xmlns:a16="http://schemas.microsoft.com/office/drawing/2014/main" val="3668639404"/>
                    </a:ext>
                  </a:extLst>
                </a:gridCol>
              </a:tblGrid>
              <a:tr h="287862">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Title</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12575">
                <a:tc>
                  <a:txBody>
                    <a:bodyPr/>
                    <a:lstStyle/>
                    <a:p>
                      <a:pPr algn="l" fontAlgn="b"/>
                      <a:r>
                        <a:rPr lang="en-US" sz="1100" b="0" i="0" u="none" strike="noStrike" dirty="0">
                          <a:solidFill>
                            <a:schemeClr val="tx1"/>
                          </a:solidFill>
                          <a:effectLst/>
                          <a:latin typeface="+mn-lt"/>
                        </a:rPr>
                        <a:t>11-18-1947 r3</a:t>
                      </a:r>
                    </a:p>
                  </a:txBody>
                  <a:tcPr marL="9525" marR="9525" marT="9525" marB="0" anchor="b"/>
                </a:tc>
                <a:tc>
                  <a:txBody>
                    <a:bodyPr/>
                    <a:lstStyle/>
                    <a:p>
                      <a:pPr algn="l" fontAlgn="b"/>
                      <a:r>
                        <a:rPr lang="en-US" sz="1100" b="0" i="0" u="none" strike="noStrike" dirty="0">
                          <a:solidFill>
                            <a:schemeClr val="tx1"/>
                          </a:solidFill>
                          <a:effectLst/>
                          <a:latin typeface="+mn-lt"/>
                        </a:rPr>
                        <a:t>Performance evaluation of Real Time Communication over Wi-Fi</a:t>
                      </a:r>
                    </a:p>
                  </a:txBody>
                  <a:tcPr marL="9525" marR="9525" marT="9525" marB="0" anchor="b"/>
                </a:tc>
                <a:tc>
                  <a:txBody>
                    <a:bodyPr/>
                    <a:lstStyle/>
                    <a:p>
                      <a:pPr algn="l" fontAlgn="b"/>
                      <a:r>
                        <a:rPr lang="en-US" sz="1100" b="0" i="0" u="none" strike="noStrike" dirty="0">
                          <a:solidFill>
                            <a:schemeClr val="tx1"/>
                          </a:solidFill>
                          <a:effectLst/>
                          <a:latin typeface="+mn-lt"/>
                        </a:rPr>
                        <a:t>Evgeny Khorov</a:t>
                      </a:r>
                    </a:p>
                  </a:txBody>
                  <a:tcPr marL="9525" marR="9525" marT="9525" marB="0" anchor="b"/>
                </a:tc>
                <a:extLst>
                  <a:ext uri="{0D108BD9-81ED-4DB2-BD59-A6C34878D82A}">
                    <a16:rowId xmlns:a16="http://schemas.microsoft.com/office/drawing/2014/main" val="1763283125"/>
                  </a:ext>
                </a:extLst>
              </a:tr>
              <a:tr h="212575">
                <a:tc>
                  <a:txBody>
                    <a:bodyPr/>
                    <a:lstStyle/>
                    <a:p>
                      <a:pPr algn="l" fontAlgn="b"/>
                      <a:r>
                        <a:rPr lang="en-US" sz="1100" b="0" i="0" u="none" strike="noStrike" dirty="0">
                          <a:solidFill>
                            <a:schemeClr val="tx1"/>
                          </a:solidFill>
                          <a:effectLst/>
                          <a:latin typeface="+mn-lt"/>
                        </a:rPr>
                        <a:t>11-18-2009 r4</a:t>
                      </a:r>
                    </a:p>
                  </a:txBody>
                  <a:tcPr marL="9525" marR="9525" marT="9525" marB="0" anchor="b"/>
                </a:tc>
                <a:tc>
                  <a:txBody>
                    <a:bodyPr/>
                    <a:lstStyle/>
                    <a:p>
                      <a:pPr algn="l" fontAlgn="b"/>
                      <a:r>
                        <a:rPr lang="en-US" sz="1100" b="0" i="0" u="none" strike="noStrike" dirty="0">
                          <a:solidFill>
                            <a:schemeClr val="tx1"/>
                          </a:solidFill>
                          <a:effectLst/>
                          <a:latin typeface="+mn-lt"/>
                        </a:rPr>
                        <a:t>Changes to the RTA TIG Report</a:t>
                      </a:r>
                    </a:p>
                  </a:txBody>
                  <a:tcPr marL="9525" marR="9525" marT="9525" marB="0" anchor="b"/>
                </a:tc>
                <a:tc>
                  <a:txBody>
                    <a:bodyPr/>
                    <a:lstStyle/>
                    <a:p>
                      <a:pPr algn="l" fontAlgn="b"/>
                      <a:r>
                        <a:rPr lang="en-US" sz="1100" b="0" i="0" u="none" strike="noStrike" dirty="0">
                          <a:solidFill>
                            <a:schemeClr val="tx1"/>
                          </a:solidFill>
                          <a:effectLst/>
                          <a:latin typeface="+mn-lt"/>
                        </a:rPr>
                        <a:t>Kate Meng</a:t>
                      </a:r>
                    </a:p>
                  </a:txBody>
                  <a:tcPr marL="9525" marR="9525" marT="9525" marB="0" anchor="b"/>
                </a:tc>
                <a:extLst>
                  <a:ext uri="{0D108BD9-81ED-4DB2-BD59-A6C34878D82A}">
                    <a16:rowId xmlns:a16="http://schemas.microsoft.com/office/drawing/2014/main" val="1675401081"/>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204124694"/>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136625379"/>
                  </a:ext>
                </a:extLst>
              </a:tr>
              <a:tr h="212575">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0615120"/>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16876792"/>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77558993"/>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February Teleconference meetings</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Interim minutes since January 2019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p:txBody>
          <a:bodyPr/>
          <a:lstStyle/>
          <a:p>
            <a:r>
              <a:rPr lang="en-US" altLang="en-US" dirty="0"/>
              <a:t>Agenda for Monday March 11, 16:30 – 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minutes of teleconferences and minutes from January 2019 Interim meeting:  </a:t>
            </a:r>
          </a:p>
          <a:p>
            <a:pPr lvl="1">
              <a:buFont typeface="Arial" panose="020B0604020202020204" pitchFamily="34" charset="0"/>
              <a:buChar char="•"/>
            </a:pPr>
            <a:r>
              <a:rPr lang="en-US" altLang="en-US" sz="1800" dirty="0"/>
              <a:t>RTA TIG January, 2019 Interim Meeting minutes </a:t>
            </a:r>
            <a:r>
              <a:rPr lang="en-US" altLang="en-US" sz="1800" dirty="0">
                <a:hlinkClick r:id="rId2"/>
              </a:rPr>
              <a:t>https://mentor.ieee.org/802.11/dcn/19/11-19-0392-00-0rta-rta-jan-st-louis-meeting-minutes.docx</a:t>
            </a:r>
            <a:endParaRPr lang="en-US" altLang="en-US" sz="1800" dirty="0"/>
          </a:p>
          <a:p>
            <a:pPr marL="457200" lvl="1" indent="0"/>
            <a:endParaRPr lang="en-US" altLang="en-US" sz="1800" dirty="0"/>
          </a:p>
          <a:p>
            <a:pPr marL="457200" lvl="1" indent="0"/>
            <a:r>
              <a:rPr lang="en-US" altLang="en-US" sz="1800" dirty="0" err="1"/>
              <a:t>Move:Glenn</a:t>
            </a:r>
            <a:r>
              <a:rPr lang="en-US" altLang="en-US" sz="1800" dirty="0"/>
              <a:t> Hu 		Second: </a:t>
            </a:r>
            <a:r>
              <a:rPr lang="en-US" altLang="en-US" sz="1800" dirty="0" err="1"/>
              <a:t>Kaz</a:t>
            </a:r>
            <a:r>
              <a:rPr lang="en-US" altLang="en-US" sz="1800" dirty="0"/>
              <a:t> Sakoda</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 Unanimous Approval</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(February 2019 </a:t>
            </a:r>
            <a:r>
              <a:rPr lang="en-US" altLang="en-US" sz="2800" dirty="0" err="1"/>
              <a:t>Telecon</a:t>
            </a:r>
            <a:r>
              <a:rPr lang="en-US" altLang="en-US" sz="2800" dirty="0"/>
              <a:t> and January Interim 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endParaRPr lang="en-US" dirty="0"/>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p:cNvSpPr>
            <a:spLocks noGrp="1"/>
          </p:cNvSpPr>
          <p:nvPr>
            <p:ph type="title"/>
          </p:nvPr>
        </p:nvSpPr>
        <p:spPr/>
        <p:txBody>
          <a:bodyPr/>
          <a:lstStyle/>
          <a:p>
            <a:r>
              <a:rPr lang="en-US" altLang="en-US" dirty="0"/>
              <a:t>Agenda for Tuesday March 12, 2019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Motion on Final RTA-TIG report</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p:cNvSpPr>
            <a:spLocks noGrp="1"/>
          </p:cNvSpPr>
          <p:nvPr>
            <p:ph type="title"/>
          </p:nvPr>
        </p:nvSpPr>
        <p:spPr/>
        <p:txBody>
          <a:bodyPr/>
          <a:lstStyle/>
          <a:p>
            <a:r>
              <a:rPr lang="en-US" altLang="en-US" dirty="0"/>
              <a:t>Agenda for Thursday March 14, 2019 16:00 – 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8875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March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the RTA TIG final report:</a:t>
            </a:r>
          </a:p>
          <a:p>
            <a:pPr lvl="1">
              <a:buFont typeface="Arial" panose="020B0604020202020204" pitchFamily="34" charset="0"/>
              <a:buChar char="•"/>
            </a:pPr>
            <a:r>
              <a:rPr lang="en-US" altLang="en-US" sz="1600" dirty="0"/>
              <a:t>Do you agree that the RTA TIG report 11-18-2009 r5 represents the final report and should be submitted to the 802.11 WG?</a:t>
            </a:r>
          </a:p>
          <a:p>
            <a:pPr marL="457200" lvl="1" indent="0"/>
            <a:r>
              <a:rPr lang="en-US" altLang="en-US" sz="1600" dirty="0">
                <a:hlinkClick r:id="rId2"/>
              </a:rPr>
              <a:t>https://mentor.ieee.org/802.11/dcn/18/11-18-2009-05-0rta-rta-report-draft.docx</a:t>
            </a:r>
            <a:endParaRPr lang="en-US" altLang="en-US" sz="1600" dirty="0"/>
          </a:p>
          <a:p>
            <a:pPr marL="457200" lvl="1" indent="0"/>
            <a:endParaRPr lang="en-US" altLang="en-US" sz="1800" dirty="0"/>
          </a:p>
          <a:p>
            <a:pPr marL="457200" lvl="1" indent="0"/>
            <a:r>
              <a:rPr lang="en-US" altLang="en-US" sz="1800" dirty="0"/>
              <a:t>Move: 		Second: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Final Report</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988916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90806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1600" dirty="0"/>
              <a:t>July 2018: Formation of the TIG</a:t>
            </a:r>
          </a:p>
          <a:p>
            <a:pPr lvl="1">
              <a:buFont typeface="Arial" panose="020B0604020202020204" pitchFamily="34" charset="0"/>
              <a:buChar char="•"/>
            </a:pPr>
            <a:r>
              <a:rPr lang="en-US" altLang="zh-CN" sz="1400" dirty="0"/>
              <a:t>2 Teleconference</a:t>
            </a:r>
          </a:p>
          <a:p>
            <a:pPr>
              <a:buFont typeface="Arial" panose="020B0604020202020204" pitchFamily="34" charset="0"/>
              <a:buChar char="•"/>
            </a:pPr>
            <a:r>
              <a:rPr lang="en-US" altLang="zh-CN" sz="1600" dirty="0"/>
              <a:t>September 2018: Interim Meeting</a:t>
            </a:r>
          </a:p>
          <a:p>
            <a:pPr lvl="1">
              <a:buFont typeface="Arial" panose="020B0604020202020204" pitchFamily="34" charset="0"/>
              <a:buChar char="•"/>
            </a:pPr>
            <a:r>
              <a:rPr lang="en-US" sz="1400" dirty="0"/>
              <a:t>Assemble a team to develop the initial report</a:t>
            </a:r>
          </a:p>
          <a:p>
            <a:pPr lvl="1">
              <a:buFont typeface="Arial" panose="020B0604020202020204" pitchFamily="34" charset="0"/>
              <a:buChar char="•"/>
            </a:pPr>
            <a:r>
              <a:rPr lang="en-US" altLang="zh-CN" sz="1400" dirty="0"/>
              <a:t>2 teleconferences</a:t>
            </a:r>
          </a:p>
          <a:p>
            <a:pPr>
              <a:buFont typeface="Arial" panose="020B0604020202020204" pitchFamily="34" charset="0"/>
              <a:buChar char="•"/>
            </a:pPr>
            <a:r>
              <a:rPr lang="en-US" altLang="zh-CN" sz="1600" dirty="0"/>
              <a:t>Nov. 2018: Plenary Meeting</a:t>
            </a:r>
          </a:p>
          <a:p>
            <a:pPr lvl="1">
              <a:buFont typeface="Arial" panose="020B0604020202020204" pitchFamily="34" charset="0"/>
              <a:buChar char="•"/>
            </a:pPr>
            <a:r>
              <a:rPr lang="en-US" sz="1400" dirty="0"/>
              <a:t>Post draft TIG report on the RTA TIG</a:t>
            </a:r>
          </a:p>
          <a:p>
            <a:pPr lvl="2">
              <a:buFont typeface="Arial" panose="020B0604020202020204" pitchFamily="34" charset="0"/>
              <a:buChar char="•"/>
            </a:pPr>
            <a:r>
              <a:rPr lang="en-US" sz="1200" dirty="0"/>
              <a:t>Request informal comments</a:t>
            </a:r>
          </a:p>
          <a:p>
            <a:pPr lvl="1">
              <a:buFont typeface="Arial" panose="020B0604020202020204" pitchFamily="34" charset="0"/>
              <a:buChar char="•"/>
            </a:pPr>
            <a:r>
              <a:rPr lang="en-US" sz="1400" dirty="0"/>
              <a:t>2 teleconferences</a:t>
            </a:r>
          </a:p>
          <a:p>
            <a:pPr>
              <a:buFont typeface="Arial" panose="020B0604020202020204" pitchFamily="34" charset="0"/>
              <a:buChar char="•"/>
            </a:pPr>
            <a:r>
              <a:rPr lang="en-US" sz="1600" dirty="0"/>
              <a:t>Jan. 2019 Interim Meeting</a:t>
            </a:r>
          </a:p>
          <a:p>
            <a:pPr lvl="1">
              <a:buFont typeface="Arial" panose="020B0604020202020204" pitchFamily="34" charset="0"/>
              <a:buChar char="•"/>
            </a:pPr>
            <a:r>
              <a:rPr lang="en-US" sz="1200" dirty="0"/>
              <a:t>Continue work on the TIG report and review submissions</a:t>
            </a:r>
          </a:p>
          <a:p>
            <a:pPr lvl="1">
              <a:buFont typeface="Arial" panose="020B0604020202020204" pitchFamily="34" charset="0"/>
              <a:buChar char="•"/>
            </a:pPr>
            <a:r>
              <a:rPr lang="en-US" sz="1200" dirty="0"/>
              <a:t>Schedule teleconferences (currently planning 2)</a:t>
            </a:r>
          </a:p>
          <a:p>
            <a:pPr>
              <a:buFont typeface="Arial" panose="020B0604020202020204" pitchFamily="34" charset="0"/>
              <a:buChar char="•"/>
            </a:pPr>
            <a:r>
              <a:rPr lang="en-US" sz="1600" dirty="0"/>
              <a:t>March 2019 Plenary Meeting</a:t>
            </a:r>
          </a:p>
          <a:p>
            <a:pPr lvl="1">
              <a:buFont typeface="Arial" panose="020B0604020202020204" pitchFamily="34" charset="0"/>
              <a:buChar char="•"/>
            </a:pPr>
            <a:r>
              <a:rPr lang="en-US" sz="1400" dirty="0"/>
              <a:t>Final submissions/presentations and submit final report to the working group</a:t>
            </a:r>
          </a:p>
          <a:p>
            <a:pPr lvl="1">
              <a:buFont typeface="Arial" panose="020B0604020202020204" pitchFamily="34" charset="0"/>
              <a:buChar char="•"/>
            </a:pPr>
            <a:r>
              <a:rPr lang="en-US" sz="1400" dirty="0"/>
              <a:t>Close/Adjourn RTA TIG</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Title 5"/>
          <p:cNvSpPr>
            <a:spLocks noGrp="1"/>
          </p:cNvSpPr>
          <p:nvPr>
            <p:ph type="title"/>
          </p:nvPr>
        </p:nvSpPr>
        <p:spPr/>
        <p:txBody>
          <a:bodyPr/>
          <a:lstStyle/>
          <a:p>
            <a:r>
              <a:rPr lang="en-US" dirty="0" err="1"/>
              <a:t>Telecons</a:t>
            </a:r>
            <a:endParaRPr lang="en-US" dirty="0"/>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9" name="Content Placeholder 1">
            <a:extLst>
              <a:ext uri="{FF2B5EF4-FFF2-40B4-BE49-F238E27FC236}">
                <a16:creationId xmlns:a16="http://schemas.microsoft.com/office/drawing/2014/main" id="{4E1CB756-AF3A-42AA-999E-1EA94D976063}"/>
              </a:ext>
            </a:extLst>
          </p:cNvPr>
          <p:cNvSpPr txBox="1">
            <a:spLocks/>
          </p:cNvSpPr>
          <p:nvPr/>
        </p:nvSpPr>
        <p:spPr bwMode="auto">
          <a:xfrm>
            <a:off x="838200" y="1677987"/>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3200" kern="0" dirty="0"/>
              <a:t>2 Teleconferences</a:t>
            </a:r>
          </a:p>
          <a:p>
            <a:pPr>
              <a:buFont typeface="Arial" panose="020B0604020202020204" pitchFamily="34" charset="0"/>
              <a:buChar char="•"/>
            </a:pPr>
            <a:endParaRPr lang="en-US" altLang="zh-CN" sz="3200" kern="0"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March 11-15, 2019</a:t>
            </a:r>
          </a:p>
          <a:p>
            <a:pPr algn="ctr">
              <a:lnSpc>
                <a:spcPct val="90000"/>
              </a:lnSpc>
              <a:buFontTx/>
              <a:buNone/>
            </a:pPr>
            <a:r>
              <a:rPr lang="en-US" sz="4000" dirty="0">
                <a:latin typeface="Arial" panose="020B0604020202020204" pitchFamily="34" charset="0"/>
              </a:rPr>
              <a:t>Vancouver, BC</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3780</TotalTime>
  <Words>1491</Words>
  <Application>Microsoft Office PowerPoint</Application>
  <PresentationFormat>On-screen Show (4:3)</PresentationFormat>
  <Paragraphs>232</Paragraphs>
  <Slides>23</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Submissions</vt:lpstr>
      <vt:lpstr>Agenda for Monday March 11, 16:30 – 18:00</vt:lpstr>
      <vt:lpstr>Approval of  RTA TIG Minutes (February 2019 Telecon and January Interim Minutes)</vt:lpstr>
      <vt:lpstr>Agenda for Tuesday March 12, 2019 13:30 – 15:30</vt:lpstr>
      <vt:lpstr>Agenda for Thursday March 14, 2019 16:00 – 18:00</vt:lpstr>
      <vt:lpstr>Approval of  RTA TIG Final Report</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130</cp:revision>
  <cp:lastPrinted>1601-01-01T00:00:00Z</cp:lastPrinted>
  <dcterms:created xsi:type="dcterms:W3CDTF">2018-07-29T21:13:13Z</dcterms:created>
  <dcterms:modified xsi:type="dcterms:W3CDTF">2019-03-12T19:49:08Z</dcterms:modified>
</cp:coreProperties>
</file>