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6" r:id="rId4"/>
    <p:sldId id="267" r:id="rId5"/>
    <p:sldId id="268" r:id="rId6"/>
    <p:sldId id="265" r:id="rId7"/>
    <p:sldId id="269" r:id="rId8"/>
    <p:sldId id="270" r:id="rId9"/>
    <p:sldId id="271" r:id="rId10"/>
    <p:sldId id="272" r:id="rId11"/>
    <p:sldId id="273" r:id="rId12"/>
    <p:sldId id="263" r:id="rId13"/>
    <p:sldId id="274" r:id="rId14"/>
    <p:sldId id="275" r:id="rId15"/>
    <p:sldId id="279" r:id="rId16"/>
    <p:sldId id="276" r:id="rId17"/>
    <p:sldId id="280" r:id="rId18"/>
    <p:sldId id="277" r:id="rId19"/>
    <p:sldId id="304" r:id="rId20"/>
    <p:sldId id="305" r:id="rId21"/>
    <p:sldId id="306" r:id="rId22"/>
    <p:sldId id="303" r:id="rId23"/>
    <p:sldId id="284" r:id="rId24"/>
    <p:sldId id="278"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6" autoAdjust="0"/>
    <p:restoredTop sz="94660"/>
  </p:normalViewPr>
  <p:slideViewPr>
    <p:cSldViewPr>
      <p:cViewPr varScale="1">
        <p:scale>
          <a:sx n="78" d="100"/>
          <a:sy n="78" d="100"/>
        </p:scale>
        <p:origin x="1337" y="41"/>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1" d="100"/>
          <a:sy n="51" d="100"/>
        </p:scale>
        <p:origin x="2290"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es, Allan" userId="2481c11f-49cc-4791-bd61-1046488334b5" providerId="ADAL" clId="{533976CE-3D0E-414A-ABDA-FF1533F8D6D0}"/>
    <pc:docChg chg="modSld">
      <pc:chgData name="Jones, Allan" userId="2481c11f-49cc-4791-bd61-1046488334b5" providerId="ADAL" clId="{533976CE-3D0E-414A-ABDA-FF1533F8D6D0}" dt="2019-03-11T15:34:37.008" v="203" actId="20577"/>
      <pc:docMkLst>
        <pc:docMk/>
      </pc:docMkLst>
      <pc:sldChg chg="modSp">
        <pc:chgData name="Jones, Allan" userId="2481c11f-49cc-4791-bd61-1046488334b5" providerId="ADAL" clId="{533976CE-3D0E-414A-ABDA-FF1533F8D6D0}" dt="2019-03-11T15:20:24.900" v="28" actId="20577"/>
        <pc:sldMkLst>
          <pc:docMk/>
          <pc:sldMk cId="2436419583" sldId="276"/>
        </pc:sldMkLst>
        <pc:spChg chg="mod">
          <ac:chgData name="Jones, Allan" userId="2481c11f-49cc-4791-bd61-1046488334b5" providerId="ADAL" clId="{533976CE-3D0E-414A-ABDA-FF1533F8D6D0}" dt="2019-03-11T15:20:24.900" v="28" actId="20577"/>
          <ac:spMkLst>
            <pc:docMk/>
            <pc:sldMk cId="2436419583" sldId="276"/>
            <ac:spMk id="2" creationId="{00000000-0000-0000-0000-000000000000}"/>
          </ac:spMkLst>
        </pc:spChg>
      </pc:sldChg>
      <pc:sldChg chg="modSp">
        <pc:chgData name="Jones, Allan" userId="2481c11f-49cc-4791-bd61-1046488334b5" providerId="ADAL" clId="{533976CE-3D0E-414A-ABDA-FF1533F8D6D0}" dt="2019-03-11T15:30:10.610" v="94" actId="20577"/>
        <pc:sldMkLst>
          <pc:docMk/>
          <pc:sldMk cId="4136586326" sldId="279"/>
        </pc:sldMkLst>
        <pc:graphicFrameChg chg="modGraphic">
          <ac:chgData name="Jones, Allan" userId="2481c11f-49cc-4791-bd61-1046488334b5" providerId="ADAL" clId="{533976CE-3D0E-414A-ABDA-FF1533F8D6D0}" dt="2019-03-11T15:30:10.610" v="94" actId="20577"/>
          <ac:graphicFrameMkLst>
            <pc:docMk/>
            <pc:sldMk cId="4136586326" sldId="279"/>
            <ac:graphicFrameMk id="7" creationId="{F819BA4B-3D0C-4E7F-8FA7-A1C1C3908E18}"/>
          </ac:graphicFrameMkLst>
        </pc:graphicFrameChg>
      </pc:sldChg>
      <pc:sldChg chg="modSp">
        <pc:chgData name="Jones, Allan" userId="2481c11f-49cc-4791-bd61-1046488334b5" providerId="ADAL" clId="{533976CE-3D0E-414A-ABDA-FF1533F8D6D0}" dt="2019-03-11T15:32:01.155" v="100" actId="6549"/>
        <pc:sldMkLst>
          <pc:docMk/>
          <pc:sldMk cId="1484859768" sldId="280"/>
        </pc:sldMkLst>
        <pc:spChg chg="mod">
          <ac:chgData name="Jones, Allan" userId="2481c11f-49cc-4791-bd61-1046488334b5" providerId="ADAL" clId="{533976CE-3D0E-414A-ABDA-FF1533F8D6D0}" dt="2019-03-11T15:32:01.155" v="100" actId="6549"/>
          <ac:spMkLst>
            <pc:docMk/>
            <pc:sldMk cId="1484859768" sldId="280"/>
            <ac:spMk id="2" creationId="{00000000-0000-0000-0000-000000000000}"/>
          </ac:spMkLst>
        </pc:spChg>
      </pc:sldChg>
      <pc:sldChg chg="modSp">
        <pc:chgData name="Jones, Allan" userId="2481c11f-49cc-4791-bd61-1046488334b5" providerId="ADAL" clId="{533976CE-3D0E-414A-ABDA-FF1533F8D6D0}" dt="2019-03-11T15:34:37.008" v="203" actId="20577"/>
        <pc:sldMkLst>
          <pc:docMk/>
          <pc:sldMk cId="1988916149" sldId="306"/>
        </pc:sldMkLst>
        <pc:spChg chg="mod">
          <ac:chgData name="Jones, Allan" userId="2481c11f-49cc-4791-bd61-1046488334b5" providerId="ADAL" clId="{533976CE-3D0E-414A-ABDA-FF1533F8D6D0}" dt="2019-03-11T15:34:37.008" v="203" actId="20577"/>
          <ac:spMkLst>
            <pc:docMk/>
            <pc:sldMk cId="1988916149" sldId="306"/>
            <ac:spMk id="2"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Allan Jones, Activision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2019</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92024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2019</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6"/>
          </p:nvPr>
        </p:nvSpPr>
        <p:spPr>
          <a:xfrm>
            <a:off x="8229600" y="4572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7" name="Date Placeholder 6">
            <a:extLst>
              <a:ext uri="{FF2B5EF4-FFF2-40B4-BE49-F238E27FC236}">
                <a16:creationId xmlns:a16="http://schemas.microsoft.com/office/drawing/2014/main" id="{5CF1CC39-5248-4070-BEC5-7BED9C49C8D6}"/>
              </a:ext>
            </a:extLst>
          </p:cNvPr>
          <p:cNvSpPr>
            <a:spLocks noGrp="1"/>
          </p:cNvSpPr>
          <p:nvPr>
            <p:ph type="dt" idx="10"/>
          </p:nvPr>
        </p:nvSpPr>
        <p:spPr/>
        <p:txBody>
          <a:bodyPr/>
          <a:lstStyle/>
          <a:p>
            <a:r>
              <a:rPr lang="en-US" dirty="0"/>
              <a:t>March 2019</a:t>
            </a:r>
            <a:endParaRPr lang="en-GB" dirty="0"/>
          </a:p>
        </p:txBody>
      </p:sp>
      <p:sp>
        <p:nvSpPr>
          <p:cNvPr id="8" name="Footer Placeholder 7">
            <a:extLst>
              <a:ext uri="{FF2B5EF4-FFF2-40B4-BE49-F238E27FC236}">
                <a16:creationId xmlns:a16="http://schemas.microsoft.com/office/drawing/2014/main" id="{A1F1550F-6A7E-4080-AA64-997530CB0616}"/>
              </a:ext>
            </a:extLst>
          </p:cNvPr>
          <p:cNvSpPr>
            <a:spLocks noGrp="1"/>
          </p:cNvSpPr>
          <p:nvPr>
            <p:ph type="ftr" idx="11"/>
          </p:nvPr>
        </p:nvSpPr>
        <p:spPr/>
        <p:txBody>
          <a:bodyPr/>
          <a:lstStyle/>
          <a:p>
            <a:r>
              <a:rPr lang="en-GB"/>
              <a:t>John Doe, Some Company</a:t>
            </a:r>
            <a:endParaRPr lang="en-GB" dirty="0"/>
          </a:p>
        </p:txBody>
      </p:sp>
      <p:sp>
        <p:nvSpPr>
          <p:cNvPr id="9" name="Slide Number Placeholder 8">
            <a:extLst>
              <a:ext uri="{FF2B5EF4-FFF2-40B4-BE49-F238E27FC236}">
                <a16:creationId xmlns:a16="http://schemas.microsoft.com/office/drawing/2014/main" id="{5BB84F30-E4B5-41E6-B6E7-ABA252C2FBB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2019</a:t>
            </a:r>
            <a:endParaRPr lang="en-GB" dirty="0"/>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2019</a:t>
            </a:r>
            <a:endParaRPr lang="en-GB" dirty="0"/>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2019</a:t>
            </a:r>
            <a:endParaRPr lang="en-GB" dirty="0"/>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6">
            <a:extLst>
              <a:ext uri="{FF2B5EF4-FFF2-40B4-BE49-F238E27FC236}">
                <a16:creationId xmlns:a16="http://schemas.microsoft.com/office/drawing/2014/main" id="{49B1D1DC-16B6-4EB0-83BD-6EC5759312CD}"/>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BF4A65C4-B49F-4038-9833-8D24289076FD}"/>
              </a:ext>
            </a:extLst>
          </p:cNvPr>
          <p:cNvSpPr>
            <a:spLocks noGrp="1"/>
          </p:cNvSpPr>
          <p:nvPr>
            <p:ph type="dt" idx="10"/>
          </p:nvPr>
        </p:nvSpPr>
        <p:spPr/>
        <p:txBody>
          <a:bodyPr/>
          <a:lstStyle/>
          <a:p>
            <a:r>
              <a:rPr lang="en-US" dirty="0"/>
              <a:t>March 2019</a:t>
            </a:r>
            <a:endParaRPr lang="en-GB" dirty="0"/>
          </a:p>
        </p:txBody>
      </p:sp>
      <p:sp>
        <p:nvSpPr>
          <p:cNvPr id="9" name="Footer Placeholder 8">
            <a:extLst>
              <a:ext uri="{FF2B5EF4-FFF2-40B4-BE49-F238E27FC236}">
                <a16:creationId xmlns:a16="http://schemas.microsoft.com/office/drawing/2014/main" id="{35F7E772-AF8F-48EF-AAC5-99F92B8C89A8}"/>
              </a:ext>
            </a:extLst>
          </p:cNvPr>
          <p:cNvSpPr>
            <a:spLocks noGrp="1"/>
          </p:cNvSpPr>
          <p:nvPr>
            <p:ph type="ftr" idx="11"/>
          </p:nvPr>
        </p:nvSpPr>
        <p:spPr/>
        <p:txBody>
          <a:bodyPr/>
          <a:lstStyle/>
          <a:p>
            <a:r>
              <a:rPr lang="en-GB"/>
              <a:t>John Doe, Some Company</a:t>
            </a:r>
            <a:endParaRPr lang="en-GB" dirty="0"/>
          </a:p>
        </p:txBody>
      </p:sp>
      <p:sp>
        <p:nvSpPr>
          <p:cNvPr id="10" name="Slide Number Placeholder 9">
            <a:extLst>
              <a:ext uri="{FF2B5EF4-FFF2-40B4-BE49-F238E27FC236}">
                <a16:creationId xmlns:a16="http://schemas.microsoft.com/office/drawing/2014/main" id="{F52530D2-D36F-498E-822C-F81BAE757EEA}"/>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802.11-19/0254r0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0392-00-0rta-rta-jan-st-louis-meeting-minute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23106" y="63023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RTA TIG Agenda</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2019-3-11</a:t>
            </a:r>
          </a:p>
        </p:txBody>
      </p:sp>
      <p:graphicFrame>
        <p:nvGraphicFramePr>
          <p:cNvPr id="3075" name="Object 3"/>
          <p:cNvGraphicFramePr>
            <a:graphicFrameLocks noChangeAspect="1"/>
          </p:cNvGraphicFramePr>
          <p:nvPr>
            <p:extLst>
              <p:ext uri="{D42A27DB-BD31-4B8C-83A1-F6EECF244321}">
                <p14:modId xmlns:p14="http://schemas.microsoft.com/office/powerpoint/2010/main" val="3202816793"/>
              </p:ext>
            </p:extLst>
          </p:nvPr>
        </p:nvGraphicFramePr>
        <p:xfrm>
          <a:off x="517525" y="2278063"/>
          <a:ext cx="8077200" cy="2484437"/>
        </p:xfrm>
        <a:graphic>
          <a:graphicData uri="http://schemas.openxmlformats.org/presentationml/2006/ole">
            <mc:AlternateContent xmlns:mc="http://schemas.openxmlformats.org/markup-compatibility/2006">
              <mc:Choice xmlns:v="urn:schemas-microsoft-com:vml" Requires="v">
                <p:oleObj spid="_x0000_s3196" name="Document" r:id="rId4" imgW="8245941" imgH="2541999" progId="Word.Document.8">
                  <p:embed/>
                </p:oleObj>
              </mc:Choice>
              <mc:Fallback>
                <p:oleObj name="Document" r:id="rId4" imgW="8245941" imgH="2541999" progId="Word.Document.8">
                  <p:embed/>
                  <p:pic>
                    <p:nvPicPr>
                      <p:cNvPr id="0" name="Picture 3"/>
                      <p:cNvPicPr>
                        <a:picLocks noChangeAspect="1" noChangeArrowheads="1"/>
                      </p:cNvPicPr>
                      <p:nvPr/>
                    </p:nvPicPr>
                    <p:blipFill>
                      <a:blip r:embed="rId5"/>
                      <a:srcRect/>
                      <a:stretch>
                        <a:fillRect/>
                      </a:stretch>
                    </p:blipFill>
                    <p:spPr bwMode="auto">
                      <a:xfrm>
                        <a:off x="517525" y="2278063"/>
                        <a:ext cx="8077200" cy="24844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Rectangle 1"/>
          <p:cNvSpPr/>
          <p:nvPr/>
        </p:nvSpPr>
        <p:spPr>
          <a:xfrm>
            <a:off x="766879" y="228600"/>
            <a:ext cx="1366721" cy="369332"/>
          </a:xfrm>
          <a:prstGeom prst="rect">
            <a:avLst/>
          </a:prstGeom>
        </p:spPr>
        <p:txBody>
          <a:bodyPr wrap="none">
            <a:spAutoFit/>
          </a:bodyPr>
          <a:lstStyle/>
          <a:p>
            <a:r>
              <a:rPr lang="en-US" sz="1800" b="1" dirty="0">
                <a:solidFill>
                  <a:schemeClr val="tx1"/>
                </a:solidFill>
              </a:rPr>
              <a:t>March 2019</a:t>
            </a:r>
            <a:endParaRPr lang="en-GB" sz="1800" b="1"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066800"/>
            <a:ext cx="7786595" cy="4495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Title 5"/>
          <p:cNvSpPr>
            <a:spLocks noGrp="1"/>
          </p:cNvSpPr>
          <p:nvPr>
            <p:ph type="title"/>
          </p:nvPr>
        </p:nvSpPr>
        <p:spPr>
          <a:xfrm>
            <a:off x="723899" y="304006"/>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32965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732" y="15240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Title 5"/>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770618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1876" y="1600200"/>
            <a:ext cx="7772400" cy="4800600"/>
          </a:xfrm>
          <a:ln/>
        </p:spPr>
        <p:txBody>
          <a:bodyPr/>
          <a:lstStyle/>
          <a:p>
            <a:r>
              <a:rPr lang="en-US" sz="1400" dirty="0"/>
              <a:t>Participation in any IEEE 802 meeting (Sponsor, Sponsor subgroup, Working Group, Working Group subgroup, etc.) is on an individual basis </a:t>
            </a:r>
          </a:p>
          <a:p>
            <a:pPr>
              <a:buFont typeface="Arial" panose="020B0604020202020204" pitchFamily="34" charset="0"/>
              <a:buChar char="•"/>
            </a:pPr>
            <a:r>
              <a:rPr lang="en-US" sz="1400" dirty="0"/>
              <a:t>Participants in the IEEE standards development individual process shall act based on their qualifications and experience. (https://standards.ieee.org/develop/policies/bylaws/sb_bylaws.pdf section 5.2.1) • </a:t>
            </a:r>
          </a:p>
          <a:p>
            <a:pPr>
              <a:buFont typeface="Arial" panose="020B0604020202020204" pitchFamily="34" charset="0"/>
              <a:buChar char="•"/>
            </a:pPr>
            <a:r>
              <a:rPr 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buFont typeface="Arial" panose="020B0604020202020204" pitchFamily="34" charset="0"/>
              <a:buChar char="•"/>
            </a:pPr>
            <a:r>
              <a:rPr 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buFont typeface="Arial" panose="020B0604020202020204" pitchFamily="34" charset="0"/>
              <a:buChar char="•"/>
            </a:pPr>
            <a:r>
              <a:rPr lang="en-US" sz="1400" dirty="0"/>
              <a:t>Participants shall not direct the actions or votes of any other member of an IEEE 802 Working Group or retaliate against any other member for their actions or votes within IEEE 802 Working Group meetings, see https://standards.ieee.org/develop/policies/bylaws/sb_bylaws.pdf section 5.2.1.3 and the IEEE 802 LMSC Working Group Policies and Procedures, subclause 3.4.1 “Chair”, list item x. </a:t>
            </a:r>
          </a:p>
          <a:p>
            <a:pPr marL="0" indent="0"/>
            <a:r>
              <a:rPr lang="en-US" sz="1400" dirty="0"/>
              <a:t>By participating in IEEE 802 meetings, you accept these requirements. If you do not agree to these policies then you shall not participate. </a:t>
            </a:r>
          </a:p>
          <a:p>
            <a:pPr marL="0" indent="0"/>
            <a:r>
              <a:rPr lang="en-US" sz="1100" dirty="0"/>
              <a:t>(Latest revision of IEEE 802 LMSC Working Group Policies and Procedures: http://www.ieee802.org/devdocs.shtml)</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Approve teleconference and Plenary minutes since January 2019</a:t>
            </a:r>
          </a:p>
          <a:p>
            <a:pPr>
              <a:buFont typeface="Arial" panose="020B0604020202020204" pitchFamily="34" charset="0"/>
              <a:buChar char="•"/>
            </a:pPr>
            <a:r>
              <a:rPr lang="en-US" dirty="0"/>
              <a:t>Presentations and Discussions</a:t>
            </a:r>
          </a:p>
          <a:p>
            <a:pPr>
              <a:buFont typeface="Arial" panose="020B0604020202020204" pitchFamily="34" charset="0"/>
              <a:buChar char="•"/>
            </a:pPr>
            <a:r>
              <a:rPr lang="en-US" dirty="0"/>
              <a:t>Finalize work on the RTA TIG report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Title 5"/>
          <p:cNvSpPr>
            <a:spLocks noGrp="1"/>
          </p:cNvSpPr>
          <p:nvPr>
            <p:ph type="title"/>
          </p:nvPr>
        </p:nvSpPr>
        <p:spPr/>
        <p:txBody>
          <a:bodyPr/>
          <a:lstStyle/>
          <a:p>
            <a:r>
              <a:rPr lang="en-US" dirty="0"/>
              <a:t>Agenda Items for the Week</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18868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3 Sessions are scheduled for this week</a:t>
            </a:r>
          </a:p>
          <a:p>
            <a:pPr marL="0" indent="0"/>
            <a:endParaRPr lang="en-US" dirty="0"/>
          </a:p>
          <a:p>
            <a:pPr lvl="1">
              <a:buFont typeface="Arial" panose="020B0604020202020204" pitchFamily="34" charset="0"/>
              <a:buChar char="•"/>
            </a:pPr>
            <a:r>
              <a:rPr lang="en-US" dirty="0"/>
              <a:t>Session 1</a:t>
            </a:r>
          </a:p>
          <a:p>
            <a:pPr lvl="2">
              <a:buFont typeface="Arial" panose="020B0604020202020204" pitchFamily="34" charset="0"/>
              <a:buChar char="•"/>
            </a:pPr>
            <a:r>
              <a:rPr lang="en-US" dirty="0"/>
              <a:t> Monday 2019-3-11 16:00-18:00</a:t>
            </a:r>
          </a:p>
          <a:p>
            <a:pPr lvl="1">
              <a:buFont typeface="Arial" panose="020B0604020202020204" pitchFamily="34" charset="0"/>
              <a:buChar char="•"/>
            </a:pPr>
            <a:r>
              <a:rPr lang="en-US" dirty="0"/>
              <a:t>Session 2</a:t>
            </a:r>
          </a:p>
          <a:p>
            <a:pPr lvl="2">
              <a:buFont typeface="Arial" panose="020B0604020202020204" pitchFamily="34" charset="0"/>
              <a:buChar char="•"/>
            </a:pPr>
            <a:r>
              <a:rPr lang="en-US" dirty="0"/>
              <a:t> Tuesday 2019-1-12 13:30-15:30</a:t>
            </a:r>
          </a:p>
          <a:p>
            <a:pPr lvl="1">
              <a:buFont typeface="Arial" panose="020B0604020202020204" pitchFamily="34" charset="0"/>
              <a:buChar char="•"/>
            </a:pPr>
            <a:r>
              <a:rPr lang="en-US" dirty="0"/>
              <a:t>Session 3</a:t>
            </a:r>
          </a:p>
          <a:p>
            <a:pPr lvl="2">
              <a:buFont typeface="Arial" panose="020B0604020202020204" pitchFamily="34" charset="0"/>
              <a:buChar char="•"/>
            </a:pPr>
            <a:r>
              <a:rPr lang="en-US" dirty="0"/>
              <a:t> Thursday 2019-1-14 16:00-18:00</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Title 5"/>
          <p:cNvSpPr>
            <a:spLocks noGrp="1"/>
          </p:cNvSpPr>
          <p:nvPr>
            <p:ph type="title"/>
          </p:nvPr>
        </p:nvSpPr>
        <p:spPr/>
        <p:txBody>
          <a:bodyPr/>
          <a:lstStyle/>
          <a:p>
            <a:r>
              <a:rPr lang="en-US" dirty="0"/>
              <a:t>RTA TIG Schedule</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353714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F819BA4B-3D0C-4E7F-8FA7-A1C1C3908E18}"/>
              </a:ext>
            </a:extLst>
          </p:cNvPr>
          <p:cNvGraphicFramePr>
            <a:graphicFrameLocks noGrp="1"/>
          </p:cNvGraphicFramePr>
          <p:nvPr>
            <p:ph idx="1"/>
            <p:extLst>
              <p:ext uri="{D42A27DB-BD31-4B8C-83A1-F6EECF244321}">
                <p14:modId xmlns:p14="http://schemas.microsoft.com/office/powerpoint/2010/main" val="1770082277"/>
              </p:ext>
            </p:extLst>
          </p:nvPr>
        </p:nvGraphicFramePr>
        <p:xfrm>
          <a:off x="1371600" y="2590800"/>
          <a:ext cx="6819899" cy="2120692"/>
        </p:xfrm>
        <a:graphic>
          <a:graphicData uri="http://schemas.openxmlformats.org/drawingml/2006/table">
            <a:tbl>
              <a:tblPr>
                <a:tableStyleId>{5C22544A-7EE6-4342-B048-85BDC9FD1C3A}</a:tableStyleId>
              </a:tblPr>
              <a:tblGrid>
                <a:gridCol w="1818161">
                  <a:extLst>
                    <a:ext uri="{9D8B030D-6E8A-4147-A177-3AD203B41FA5}">
                      <a16:colId xmlns:a16="http://schemas.microsoft.com/office/drawing/2014/main" val="2283468912"/>
                    </a:ext>
                  </a:extLst>
                </a:gridCol>
                <a:gridCol w="3289913">
                  <a:extLst>
                    <a:ext uri="{9D8B030D-6E8A-4147-A177-3AD203B41FA5}">
                      <a16:colId xmlns:a16="http://schemas.microsoft.com/office/drawing/2014/main" val="4045702664"/>
                    </a:ext>
                  </a:extLst>
                </a:gridCol>
                <a:gridCol w="1711825">
                  <a:extLst>
                    <a:ext uri="{9D8B030D-6E8A-4147-A177-3AD203B41FA5}">
                      <a16:colId xmlns:a16="http://schemas.microsoft.com/office/drawing/2014/main" val="3668639404"/>
                    </a:ext>
                  </a:extLst>
                </a:gridCol>
              </a:tblGrid>
              <a:tr h="287862">
                <a:tc>
                  <a:txBody>
                    <a:bodyPr/>
                    <a:lstStyle/>
                    <a:p>
                      <a:pPr algn="l" fontAlgn="b"/>
                      <a:r>
                        <a:rPr lang="en-US" sz="1100" b="1" u="none" strike="noStrike" dirty="0">
                          <a:effectLst/>
                        </a:rPr>
                        <a:t>DCN</a:t>
                      </a:r>
                      <a:endParaRPr lang="en-US" sz="11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dirty="0">
                          <a:effectLst/>
                        </a:rPr>
                        <a:t>Title</a:t>
                      </a:r>
                      <a:endParaRPr lang="en-US" sz="11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dirty="0">
                          <a:effectLst/>
                        </a:rPr>
                        <a:t>Author</a:t>
                      </a:r>
                      <a:endParaRPr lang="en-US" sz="1100" b="1"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4561111"/>
                  </a:ext>
                </a:extLst>
              </a:tr>
              <a:tr h="212575">
                <a:tc>
                  <a:txBody>
                    <a:bodyPr/>
                    <a:lstStyle/>
                    <a:p>
                      <a:pPr algn="l" fontAlgn="b"/>
                      <a:r>
                        <a:rPr lang="en-US" sz="1100" b="0" i="0" u="none" strike="noStrike" dirty="0">
                          <a:solidFill>
                            <a:schemeClr val="tx1"/>
                          </a:solidFill>
                          <a:effectLst/>
                          <a:latin typeface="+mn-lt"/>
                        </a:rPr>
                        <a:t>11-18-1947 r3</a:t>
                      </a:r>
                    </a:p>
                  </a:txBody>
                  <a:tcPr marL="9525" marR="9525" marT="9525" marB="0" anchor="b"/>
                </a:tc>
                <a:tc>
                  <a:txBody>
                    <a:bodyPr/>
                    <a:lstStyle/>
                    <a:p>
                      <a:pPr algn="l" fontAlgn="b"/>
                      <a:r>
                        <a:rPr lang="en-US" sz="1100" b="0" i="0" u="none" strike="noStrike" dirty="0">
                          <a:solidFill>
                            <a:schemeClr val="tx1"/>
                          </a:solidFill>
                          <a:effectLst/>
                          <a:latin typeface="+mn-lt"/>
                        </a:rPr>
                        <a:t>Performance evaluation of Real Time Communication over Wi-Fi</a:t>
                      </a:r>
                    </a:p>
                  </a:txBody>
                  <a:tcPr marL="9525" marR="9525" marT="9525" marB="0" anchor="b"/>
                </a:tc>
                <a:tc>
                  <a:txBody>
                    <a:bodyPr/>
                    <a:lstStyle/>
                    <a:p>
                      <a:pPr algn="l" fontAlgn="b"/>
                      <a:r>
                        <a:rPr lang="en-US" sz="1100" b="0" i="0" u="none" strike="noStrike" dirty="0">
                          <a:solidFill>
                            <a:schemeClr val="tx1"/>
                          </a:solidFill>
                          <a:effectLst/>
                          <a:latin typeface="+mn-lt"/>
                        </a:rPr>
                        <a:t>Evgeny Khorov</a:t>
                      </a:r>
                    </a:p>
                  </a:txBody>
                  <a:tcPr marL="9525" marR="9525" marT="9525" marB="0" anchor="b"/>
                </a:tc>
                <a:extLst>
                  <a:ext uri="{0D108BD9-81ED-4DB2-BD59-A6C34878D82A}">
                    <a16:rowId xmlns:a16="http://schemas.microsoft.com/office/drawing/2014/main" val="1763283125"/>
                  </a:ext>
                </a:extLst>
              </a:tr>
              <a:tr h="212575">
                <a:tc>
                  <a:txBody>
                    <a:bodyPr/>
                    <a:lstStyle/>
                    <a:p>
                      <a:pPr algn="l" fontAlgn="b"/>
                      <a:r>
                        <a:rPr lang="en-US" sz="1100" b="0" i="0" u="none" strike="noStrike" dirty="0">
                          <a:solidFill>
                            <a:schemeClr val="tx1"/>
                          </a:solidFill>
                          <a:effectLst/>
                          <a:latin typeface="+mn-lt"/>
                        </a:rPr>
                        <a:t>11-18-2009 r4</a:t>
                      </a:r>
                    </a:p>
                  </a:txBody>
                  <a:tcPr marL="9525" marR="9525" marT="9525" marB="0" anchor="b"/>
                </a:tc>
                <a:tc>
                  <a:txBody>
                    <a:bodyPr/>
                    <a:lstStyle/>
                    <a:p>
                      <a:pPr algn="l" fontAlgn="b"/>
                      <a:r>
                        <a:rPr lang="en-US" sz="1100" b="0" i="0" u="none" strike="noStrike" dirty="0">
                          <a:solidFill>
                            <a:schemeClr val="tx1"/>
                          </a:solidFill>
                          <a:effectLst/>
                          <a:latin typeface="+mn-lt"/>
                        </a:rPr>
                        <a:t>Changes to the RTA TIG Report</a:t>
                      </a:r>
                    </a:p>
                  </a:txBody>
                  <a:tcPr marL="9525" marR="9525" marT="9525" marB="0" anchor="b"/>
                </a:tc>
                <a:tc>
                  <a:txBody>
                    <a:bodyPr/>
                    <a:lstStyle/>
                    <a:p>
                      <a:pPr algn="l" fontAlgn="b"/>
                      <a:r>
                        <a:rPr lang="en-US" sz="1100" b="0" i="0" u="none" strike="noStrike" dirty="0">
                          <a:solidFill>
                            <a:schemeClr val="tx1"/>
                          </a:solidFill>
                          <a:effectLst/>
                          <a:latin typeface="+mn-lt"/>
                        </a:rPr>
                        <a:t>Kate Meng</a:t>
                      </a:r>
                    </a:p>
                  </a:txBody>
                  <a:tcPr marL="9525" marR="9525" marT="9525" marB="0" anchor="b"/>
                </a:tc>
                <a:extLst>
                  <a:ext uri="{0D108BD9-81ED-4DB2-BD59-A6C34878D82A}">
                    <a16:rowId xmlns:a16="http://schemas.microsoft.com/office/drawing/2014/main" val="1675401081"/>
                  </a:ext>
                </a:extLst>
              </a:tr>
              <a:tr h="21257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chemeClr val="tx1"/>
                        </a:solidFill>
                        <a:effectLst/>
                        <a:latin typeface="+mn-lt"/>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kern="1200" dirty="0">
                        <a:solidFill>
                          <a:schemeClr val="tx1"/>
                        </a:solidFill>
                        <a:effectLst/>
                        <a:latin typeface="+mn-lt"/>
                        <a:ea typeface="+mn-ea"/>
                        <a:cs typeface="+mn-cs"/>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2204124694"/>
                  </a:ext>
                </a:extLst>
              </a:tr>
              <a:tr h="21257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3136625379"/>
                  </a:ext>
                </a:extLst>
              </a:tr>
              <a:tr h="212575">
                <a:tc>
                  <a:txBody>
                    <a:bodyPr/>
                    <a:lstStyle/>
                    <a:p>
                      <a:pPr algn="l" fontAlgn="b"/>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20615120"/>
                  </a:ext>
                </a:extLst>
              </a:tr>
              <a:tr h="212575">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4075640537"/>
                  </a:ext>
                </a:extLst>
              </a:tr>
              <a:tr h="212575">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2316876792"/>
                  </a:ext>
                </a:extLst>
              </a:tr>
              <a:tr h="212575">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2377558993"/>
                  </a:ext>
                </a:extLst>
              </a:tr>
            </a:tbl>
          </a:graphicData>
        </a:graphic>
      </p:graphicFrame>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6" name="Title 5"/>
          <p:cNvSpPr>
            <a:spLocks noGrp="1"/>
          </p:cNvSpPr>
          <p:nvPr>
            <p:ph type="title"/>
          </p:nvPr>
        </p:nvSpPr>
        <p:spPr/>
        <p:txBody>
          <a:bodyPr/>
          <a:lstStyle/>
          <a:p>
            <a:r>
              <a:rPr lang="en-US" dirty="0"/>
              <a:t>Submissions</a:t>
            </a:r>
          </a:p>
        </p:txBody>
      </p:sp>
      <p:sp>
        <p:nvSpPr>
          <p:cNvPr id="8"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136586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of February Teleconference meetings</a:t>
            </a:r>
          </a:p>
          <a:p>
            <a:pPr lvl="0">
              <a:lnSpc>
                <a:spcPct val="80000"/>
              </a:lnSpc>
              <a:buFont typeface="Arial" panose="020B0604020202020204" pitchFamily="34" charset="0"/>
              <a:buChar char="•"/>
            </a:pPr>
            <a:r>
              <a:rPr lang="en-US" altLang="en-US" dirty="0"/>
              <a:t>TIG motions</a:t>
            </a:r>
          </a:p>
          <a:p>
            <a:pPr lvl="1">
              <a:lnSpc>
                <a:spcPct val="80000"/>
              </a:lnSpc>
              <a:buFont typeface="Arial" panose="020B0604020202020204" pitchFamily="34" charset="0"/>
              <a:buChar char="•"/>
            </a:pPr>
            <a:r>
              <a:rPr lang="en-US" altLang="en-US" dirty="0"/>
              <a:t>Interim minutes since January 2019 meeting</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Recess</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6" name="Title 5"/>
          <p:cNvSpPr>
            <a:spLocks noGrp="1"/>
          </p:cNvSpPr>
          <p:nvPr>
            <p:ph type="title"/>
          </p:nvPr>
        </p:nvSpPr>
        <p:spPr/>
        <p:txBody>
          <a:bodyPr/>
          <a:lstStyle/>
          <a:p>
            <a:r>
              <a:rPr lang="en-US" altLang="en-US" dirty="0"/>
              <a:t>Agenda for Monday March 11, 16:30 – 18:00</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436419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899" y="1864125"/>
            <a:ext cx="7770813" cy="4343400"/>
          </a:xfrm>
        </p:spPr>
        <p:txBody>
          <a:bodyPr/>
          <a:lstStyle/>
          <a:p>
            <a:pPr>
              <a:buFont typeface="Arial" panose="020B0604020202020204" pitchFamily="34" charset="0"/>
              <a:buChar char="•"/>
            </a:pPr>
            <a:r>
              <a:rPr lang="en-US" altLang="en-US" sz="2000" dirty="0"/>
              <a:t>Motion to approve RTA TIG minutes of teleconferences and minutes from January 2019 Interim meeting:  </a:t>
            </a:r>
          </a:p>
          <a:p>
            <a:pPr lvl="1">
              <a:buFont typeface="Arial" panose="020B0604020202020204" pitchFamily="34" charset="0"/>
              <a:buChar char="•"/>
            </a:pPr>
            <a:r>
              <a:rPr lang="en-US" altLang="en-US" sz="1800" dirty="0"/>
              <a:t>RTA TIG January, 2019 Interim Meeting minutes </a:t>
            </a:r>
            <a:r>
              <a:rPr lang="en-US" altLang="en-US" sz="1800" dirty="0">
                <a:hlinkClick r:id="rId2"/>
              </a:rPr>
              <a:t>https://mentor.ieee.org/802.11/dcn/19/11-19-0392-00-0rta-rta-jan-st-louis-meeting-minutes.docx</a:t>
            </a:r>
            <a:endParaRPr lang="en-US" altLang="en-US" sz="1800" dirty="0"/>
          </a:p>
          <a:p>
            <a:pPr marL="457200" lvl="1" indent="0"/>
            <a:endParaRPr lang="en-US" altLang="en-US" sz="1800" dirty="0"/>
          </a:p>
          <a:p>
            <a:pPr marL="457200" lvl="1" indent="0"/>
            <a:r>
              <a:rPr lang="en-US" altLang="en-US" sz="1800" dirty="0"/>
              <a:t>Move: 		Second: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Approval:</a:t>
            </a:r>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6" name="Title 5"/>
          <p:cNvSpPr>
            <a:spLocks noGrp="1"/>
          </p:cNvSpPr>
          <p:nvPr>
            <p:ph type="title"/>
          </p:nvPr>
        </p:nvSpPr>
        <p:spPr>
          <a:xfrm>
            <a:off x="304800" y="685800"/>
            <a:ext cx="8534400" cy="1065213"/>
          </a:xfrm>
        </p:spPr>
        <p:txBody>
          <a:bodyPr/>
          <a:lstStyle/>
          <a:p>
            <a:r>
              <a:rPr lang="en-US" altLang="en-US" sz="2800" dirty="0"/>
              <a:t>Approval of  RTA TIG Minutes (February 2019 </a:t>
            </a:r>
            <a:r>
              <a:rPr lang="en-US" altLang="en-US" sz="2800" dirty="0" err="1"/>
              <a:t>Telecon</a:t>
            </a:r>
            <a:r>
              <a:rPr lang="en-US" altLang="en-US" sz="2800" dirty="0"/>
              <a:t> and January Interim Minutes)</a:t>
            </a:r>
            <a:endParaRPr lang="en-US" sz="2800"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484859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Recess</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6" name="Title 5"/>
          <p:cNvSpPr>
            <a:spLocks noGrp="1"/>
          </p:cNvSpPr>
          <p:nvPr>
            <p:ph type="title"/>
          </p:nvPr>
        </p:nvSpPr>
        <p:spPr/>
        <p:txBody>
          <a:bodyPr/>
          <a:lstStyle/>
          <a:p>
            <a:r>
              <a:rPr lang="en-US" altLang="en-US" dirty="0"/>
              <a:t>Agenda for Tuesday March 12, 2019 13:30 – 15:30</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3108921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Motion on Final RTA-TIG report</a:t>
            </a:r>
          </a:p>
          <a:p>
            <a:pPr lvl="0">
              <a:lnSpc>
                <a:spcPct val="80000"/>
              </a:lnSpc>
              <a:buFont typeface="Arial" panose="020B0604020202020204" pitchFamily="34" charset="0"/>
              <a:buChar char="•"/>
            </a:pPr>
            <a:r>
              <a:rPr lang="en-US" dirty="0"/>
              <a:t>Adjourn</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6" name="Title 5"/>
          <p:cNvSpPr>
            <a:spLocks noGrp="1"/>
          </p:cNvSpPr>
          <p:nvPr>
            <p:ph type="title"/>
          </p:nvPr>
        </p:nvSpPr>
        <p:spPr/>
        <p:txBody>
          <a:bodyPr/>
          <a:lstStyle/>
          <a:p>
            <a:r>
              <a:rPr lang="en-US" altLang="en-US" dirty="0"/>
              <a:t>Agenda for Thursday March 14, 2019 16:00 – 18:00</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488756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r>
              <a:rPr lang="en-US" altLang="en-US" dirty="0"/>
              <a:t>This presentation contains the IEEE 802.11 RTA TIG agenda for the March 2019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9"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11" name="Footer Placeholder 4"/>
          <p:cNvSpPr>
            <a:spLocks noGrp="1"/>
          </p:cNvSpPr>
          <p:nvPr>
            <p:ph type="ftr" idx="14"/>
          </p:nvPr>
        </p:nvSpPr>
        <p:spPr>
          <a:xfrm>
            <a:off x="5500694" y="6475413"/>
            <a:ext cx="3041644" cy="180975"/>
          </a:xfrm>
        </p:spPr>
        <p:txBody>
          <a:bodyPr/>
          <a:lstStyle/>
          <a:p>
            <a:r>
              <a:rPr lang="en-GB" dirty="0"/>
              <a:t>Allan Jones - Activision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899" y="1864125"/>
            <a:ext cx="7770813" cy="4343400"/>
          </a:xfrm>
        </p:spPr>
        <p:txBody>
          <a:bodyPr/>
          <a:lstStyle/>
          <a:p>
            <a:pPr>
              <a:buFont typeface="Arial" panose="020B0604020202020204" pitchFamily="34" charset="0"/>
              <a:buChar char="•"/>
            </a:pPr>
            <a:r>
              <a:rPr lang="en-US" altLang="en-US" sz="2000" dirty="0"/>
              <a:t>Motion to approve RTA TIG Final report document #:</a:t>
            </a:r>
          </a:p>
          <a:p>
            <a:pPr lvl="1">
              <a:buFont typeface="Arial" panose="020B0604020202020204" pitchFamily="34" charset="0"/>
              <a:buChar char="•"/>
            </a:pPr>
            <a:r>
              <a:rPr lang="en-US" altLang="en-US" sz="1600" dirty="0"/>
              <a:t>Do you agree that document XXXX represents the final report from the RTA TIG and should be submitted to the 802.11 WG?  </a:t>
            </a:r>
          </a:p>
          <a:p>
            <a:pPr marL="457200" lvl="1" indent="0"/>
            <a:endParaRPr lang="en-US" altLang="en-US" sz="1800" dirty="0"/>
          </a:p>
          <a:p>
            <a:pPr marL="457200" lvl="1" indent="0"/>
            <a:r>
              <a:rPr lang="en-US" altLang="en-US" sz="1800" dirty="0"/>
              <a:t>Move: 		Second: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Approval:</a:t>
            </a:r>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6" name="Title 5"/>
          <p:cNvSpPr>
            <a:spLocks noGrp="1"/>
          </p:cNvSpPr>
          <p:nvPr>
            <p:ph type="title"/>
          </p:nvPr>
        </p:nvSpPr>
        <p:spPr>
          <a:xfrm>
            <a:off x="304800" y="685800"/>
            <a:ext cx="8534400" cy="1065213"/>
          </a:xfrm>
        </p:spPr>
        <p:txBody>
          <a:bodyPr/>
          <a:lstStyle/>
          <a:p>
            <a:r>
              <a:rPr lang="en-US" altLang="en-US" sz="2800" dirty="0"/>
              <a:t>Approval of  RTA TIG Final Report</a:t>
            </a:r>
            <a:endParaRPr lang="en-US" sz="2800"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448611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899" y="1864125"/>
            <a:ext cx="7770813" cy="4343400"/>
          </a:xfrm>
        </p:spPr>
        <p:txBody>
          <a:bodyPr/>
          <a:lstStyle/>
          <a:p>
            <a:pPr>
              <a:buFont typeface="Arial" panose="020B0604020202020204" pitchFamily="34" charset="0"/>
              <a:buChar char="•"/>
            </a:pPr>
            <a:r>
              <a:rPr lang="en-US" altLang="en-US" sz="2000" dirty="0"/>
              <a:t>Motion to adjourn the RTA TIG permanently:</a:t>
            </a:r>
          </a:p>
          <a:p>
            <a:pPr lvl="1">
              <a:buFont typeface="Arial" panose="020B0604020202020204" pitchFamily="34" charset="0"/>
              <a:buChar char="•"/>
            </a:pPr>
            <a:r>
              <a:rPr lang="en-US" altLang="en-US" sz="1600" dirty="0"/>
              <a:t>Do you agree that the RTA TIG </a:t>
            </a:r>
            <a:r>
              <a:rPr lang="en-US" altLang="en-US" sz="1600"/>
              <a:t>report 11-18-2009 r4 </a:t>
            </a:r>
            <a:r>
              <a:rPr lang="en-US" altLang="en-US" sz="1600" dirty="0"/>
              <a:t>represents the final report and should </a:t>
            </a:r>
            <a:r>
              <a:rPr lang="en-US" altLang="en-US" sz="1600"/>
              <a:t>be submitted to the 802.11 WG?</a:t>
            </a:r>
            <a:endParaRPr lang="en-US" altLang="en-US" sz="1600" dirty="0"/>
          </a:p>
          <a:p>
            <a:pPr marL="457200" lvl="1" indent="0"/>
            <a:endParaRPr lang="en-US" altLang="en-US" sz="1800" dirty="0"/>
          </a:p>
          <a:p>
            <a:pPr marL="457200" lvl="1" indent="0"/>
            <a:r>
              <a:rPr lang="en-US" altLang="en-US" sz="1800" dirty="0"/>
              <a:t>Move: 		Second: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Approval:</a:t>
            </a:r>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6" name="Title 5"/>
          <p:cNvSpPr>
            <a:spLocks noGrp="1"/>
          </p:cNvSpPr>
          <p:nvPr>
            <p:ph type="title"/>
          </p:nvPr>
        </p:nvSpPr>
        <p:spPr>
          <a:xfrm>
            <a:off x="304800" y="685800"/>
            <a:ext cx="8534400" cy="1065213"/>
          </a:xfrm>
        </p:spPr>
        <p:txBody>
          <a:bodyPr/>
          <a:lstStyle/>
          <a:p>
            <a:r>
              <a:rPr lang="en-US" altLang="en-US" sz="2800" dirty="0"/>
              <a:t>Approval of  RTA TIG Final Report</a:t>
            </a:r>
            <a:endParaRPr lang="en-US" sz="2800"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9889161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p:txBody>
          <a:bodyPr/>
          <a:lstStyle/>
          <a:p>
            <a:r>
              <a:rPr lang="en-US" dirty="0"/>
              <a:t>?</a:t>
            </a:r>
          </a:p>
          <a:p>
            <a:endParaRPr lang="en-US" dirty="0"/>
          </a:p>
          <a:p>
            <a:r>
              <a:rPr lang="en-US" dirty="0"/>
              <a:t>Yes: </a:t>
            </a:r>
          </a:p>
          <a:p>
            <a:r>
              <a:rPr lang="en-US" dirty="0"/>
              <a:t>No: </a:t>
            </a:r>
          </a:p>
          <a:p>
            <a:r>
              <a:rPr lang="en-US" dirty="0"/>
              <a:t>Abstain:  </a:t>
            </a:r>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p:txBody>
          <a:bodyPr/>
          <a:lstStyle/>
          <a:p>
            <a:r>
              <a:rPr lang="en-US" dirty="0"/>
              <a:t>Straw Poll</a:t>
            </a:r>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t>March 2019	</a:t>
            </a:r>
            <a:endParaRPr lang="en-GB" sz="1800"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4908068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E9A38A-0C1C-4F33-BFD3-17E9C0199049}"/>
              </a:ext>
            </a:extLst>
          </p:cNvPr>
          <p:cNvSpPr>
            <a:spLocks noGrp="1"/>
          </p:cNvSpPr>
          <p:nvPr>
            <p:ph idx="1"/>
          </p:nvPr>
        </p:nvSpPr>
        <p:spPr>
          <a:xfrm>
            <a:off x="685800" y="1600200"/>
            <a:ext cx="7770813" cy="4113213"/>
          </a:xfrm>
        </p:spPr>
        <p:txBody>
          <a:bodyPr/>
          <a:lstStyle/>
          <a:p>
            <a:pPr>
              <a:buFont typeface="Arial" panose="020B0604020202020204" pitchFamily="34" charset="0"/>
              <a:buChar char="•"/>
            </a:pPr>
            <a:r>
              <a:rPr lang="en-US" altLang="zh-CN" sz="1600" dirty="0"/>
              <a:t>July 2018: Formation of the TIG</a:t>
            </a:r>
          </a:p>
          <a:p>
            <a:pPr lvl="1">
              <a:buFont typeface="Arial" panose="020B0604020202020204" pitchFamily="34" charset="0"/>
              <a:buChar char="•"/>
            </a:pPr>
            <a:r>
              <a:rPr lang="en-US" altLang="zh-CN" sz="1400" dirty="0"/>
              <a:t>2 Teleconference</a:t>
            </a:r>
          </a:p>
          <a:p>
            <a:pPr>
              <a:buFont typeface="Arial" panose="020B0604020202020204" pitchFamily="34" charset="0"/>
              <a:buChar char="•"/>
            </a:pPr>
            <a:r>
              <a:rPr lang="en-US" altLang="zh-CN" sz="1600" dirty="0"/>
              <a:t>September 2018: Interim Meeting</a:t>
            </a:r>
          </a:p>
          <a:p>
            <a:pPr lvl="1">
              <a:buFont typeface="Arial" panose="020B0604020202020204" pitchFamily="34" charset="0"/>
              <a:buChar char="•"/>
            </a:pPr>
            <a:r>
              <a:rPr lang="en-US" sz="1400" dirty="0"/>
              <a:t>Assemble a team to develop the initial report</a:t>
            </a:r>
          </a:p>
          <a:p>
            <a:pPr lvl="1">
              <a:buFont typeface="Arial" panose="020B0604020202020204" pitchFamily="34" charset="0"/>
              <a:buChar char="•"/>
            </a:pPr>
            <a:r>
              <a:rPr lang="en-US" altLang="zh-CN" sz="1400" dirty="0"/>
              <a:t>2 teleconferences</a:t>
            </a:r>
          </a:p>
          <a:p>
            <a:pPr>
              <a:buFont typeface="Arial" panose="020B0604020202020204" pitchFamily="34" charset="0"/>
              <a:buChar char="•"/>
            </a:pPr>
            <a:r>
              <a:rPr lang="en-US" altLang="zh-CN" sz="1600" dirty="0"/>
              <a:t>Nov. 2018: Plenary Meeting</a:t>
            </a:r>
          </a:p>
          <a:p>
            <a:pPr lvl="1">
              <a:buFont typeface="Arial" panose="020B0604020202020204" pitchFamily="34" charset="0"/>
              <a:buChar char="•"/>
            </a:pPr>
            <a:r>
              <a:rPr lang="en-US" sz="1400" dirty="0"/>
              <a:t>Post draft TIG report on the RTA TIG</a:t>
            </a:r>
          </a:p>
          <a:p>
            <a:pPr lvl="2">
              <a:buFont typeface="Arial" panose="020B0604020202020204" pitchFamily="34" charset="0"/>
              <a:buChar char="•"/>
            </a:pPr>
            <a:r>
              <a:rPr lang="en-US" sz="1200" dirty="0"/>
              <a:t>Request informal comments</a:t>
            </a:r>
          </a:p>
          <a:p>
            <a:pPr lvl="1">
              <a:buFont typeface="Arial" panose="020B0604020202020204" pitchFamily="34" charset="0"/>
              <a:buChar char="•"/>
            </a:pPr>
            <a:r>
              <a:rPr lang="en-US" sz="1400" dirty="0"/>
              <a:t>2 teleconferences</a:t>
            </a:r>
          </a:p>
          <a:p>
            <a:pPr>
              <a:buFont typeface="Arial" panose="020B0604020202020204" pitchFamily="34" charset="0"/>
              <a:buChar char="•"/>
            </a:pPr>
            <a:r>
              <a:rPr lang="en-US" sz="1600" dirty="0"/>
              <a:t>Jan. 2019 Interim Meeting</a:t>
            </a:r>
          </a:p>
          <a:p>
            <a:pPr lvl="1">
              <a:buFont typeface="Arial" panose="020B0604020202020204" pitchFamily="34" charset="0"/>
              <a:buChar char="•"/>
            </a:pPr>
            <a:r>
              <a:rPr lang="en-US" sz="1200" dirty="0"/>
              <a:t>Continue work on the TIG report and review submissions</a:t>
            </a:r>
          </a:p>
          <a:p>
            <a:pPr lvl="1">
              <a:buFont typeface="Arial" panose="020B0604020202020204" pitchFamily="34" charset="0"/>
              <a:buChar char="•"/>
            </a:pPr>
            <a:r>
              <a:rPr lang="en-US" sz="1200" dirty="0"/>
              <a:t>Schedule teleconferences (currently planning 2)</a:t>
            </a:r>
          </a:p>
          <a:p>
            <a:pPr>
              <a:buFont typeface="Arial" panose="020B0604020202020204" pitchFamily="34" charset="0"/>
              <a:buChar char="•"/>
            </a:pPr>
            <a:r>
              <a:rPr lang="en-US" sz="1600" dirty="0"/>
              <a:t>March 2019 Plenary Meeting</a:t>
            </a:r>
          </a:p>
          <a:p>
            <a:pPr lvl="1">
              <a:buFont typeface="Arial" panose="020B0604020202020204" pitchFamily="34" charset="0"/>
              <a:buChar char="•"/>
            </a:pPr>
            <a:r>
              <a:rPr lang="en-US" sz="1400" dirty="0"/>
              <a:t>Final submissions/presentations and submit final report to the working group</a:t>
            </a:r>
          </a:p>
          <a:p>
            <a:pPr lvl="1">
              <a:buFont typeface="Arial" panose="020B0604020202020204" pitchFamily="34" charset="0"/>
              <a:buChar char="•"/>
            </a:pPr>
            <a:r>
              <a:rPr lang="en-US" sz="1400" dirty="0"/>
              <a:t>Close/Adjourn RTA TIG</a:t>
            </a:r>
          </a:p>
          <a:p>
            <a:endParaRPr lang="en-US" dirty="0"/>
          </a:p>
        </p:txBody>
      </p:sp>
      <p:sp>
        <p:nvSpPr>
          <p:cNvPr id="3" name="Slide Number Placeholder 2">
            <a:extLst>
              <a:ext uri="{FF2B5EF4-FFF2-40B4-BE49-F238E27FC236}">
                <a16:creationId xmlns:a16="http://schemas.microsoft.com/office/drawing/2014/main" id="{6DD26F44-73B1-46BC-8EDD-A80A001F5A3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6" name="Title 5">
            <a:extLst>
              <a:ext uri="{FF2B5EF4-FFF2-40B4-BE49-F238E27FC236}">
                <a16:creationId xmlns:a16="http://schemas.microsoft.com/office/drawing/2014/main" id="{52AF5210-BEB5-437C-AC77-92385F69722B}"/>
              </a:ext>
            </a:extLst>
          </p:cNvPr>
          <p:cNvSpPr>
            <a:spLocks noGrp="1"/>
          </p:cNvSpPr>
          <p:nvPr>
            <p:ph type="title"/>
          </p:nvPr>
        </p:nvSpPr>
        <p:spPr/>
        <p:txBody>
          <a:bodyPr/>
          <a:lstStyle/>
          <a:p>
            <a:r>
              <a:rPr lang="en-US" dirty="0"/>
              <a:t>Timeline</a:t>
            </a:r>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t>March 2019	</a:t>
            </a:r>
            <a:endParaRPr lang="en-GB" sz="1800"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0249809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6" name="Title 5"/>
          <p:cNvSpPr>
            <a:spLocks noGrp="1"/>
          </p:cNvSpPr>
          <p:nvPr>
            <p:ph type="title"/>
          </p:nvPr>
        </p:nvSpPr>
        <p:spPr/>
        <p:txBody>
          <a:bodyPr/>
          <a:lstStyle/>
          <a:p>
            <a:r>
              <a:rPr lang="en-US" dirty="0" err="1"/>
              <a:t>Telecons</a:t>
            </a:r>
            <a:endParaRPr lang="en-US" dirty="0"/>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t>March 2019	</a:t>
            </a:r>
            <a:endParaRPr lang="en-GB" sz="1800"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9" name="Content Placeholder 1">
            <a:extLst>
              <a:ext uri="{FF2B5EF4-FFF2-40B4-BE49-F238E27FC236}">
                <a16:creationId xmlns:a16="http://schemas.microsoft.com/office/drawing/2014/main" id="{4E1CB756-AF3A-42AA-999E-1EA94D976063}"/>
              </a:ext>
            </a:extLst>
          </p:cNvPr>
          <p:cNvSpPr txBox="1">
            <a:spLocks/>
          </p:cNvSpPr>
          <p:nvPr/>
        </p:nvSpPr>
        <p:spPr bwMode="auto">
          <a:xfrm>
            <a:off x="838200" y="1677987"/>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3200" kern="0" dirty="0"/>
              <a:t>2 Teleconferences</a:t>
            </a:r>
          </a:p>
          <a:p>
            <a:pPr>
              <a:buFont typeface="Arial" panose="020B0604020202020204" pitchFamily="34" charset="0"/>
              <a:buChar char="•"/>
            </a:pPr>
            <a:endParaRPr lang="en-US" altLang="zh-CN" sz="3200" kern="0" dirty="0"/>
          </a:p>
        </p:txBody>
      </p:sp>
    </p:spTree>
    <p:extLst>
      <p:ext uri="{BB962C8B-B14F-4D97-AF65-F5344CB8AC3E}">
        <p14:creationId xmlns:p14="http://schemas.microsoft.com/office/powerpoint/2010/main" val="1135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lnSpc>
                <a:spcPct val="90000"/>
              </a:lnSpc>
              <a:buFontTx/>
              <a:buNone/>
            </a:pPr>
            <a:r>
              <a:rPr lang="en-US" sz="4000" dirty="0">
                <a:latin typeface="Arial" panose="020B0604020202020204" pitchFamily="34" charset="0"/>
              </a:rPr>
              <a:t>March 11-15, 2019</a:t>
            </a:r>
          </a:p>
          <a:p>
            <a:pPr algn="ctr">
              <a:lnSpc>
                <a:spcPct val="90000"/>
              </a:lnSpc>
              <a:buFontTx/>
              <a:buNone/>
            </a:pPr>
            <a:r>
              <a:rPr lang="en-US" sz="4000" dirty="0">
                <a:latin typeface="Arial" panose="020B0604020202020204" pitchFamily="34" charset="0"/>
              </a:rPr>
              <a:t>Vancouver, BC</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Allan Jones (Activision)</a:t>
            </a:r>
          </a:p>
          <a:p>
            <a:pPr algn="ctr">
              <a:lnSpc>
                <a:spcPct val="90000"/>
              </a:lnSpc>
              <a:buFontTx/>
              <a:buNone/>
            </a:pPr>
            <a:r>
              <a:rPr lang="en-US" altLang="en-US" dirty="0">
                <a:latin typeface="Arial" panose="020B0604020202020204" pitchFamily="34" charset="0"/>
              </a:rPr>
              <a:t>Secretary: Kate </a:t>
            </a:r>
            <a:r>
              <a:rPr lang="en-US" altLang="en-US" dirty="0" err="1">
                <a:latin typeface="Arial" panose="020B0604020202020204" pitchFamily="34" charset="0"/>
              </a:rPr>
              <a:t>Meng</a:t>
            </a:r>
            <a:r>
              <a:rPr lang="en-US" altLang="en-US" dirty="0">
                <a:latin typeface="Arial" panose="020B0604020202020204" pitchFamily="34" charset="0"/>
              </a:rPr>
              <a:t> (</a:t>
            </a:r>
            <a:r>
              <a:rPr lang="en-US" altLang="en-US" dirty="0" err="1">
                <a:latin typeface="Arial" panose="020B0604020202020204" pitchFamily="34" charset="0"/>
              </a:rPr>
              <a:t>Tencent</a:t>
            </a:r>
            <a:r>
              <a:rPr lang="en-US" altLang="en-US" dirty="0">
                <a:latin typeface="Arial" panose="020B0604020202020204" pitchFamily="34" charset="0"/>
              </a:rPr>
              <a: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Title 5"/>
          <p:cNvSpPr>
            <a:spLocks noGrp="1"/>
          </p:cNvSpPr>
          <p:nvPr>
            <p:ph type="title"/>
          </p:nvPr>
        </p:nvSpPr>
        <p:spPr>
          <a:xfrm>
            <a:off x="678628" y="915987"/>
            <a:ext cx="7770813" cy="1065213"/>
          </a:xfrm>
        </p:spPr>
        <p:txBody>
          <a:bodyPr/>
          <a:lstStyle/>
          <a:p>
            <a:r>
              <a:rPr lang="en-US" altLang="en-US" dirty="0">
                <a:solidFill>
                  <a:srgbClr val="0000FF"/>
                </a:solidFill>
                <a:latin typeface="Arial Black" panose="020B0A04020102020204" pitchFamily="34" charset="0"/>
              </a:rPr>
              <a:t>IEEE 802.11 Real Time Application TIG</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2524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a:t>Please announce your name and affiliation when you first address the group during a meeting slot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Title 5"/>
          <p:cNvSpPr>
            <a:spLocks noGrp="1"/>
          </p:cNvSpPr>
          <p:nvPr>
            <p:ph type="title"/>
          </p:nvPr>
        </p:nvSpPr>
        <p:spPr/>
        <p:txBody>
          <a:bodyPr/>
          <a:lstStyle/>
          <a:p>
            <a:r>
              <a:rPr lang="en-US" dirty="0"/>
              <a:t>Meeting Protocol</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313151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r>
              <a:rPr lang="en-US" altLang="en-US" dirty="0">
                <a:solidFill>
                  <a:srgbClr val="00B050"/>
                </a:solidFill>
                <a:hlinkClick r:id="rId2"/>
              </a:rPr>
              <a:t>https://imat.ieee.org/</a:t>
            </a:r>
            <a:endParaRPr lang="en-US" altLang="en-US" dirty="0">
              <a:solidFill>
                <a:srgbClr val="00B050"/>
              </a:solidFill>
            </a:endParaRPr>
          </a:p>
          <a:p>
            <a:pPr marL="0" indent="0"/>
            <a:r>
              <a:rPr lang="en-US" altLang="en-US" sz="3600" dirty="0"/>
              <a:t>Register your attendance</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Title 5"/>
          <p:cNvSpPr>
            <a:spLocks noGrp="1"/>
          </p:cNvSpPr>
          <p:nvPr>
            <p:ph type="title"/>
          </p:nvPr>
        </p:nvSpPr>
        <p:spPr/>
        <p:txBody>
          <a:bodyPr/>
          <a:lstStyle/>
          <a:p>
            <a:r>
              <a:rPr lang="en-US" dirty="0"/>
              <a:t>Attendance</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56133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EE4533-88B9-49C6-AC36-AFE869C61F26}"/>
              </a:ext>
            </a:extLst>
          </p:cNvPr>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a:t>
            </a:r>
            <a:r>
              <a:rPr lang="en-US" altLang="en-US" sz="2400" dirty="0" err="1"/>
              <a:t>Rosdahl</a:t>
            </a:r>
            <a:r>
              <a:rPr lang="en-US" altLang="en-US" sz="2400" dirty="0"/>
              <a:t>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3" name="Slide Number Placeholder 2">
            <a:extLst>
              <a:ext uri="{FF2B5EF4-FFF2-40B4-BE49-F238E27FC236}">
                <a16:creationId xmlns:a16="http://schemas.microsoft.com/office/drawing/2014/main" id="{1AE1C71C-352C-4D31-8003-B8C99A849B4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Title 5">
            <a:extLst>
              <a:ext uri="{FF2B5EF4-FFF2-40B4-BE49-F238E27FC236}">
                <a16:creationId xmlns:a16="http://schemas.microsoft.com/office/drawing/2014/main" id="{BADBFA84-3F3C-406E-8B73-BF9A85BBD3E1}"/>
              </a:ext>
            </a:extLst>
          </p:cNvPr>
          <p:cNvSpPr>
            <a:spLocks noGrp="1"/>
          </p:cNvSpPr>
          <p:nvPr>
            <p:ph type="title"/>
          </p:nvPr>
        </p:nvSpPr>
        <p:spPr/>
        <p:txBody>
          <a:bodyPr/>
          <a:lstStyle/>
          <a:p>
            <a:r>
              <a:rPr lang="en-US" altLang="en-US" dirty="0"/>
              <a:t>Attendance, Voting &amp; Document Status</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397821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Following 5 slides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Title 5"/>
          <p:cNvSpPr>
            <a:spLocks noGrp="1"/>
          </p:cNvSpPr>
          <p:nvPr>
            <p:ph type="title"/>
          </p:nvPr>
        </p:nvSpPr>
        <p:spPr/>
        <p:txBody>
          <a:bodyPr/>
          <a:lstStyle/>
          <a:p>
            <a:r>
              <a:rPr lang="en-US" dirty="0"/>
              <a:t>Patent Policy</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39023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22387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pPr lvl="1">
              <a:buSzPct val="150000"/>
              <a:buFont typeface="Arial" panose="020B0604020202020204" pitchFamily="34" charset="0"/>
              <a:buChar char="•"/>
              <a:defRP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1986512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3573</TotalTime>
  <Words>1521</Words>
  <Application>Microsoft Office PowerPoint</Application>
  <PresentationFormat>On-screen Show (4:3)</PresentationFormat>
  <Paragraphs>240</Paragraphs>
  <Slides>24</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3" baseType="lpstr">
      <vt:lpstr>Arial Unicode MS</vt:lpstr>
      <vt:lpstr>MS Gothic</vt:lpstr>
      <vt:lpstr>Arial</vt:lpstr>
      <vt:lpstr>Arial Black</vt:lpstr>
      <vt:lpstr>Calibri</vt:lpstr>
      <vt:lpstr>Monotype Sorts</vt:lpstr>
      <vt:lpstr>Times New Roman</vt:lpstr>
      <vt:lpstr>Office Theme</vt:lpstr>
      <vt:lpstr>Document</vt:lpstr>
      <vt:lpstr>RTA TIG Agenda</vt:lpstr>
      <vt:lpstr>Abstract</vt:lpstr>
      <vt:lpstr>IEEE 802.11 Real Time Application TIG</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RTA TIG Schedule</vt:lpstr>
      <vt:lpstr>Submissions</vt:lpstr>
      <vt:lpstr>Agenda for Monday March 11, 16:30 – 18:00</vt:lpstr>
      <vt:lpstr>Approval of  RTA TIG Minutes (February 2019 Telecon and January Interim Minutes)</vt:lpstr>
      <vt:lpstr>Agenda for Tuesday March 12, 2019 13:30 – 15:30</vt:lpstr>
      <vt:lpstr>Agenda for Thursday March 14, 2019 16:00 – 18:00</vt:lpstr>
      <vt:lpstr>Approval of  RTA TIG Final Report</vt:lpstr>
      <vt:lpstr>Approval of  RTA TIG Final Report</vt:lpstr>
      <vt:lpstr>Straw Poll</vt:lpstr>
      <vt:lpstr>Timeline</vt:lpstr>
      <vt:lpstr>Telecons</vt:lpstr>
    </vt:vector>
  </TitlesOfParts>
  <Company>Activision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RTA TIG January Agenda</dc:title>
  <dc:creator>Jones, Allan</dc:creator>
  <cp:lastModifiedBy>Jones, Allan</cp:lastModifiedBy>
  <cp:revision>124</cp:revision>
  <cp:lastPrinted>1601-01-01T00:00:00Z</cp:lastPrinted>
  <dcterms:created xsi:type="dcterms:W3CDTF">2018-07-29T21:13:13Z</dcterms:created>
  <dcterms:modified xsi:type="dcterms:W3CDTF">2019-03-11T15:35:05Z</dcterms:modified>
</cp:coreProperties>
</file>