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9" r:id="rId16"/>
    <p:sldId id="276" r:id="rId17"/>
    <p:sldId id="280" r:id="rId18"/>
    <p:sldId id="277" r:id="rId19"/>
    <p:sldId id="304" r:id="rId20"/>
    <p:sldId id="305" r:id="rId21"/>
    <p:sldId id="306" r:id="rId22"/>
    <p:sldId id="303" r:id="rId23"/>
    <p:sldId id="284" r:id="rId24"/>
    <p:sldId id="278"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6" autoAdjust="0"/>
    <p:restoredTop sz="94660"/>
  </p:normalViewPr>
  <p:slideViewPr>
    <p:cSldViewPr>
      <p:cViewPr varScale="1">
        <p:scale>
          <a:sx n="68" d="100"/>
          <a:sy n="68" d="100"/>
        </p:scale>
        <p:origin x="859"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1" d="100"/>
          <a:sy n="51" d="100"/>
        </p:scale>
        <p:origin x="2290"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2019</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202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2019</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6"/>
          </p:nvPr>
        </p:nvSpPr>
        <p:spPr>
          <a:xfrm>
            <a:off x="8229600" y="4572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dirty="0" smtClean="0"/>
              <a:t>March 2019</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2019</a:t>
            </a:r>
            <a:endParaRPr lang="en-GB" dirty="0"/>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2019</a:t>
            </a:r>
            <a:endParaRPr lang="en-GB" dirty="0"/>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March 2019</a:t>
            </a:r>
            <a:endParaRPr lang="en-GB" dirty="0"/>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dirty="0" smtClean="0"/>
              <a:t>March 2019</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802.11-19/0254r0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2019-3-11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02816793"/>
              </p:ext>
            </p:extLst>
          </p:nvPr>
        </p:nvGraphicFramePr>
        <p:xfrm>
          <a:off x="517525" y="2278063"/>
          <a:ext cx="8077200" cy="2484437"/>
        </p:xfrm>
        <a:graphic>
          <a:graphicData uri="http://schemas.openxmlformats.org/presentationml/2006/ole">
            <mc:AlternateContent xmlns:mc="http://schemas.openxmlformats.org/markup-compatibility/2006">
              <mc:Choice xmlns:v="urn:schemas-microsoft-com:vml" Requires="v">
                <p:oleObj spid="_x0000_s3190" name="Document" r:id="rId4" imgW="8245941" imgH="2541999" progId="Word.Document.8">
                  <p:embed/>
                </p:oleObj>
              </mc:Choice>
              <mc:Fallback>
                <p:oleObj name="Document" r:id="rId4" imgW="8245941" imgH="2541999" progId="Word.Document.8">
                  <p:embed/>
                  <p:pic>
                    <p:nvPicPr>
                      <p:cNvPr id="0" name="Picture 3"/>
                      <p:cNvPicPr>
                        <a:picLocks noChangeAspect="1" noChangeArrowheads="1"/>
                      </p:cNvPicPr>
                      <p:nvPr/>
                    </p:nvPicPr>
                    <p:blipFill>
                      <a:blip r:embed="rId5"/>
                      <a:srcRect/>
                      <a:stretch>
                        <a:fillRect/>
                      </a:stretch>
                    </p:blipFill>
                    <p:spPr bwMode="auto">
                      <a:xfrm>
                        <a:off x="517525" y="2278063"/>
                        <a:ext cx="8077200" cy="24844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Rectangle 1"/>
          <p:cNvSpPr/>
          <p:nvPr/>
        </p:nvSpPr>
        <p:spPr>
          <a:xfrm>
            <a:off x="766879" y="228600"/>
            <a:ext cx="1366721" cy="369332"/>
          </a:xfrm>
          <a:prstGeom prst="rect">
            <a:avLst/>
          </a:prstGeom>
        </p:spPr>
        <p:txBody>
          <a:bodyPr wrap="none">
            <a:spAutoFit/>
          </a:bodyPr>
          <a:lstStyle/>
          <a:p>
            <a:r>
              <a:rPr lang="en-US" sz="1800" b="1" dirty="0">
                <a:solidFill>
                  <a:schemeClr val="tx1"/>
                </a:solidFill>
              </a:rPr>
              <a:t>March 2019</a:t>
            </a:r>
            <a:endParaRPr lang="en-GB" sz="1800" b="1"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Title 5"/>
          <p:cNvSpPr>
            <a:spLocks noGrp="1"/>
          </p:cNvSpPr>
          <p:nvPr>
            <p:ph type="title"/>
          </p:nvPr>
        </p:nvSpPr>
        <p:spPr>
          <a:xfrm>
            <a:off x="723899" y="304006"/>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teleconference and Plenary minutes since </a:t>
            </a:r>
            <a:r>
              <a:rPr lang="en-US" dirty="0" smtClean="0"/>
              <a:t>January 2019</a:t>
            </a:r>
            <a:endParaRPr lang="en-US" dirty="0"/>
          </a:p>
          <a:p>
            <a:pPr>
              <a:buFont typeface="Arial" panose="020B0604020202020204" pitchFamily="34" charset="0"/>
              <a:buChar char="•"/>
            </a:pPr>
            <a:r>
              <a:rPr lang="en-US" dirty="0"/>
              <a:t>Presentations and Discussions</a:t>
            </a:r>
          </a:p>
          <a:p>
            <a:pPr>
              <a:buFont typeface="Arial" panose="020B0604020202020204" pitchFamily="34" charset="0"/>
              <a:buChar char="•"/>
            </a:pPr>
            <a:r>
              <a:rPr lang="en-US" dirty="0" smtClean="0"/>
              <a:t>Finalize </a:t>
            </a:r>
            <a:r>
              <a:rPr lang="en-US" dirty="0"/>
              <a:t>work on the RTA TIG report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Title 5"/>
          <p:cNvSpPr>
            <a:spLocks noGrp="1"/>
          </p:cNvSpPr>
          <p:nvPr>
            <p:ph type="title"/>
          </p:nvPr>
        </p:nvSpPr>
        <p:spPr/>
        <p:txBody>
          <a:bodyPr/>
          <a:lstStyle/>
          <a:p>
            <a:r>
              <a:rPr lang="en-US" dirty="0"/>
              <a:t>Agenda Items for the Week</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3 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a:t>
            </a:r>
            <a:r>
              <a:rPr lang="en-US" dirty="0" smtClean="0"/>
              <a:t>Monday 2019-3-11 16:00-18:00</a:t>
            </a:r>
            <a:endParaRPr lang="en-US" dirty="0"/>
          </a:p>
          <a:p>
            <a:pPr lvl="1">
              <a:buFont typeface="Arial" panose="020B0604020202020204" pitchFamily="34" charset="0"/>
              <a:buChar char="•"/>
            </a:pPr>
            <a:r>
              <a:rPr lang="en-US" dirty="0"/>
              <a:t>Session 2</a:t>
            </a:r>
          </a:p>
          <a:p>
            <a:pPr lvl="2">
              <a:buFont typeface="Arial" panose="020B0604020202020204" pitchFamily="34" charset="0"/>
              <a:buChar char="•"/>
            </a:pPr>
            <a:r>
              <a:rPr lang="en-US" dirty="0"/>
              <a:t> </a:t>
            </a:r>
            <a:r>
              <a:rPr lang="en-US" dirty="0" smtClean="0"/>
              <a:t>Tuesday 2019-1-12 13:30-15:30</a:t>
            </a:r>
          </a:p>
          <a:p>
            <a:pPr lvl="1">
              <a:buFont typeface="Arial" panose="020B0604020202020204" pitchFamily="34" charset="0"/>
              <a:buChar char="•"/>
            </a:pPr>
            <a:r>
              <a:rPr lang="en-US" dirty="0"/>
              <a:t>Session </a:t>
            </a:r>
            <a:r>
              <a:rPr lang="en-US" dirty="0" smtClean="0"/>
              <a:t>3</a:t>
            </a:r>
            <a:endParaRPr lang="en-US" dirty="0"/>
          </a:p>
          <a:p>
            <a:pPr lvl="2">
              <a:buFont typeface="Arial" panose="020B0604020202020204" pitchFamily="34" charset="0"/>
              <a:buChar char="•"/>
            </a:pPr>
            <a:r>
              <a:rPr lang="en-US" dirty="0"/>
              <a:t> </a:t>
            </a:r>
            <a:r>
              <a:rPr lang="en-US" dirty="0" smtClean="0"/>
              <a:t>Thursday 2019-1-14 16:00-18:00</a:t>
            </a: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Title 5"/>
          <p:cNvSpPr>
            <a:spLocks noGrp="1"/>
          </p:cNvSpPr>
          <p:nvPr>
            <p:ph type="title"/>
          </p:nvPr>
        </p:nvSpPr>
        <p:spPr/>
        <p:txBody>
          <a:bodyPr/>
          <a:lstStyle/>
          <a:p>
            <a:r>
              <a:rPr lang="en-US" dirty="0"/>
              <a:t>RTA TIG Schedule</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357361513"/>
              </p:ext>
            </p:extLst>
          </p:nvPr>
        </p:nvGraphicFramePr>
        <p:xfrm>
          <a:off x="1371600" y="2590800"/>
          <a:ext cx="6819899" cy="1988462"/>
        </p:xfrm>
        <a:graphic>
          <a:graphicData uri="http://schemas.openxmlformats.org/drawingml/2006/table">
            <a:tbl>
              <a:tblPr>
                <a:tableStyleId>{5C22544A-7EE6-4342-B048-85BDC9FD1C3A}</a:tableStyleId>
              </a:tblPr>
              <a:tblGrid>
                <a:gridCol w="1818161">
                  <a:extLst>
                    <a:ext uri="{9D8B030D-6E8A-4147-A177-3AD203B41FA5}">
                      <a16:colId xmlns:a16="http://schemas.microsoft.com/office/drawing/2014/main" val="2283468912"/>
                    </a:ext>
                  </a:extLst>
                </a:gridCol>
                <a:gridCol w="3289913">
                  <a:extLst>
                    <a:ext uri="{9D8B030D-6E8A-4147-A177-3AD203B41FA5}">
                      <a16:colId xmlns:a16="http://schemas.microsoft.com/office/drawing/2014/main" val="4045702664"/>
                    </a:ext>
                  </a:extLst>
                </a:gridCol>
                <a:gridCol w="1711825">
                  <a:extLst>
                    <a:ext uri="{9D8B030D-6E8A-4147-A177-3AD203B41FA5}">
                      <a16:colId xmlns:a16="http://schemas.microsoft.com/office/drawing/2014/main" val="3668639404"/>
                    </a:ext>
                  </a:extLst>
                </a:gridCol>
              </a:tblGrid>
              <a:tr h="287862">
                <a:tc>
                  <a:txBody>
                    <a:bodyPr/>
                    <a:lstStyle/>
                    <a:p>
                      <a:pPr algn="l" fontAlgn="b"/>
                      <a:r>
                        <a:rPr lang="en-US" sz="1100" b="1" u="none" strike="noStrike" dirty="0">
                          <a:effectLst/>
                        </a:rPr>
                        <a:t>DCN</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Title</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Author</a:t>
                      </a:r>
                      <a:endParaRPr lang="en-US" sz="1100" b="1"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212575">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1763283125"/>
                  </a:ext>
                </a:extLst>
              </a:tr>
              <a:tr h="212575">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1675401081"/>
                  </a:ext>
                </a:extLst>
              </a:tr>
              <a:tr h="21257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chemeClr val="tx1"/>
                        </a:solidFill>
                        <a:effectLst/>
                        <a:latin typeface="+mn-lt"/>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kern="1200" dirty="0">
                        <a:solidFill>
                          <a:schemeClr val="tx1"/>
                        </a:solidFill>
                        <a:effectLst/>
                        <a:latin typeface="+mn-lt"/>
                        <a:ea typeface="+mn-ea"/>
                        <a:cs typeface="+mn-cs"/>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2204124694"/>
                  </a:ext>
                </a:extLst>
              </a:tr>
              <a:tr h="21257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3136625379"/>
                  </a:ext>
                </a:extLst>
              </a:tr>
              <a:tr h="212575">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20615120"/>
                  </a:ext>
                </a:extLst>
              </a:tr>
              <a:tr h="212575">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4075640537"/>
                  </a:ext>
                </a:extLst>
              </a:tr>
              <a:tr h="212575">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2316876792"/>
                  </a:ext>
                </a:extLst>
              </a:tr>
              <a:tr h="212575">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2377558993"/>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6" name="Title 5"/>
          <p:cNvSpPr>
            <a:spLocks noGrp="1"/>
          </p:cNvSpPr>
          <p:nvPr>
            <p:ph type="title"/>
          </p:nvPr>
        </p:nvSpPr>
        <p:spPr/>
        <p:txBody>
          <a:bodyPr/>
          <a:lstStyle/>
          <a:p>
            <a:r>
              <a:rPr lang="en-US" dirty="0"/>
              <a:t>Submissions</a:t>
            </a:r>
          </a:p>
        </p:txBody>
      </p:sp>
      <p:sp>
        <p:nvSpPr>
          <p:cNvPr id="8"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136586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a:t>
            </a:r>
            <a:r>
              <a:rPr lang="en-US" altLang="en-US" dirty="0" smtClean="0"/>
              <a:t>February </a:t>
            </a:r>
            <a:r>
              <a:rPr lang="en-US" altLang="en-US" dirty="0"/>
              <a:t>Teleconference </a:t>
            </a:r>
            <a:r>
              <a:rPr lang="en-US" altLang="en-US" dirty="0" smtClean="0"/>
              <a:t>meeting</a:t>
            </a:r>
            <a:endParaRPr lang="en-US" altLang="en-US" dirty="0"/>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smtClean="0"/>
              <a:t>Plenary and teleconference minutes </a:t>
            </a:r>
            <a:r>
              <a:rPr lang="en-US" altLang="en-US" dirty="0"/>
              <a:t>since </a:t>
            </a:r>
            <a:r>
              <a:rPr lang="en-US" altLang="en-US" dirty="0" smtClean="0"/>
              <a:t>January</a:t>
            </a:r>
            <a:r>
              <a:rPr lang="en-US" altLang="en-US" dirty="0" smtClean="0"/>
              <a:t> 2019 </a:t>
            </a:r>
            <a:r>
              <a:rPr lang="en-US" altLang="en-US" dirty="0"/>
              <a:t>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6" name="Title 5"/>
          <p:cNvSpPr>
            <a:spLocks noGrp="1"/>
          </p:cNvSpPr>
          <p:nvPr>
            <p:ph type="title"/>
          </p:nvPr>
        </p:nvSpPr>
        <p:spPr/>
        <p:txBody>
          <a:bodyPr/>
          <a:lstStyle/>
          <a:p>
            <a:r>
              <a:rPr lang="en-US" altLang="en-US" dirty="0"/>
              <a:t>Agenda for </a:t>
            </a:r>
            <a:r>
              <a:rPr lang="en-US" altLang="en-US" dirty="0" smtClean="0"/>
              <a:t>Monday March 11, 16:30 </a:t>
            </a:r>
            <a:r>
              <a:rPr lang="en-US" altLang="en-US" dirty="0"/>
              <a:t>– </a:t>
            </a:r>
            <a:r>
              <a:rPr lang="en-US" altLang="en-US" dirty="0" smtClean="0"/>
              <a:t>18:00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36419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Motion to approve RTA TIG minutes of teleconferences and minutes from </a:t>
            </a:r>
            <a:r>
              <a:rPr lang="en-US" altLang="en-US" sz="2000" dirty="0" smtClean="0"/>
              <a:t>January 2019 Interim </a:t>
            </a:r>
            <a:r>
              <a:rPr lang="en-US" altLang="en-US" sz="2000" dirty="0"/>
              <a:t>meeting:  </a:t>
            </a:r>
          </a:p>
          <a:p>
            <a:pPr lvl="1">
              <a:buFont typeface="Arial" panose="020B0604020202020204" pitchFamily="34" charset="0"/>
              <a:buChar char="•"/>
            </a:pPr>
            <a:r>
              <a:rPr lang="en-US" altLang="en-US" sz="1800" dirty="0"/>
              <a:t>RTA TIG </a:t>
            </a:r>
            <a:r>
              <a:rPr lang="en-US" altLang="en-US" sz="1800" dirty="0" smtClean="0"/>
              <a:t>January, 2019 Interim </a:t>
            </a:r>
            <a:r>
              <a:rPr lang="en-US" altLang="en-US" sz="1800" dirty="0"/>
              <a:t>Meeting minutes </a:t>
            </a:r>
            <a:endParaRPr lang="en-US" altLang="en-US" sz="1800" dirty="0" smtClean="0"/>
          </a:p>
          <a:p>
            <a:pPr lvl="1">
              <a:buFont typeface="Arial" panose="020B0604020202020204" pitchFamily="34" charset="0"/>
              <a:buChar char="•"/>
            </a:pPr>
            <a:r>
              <a:rPr lang="en-US" altLang="en-US" sz="1800" dirty="0" smtClean="0"/>
              <a:t>RTA February 27, 2019 Teleconference </a:t>
            </a:r>
            <a:r>
              <a:rPr lang="en-US" altLang="en-US" sz="1800" dirty="0"/>
              <a:t>Minutes</a:t>
            </a:r>
          </a:p>
          <a:p>
            <a:pPr marL="457200" lvl="1" indent="0"/>
            <a:r>
              <a:rPr lang="en-US" altLang="en-US" sz="1800" dirty="0"/>
              <a:t>	</a:t>
            </a:r>
            <a:endParaRPr lang="en-US" altLang="en-US" sz="1800" dirty="0" smtClean="0"/>
          </a:p>
          <a:p>
            <a:pPr marL="457200" lvl="1" indent="0"/>
            <a:r>
              <a:rPr lang="en-US" altLang="en-US" sz="1800" dirty="0" smtClean="0"/>
              <a:t>Move</a:t>
            </a:r>
            <a:r>
              <a:rPr lang="en-US" altLang="en-US" sz="1800" dirty="0"/>
              <a:t>: 		Second</a:t>
            </a:r>
            <a:r>
              <a:rPr lang="en-US" altLang="en-US" sz="1800" dirty="0" smtClean="0"/>
              <a:t>:</a:t>
            </a:r>
            <a:endParaRPr lang="en-US" altLang="en-US" sz="1800" dirty="0"/>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smtClean="0"/>
              <a:t>Approval:</a:t>
            </a:r>
            <a:endParaRPr lang="en-US" altLang="en-US" sz="1800" dirty="0"/>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Title 5"/>
          <p:cNvSpPr>
            <a:spLocks noGrp="1"/>
          </p:cNvSpPr>
          <p:nvPr>
            <p:ph type="title"/>
          </p:nvPr>
        </p:nvSpPr>
        <p:spPr>
          <a:xfrm>
            <a:off x="304800" y="685800"/>
            <a:ext cx="8534400" cy="1065213"/>
          </a:xfrm>
        </p:spPr>
        <p:txBody>
          <a:bodyPr/>
          <a:lstStyle/>
          <a:p>
            <a:r>
              <a:rPr lang="en-US" altLang="en-US" sz="2800" dirty="0"/>
              <a:t>Approval of  RTA TIG Minutes </a:t>
            </a:r>
            <a:r>
              <a:rPr lang="en-US" altLang="en-US" sz="2800" dirty="0" smtClean="0"/>
              <a:t>(February 2019 </a:t>
            </a:r>
            <a:r>
              <a:rPr lang="en-US" altLang="en-US" sz="2800" dirty="0" err="1" smtClean="0"/>
              <a:t>Telecon</a:t>
            </a:r>
            <a:r>
              <a:rPr lang="en-US" altLang="en-US" sz="2800" dirty="0" smtClean="0"/>
              <a:t> </a:t>
            </a:r>
            <a:r>
              <a:rPr lang="en-US" altLang="en-US" sz="2800" dirty="0"/>
              <a:t>and </a:t>
            </a:r>
            <a:r>
              <a:rPr lang="en-US" altLang="en-US" sz="2800" dirty="0" smtClean="0"/>
              <a:t>January</a:t>
            </a:r>
            <a:r>
              <a:rPr lang="en-US" altLang="en-US" sz="2800" dirty="0" smtClean="0"/>
              <a:t> Interim </a:t>
            </a:r>
            <a:r>
              <a:rPr lang="en-US" altLang="en-US" sz="2800" dirty="0"/>
              <a:t>Minutes)</a:t>
            </a:r>
            <a:endParaRPr lang="en-US" sz="2800"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484859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smtClean="0"/>
              <a:t>Recess</a:t>
            </a:r>
            <a:endParaRPr lang="en-US" dirty="0"/>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Title 5"/>
          <p:cNvSpPr>
            <a:spLocks noGrp="1"/>
          </p:cNvSpPr>
          <p:nvPr>
            <p:ph type="title"/>
          </p:nvPr>
        </p:nvSpPr>
        <p:spPr/>
        <p:txBody>
          <a:bodyPr/>
          <a:lstStyle/>
          <a:p>
            <a:r>
              <a:rPr lang="en-US" altLang="en-US" dirty="0"/>
              <a:t>Agenda for </a:t>
            </a:r>
            <a:r>
              <a:rPr lang="en-US" altLang="en-US" dirty="0" smtClean="0"/>
              <a:t>Tuesday March 12, 2019 </a:t>
            </a:r>
            <a:r>
              <a:rPr lang="en-US" altLang="en-US" dirty="0"/>
              <a:t>13:30 – 15:30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108921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a:t>
            </a:r>
            <a:r>
              <a:rPr lang="en-US" dirty="0" smtClean="0"/>
              <a:t>Discussions</a:t>
            </a:r>
          </a:p>
          <a:p>
            <a:pPr lvl="0">
              <a:lnSpc>
                <a:spcPct val="80000"/>
              </a:lnSpc>
              <a:buFont typeface="Arial" panose="020B0604020202020204" pitchFamily="34" charset="0"/>
              <a:buChar char="•"/>
            </a:pPr>
            <a:r>
              <a:rPr lang="en-US" dirty="0" smtClean="0"/>
              <a:t>Motion on Final RTA-TIG report</a:t>
            </a:r>
            <a:endParaRPr lang="en-US" dirty="0"/>
          </a:p>
          <a:p>
            <a:pPr lvl="0">
              <a:lnSpc>
                <a:spcPct val="80000"/>
              </a:lnSpc>
              <a:buFont typeface="Arial" panose="020B0604020202020204" pitchFamily="34" charset="0"/>
              <a:buChar char="•"/>
            </a:pPr>
            <a:r>
              <a:rPr lang="en-US" dirty="0" smtClean="0"/>
              <a:t>Adjourn</a:t>
            </a:r>
            <a:endParaRPr lang="en-US" dirty="0"/>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6" name="Title 5"/>
          <p:cNvSpPr>
            <a:spLocks noGrp="1"/>
          </p:cNvSpPr>
          <p:nvPr>
            <p:ph type="title"/>
          </p:nvPr>
        </p:nvSpPr>
        <p:spPr/>
        <p:txBody>
          <a:bodyPr/>
          <a:lstStyle/>
          <a:p>
            <a:r>
              <a:rPr lang="en-US" altLang="en-US" dirty="0"/>
              <a:t>Agenda for </a:t>
            </a:r>
            <a:r>
              <a:rPr lang="en-US" altLang="en-US" dirty="0" smtClean="0"/>
              <a:t>Thursday March 14, 2019 16:00 </a:t>
            </a:r>
            <a:r>
              <a:rPr lang="en-US" altLang="en-US" dirty="0"/>
              <a:t>– </a:t>
            </a:r>
            <a:r>
              <a:rPr lang="en-US" altLang="en-US" dirty="0" smtClean="0"/>
              <a:t>18:00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88756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a:t>
            </a:r>
            <a:r>
              <a:rPr lang="en-US" altLang="en-US" dirty="0" smtClean="0"/>
              <a:t>March </a:t>
            </a:r>
            <a:r>
              <a:rPr lang="en-US" altLang="en-US" dirty="0"/>
              <a:t>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9" name="Date Placeholder 3"/>
          <p:cNvSpPr>
            <a:spLocks noGrp="1"/>
          </p:cNvSpPr>
          <p:nvPr>
            <p:ph type="dt" idx="15"/>
          </p:nvPr>
        </p:nvSpPr>
        <p:spPr>
          <a:xfrm>
            <a:off x="696912" y="333375"/>
            <a:ext cx="2303451" cy="273050"/>
          </a:xfrm>
        </p:spPr>
        <p:txBody>
          <a:bodyPr/>
          <a:lstStyle/>
          <a:p>
            <a:r>
              <a:rPr lang="en-US" dirty="0" smtClean="0"/>
              <a:t>March</a:t>
            </a:r>
            <a:r>
              <a:rPr lang="en-US" dirty="0" smtClean="0"/>
              <a:t> </a:t>
            </a:r>
            <a:r>
              <a:rPr lang="en-US" dirty="0"/>
              <a:t>2019	</a:t>
            </a:r>
            <a:endParaRPr lang="en-GB" dirty="0"/>
          </a:p>
        </p:txBody>
      </p:sp>
      <p:sp>
        <p:nvSpPr>
          <p:cNvPr id="11" name="Footer Placeholder 4"/>
          <p:cNvSpPr>
            <a:spLocks noGrp="1"/>
          </p:cNvSpPr>
          <p:nvPr>
            <p:ph type="ftr" idx="14"/>
          </p:nvPr>
        </p:nvSpPr>
        <p:spPr>
          <a:xfrm>
            <a:off x="5500694" y="6475413"/>
            <a:ext cx="3041644" cy="180975"/>
          </a:xfrm>
        </p:spPr>
        <p:txBody>
          <a:bodyPr/>
          <a:lstStyle/>
          <a:p>
            <a:r>
              <a:rPr lang="en-GB" dirty="0"/>
              <a:t>Allan Jones - Activision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Motion to approve RTA TIG </a:t>
            </a:r>
            <a:r>
              <a:rPr lang="en-US" altLang="en-US" sz="2000" dirty="0" smtClean="0"/>
              <a:t>Final report document #:</a:t>
            </a:r>
          </a:p>
          <a:p>
            <a:pPr lvl="1">
              <a:buFont typeface="Arial" panose="020B0604020202020204" pitchFamily="34" charset="0"/>
              <a:buChar char="•"/>
            </a:pPr>
            <a:r>
              <a:rPr lang="en-US" altLang="en-US" sz="1600" dirty="0" smtClean="0"/>
              <a:t>Do you agree that document XXXX represents the final report from the RTA TIG and should be submitted to the 802.11 WG?</a:t>
            </a:r>
            <a:r>
              <a:rPr lang="en-US" altLang="en-US" sz="1600" dirty="0" smtClean="0"/>
              <a:t>  </a:t>
            </a:r>
            <a:endParaRPr lang="en-US" altLang="en-US" sz="1600" dirty="0"/>
          </a:p>
          <a:p>
            <a:pPr marL="457200" lvl="1" indent="0"/>
            <a:endParaRPr lang="en-US" altLang="en-US" sz="1800" dirty="0" smtClean="0"/>
          </a:p>
          <a:p>
            <a:pPr marL="457200" lvl="1" indent="0"/>
            <a:r>
              <a:rPr lang="en-US" altLang="en-US" sz="1800" dirty="0" smtClean="0"/>
              <a:t>Move</a:t>
            </a:r>
            <a:r>
              <a:rPr lang="en-US" altLang="en-US" sz="1800" dirty="0"/>
              <a:t>: 		Second</a:t>
            </a:r>
            <a:r>
              <a:rPr lang="en-US" altLang="en-US" sz="1800" dirty="0" smtClean="0"/>
              <a:t>:</a:t>
            </a:r>
            <a:endParaRPr lang="en-US" altLang="en-US" sz="1800" dirty="0"/>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smtClean="0"/>
              <a:t>Approval:</a:t>
            </a:r>
            <a:endParaRPr lang="en-US" altLang="en-US" sz="1800" dirty="0"/>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6" name="Title 5"/>
          <p:cNvSpPr>
            <a:spLocks noGrp="1"/>
          </p:cNvSpPr>
          <p:nvPr>
            <p:ph type="title"/>
          </p:nvPr>
        </p:nvSpPr>
        <p:spPr>
          <a:xfrm>
            <a:off x="304800" y="685800"/>
            <a:ext cx="8534400" cy="1065213"/>
          </a:xfrm>
        </p:spPr>
        <p:txBody>
          <a:bodyPr/>
          <a:lstStyle/>
          <a:p>
            <a:r>
              <a:rPr lang="en-US" altLang="en-US" sz="2800" dirty="0"/>
              <a:t>Approval of  RTA TIG </a:t>
            </a:r>
            <a:r>
              <a:rPr lang="en-US" altLang="en-US" sz="2800" dirty="0" smtClean="0"/>
              <a:t>Final Report</a:t>
            </a:r>
            <a:endParaRPr lang="en-US" sz="2800"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48611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Motion to </a:t>
            </a:r>
            <a:r>
              <a:rPr lang="en-US" altLang="en-US" sz="2000" dirty="0" smtClean="0"/>
              <a:t>adjourn the RTA TIG permanently:</a:t>
            </a:r>
          </a:p>
          <a:p>
            <a:pPr lvl="1">
              <a:buFont typeface="Arial" panose="020B0604020202020204" pitchFamily="34" charset="0"/>
              <a:buChar char="•"/>
            </a:pPr>
            <a:r>
              <a:rPr lang="en-US" altLang="en-US" sz="1600" dirty="0" smtClean="0"/>
              <a:t>Do you agree that the RTA TIG has completed its scope and that we should permanently adjourn and disband the RTA TIG?</a:t>
            </a:r>
            <a:endParaRPr lang="en-US" altLang="en-US" sz="1600" dirty="0"/>
          </a:p>
          <a:p>
            <a:pPr marL="457200" lvl="1" indent="0"/>
            <a:endParaRPr lang="en-US" altLang="en-US" sz="1800" dirty="0" smtClean="0"/>
          </a:p>
          <a:p>
            <a:pPr marL="457200" lvl="1" indent="0"/>
            <a:r>
              <a:rPr lang="en-US" altLang="en-US" sz="1800" dirty="0" smtClean="0"/>
              <a:t>Move</a:t>
            </a:r>
            <a:r>
              <a:rPr lang="en-US" altLang="en-US" sz="1800" dirty="0"/>
              <a:t>: 		Second</a:t>
            </a:r>
            <a:r>
              <a:rPr lang="en-US" altLang="en-US" sz="1800" dirty="0" smtClean="0"/>
              <a:t>:</a:t>
            </a:r>
            <a:endParaRPr lang="en-US" altLang="en-US" sz="1800" dirty="0"/>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smtClean="0"/>
              <a:t>Approval:</a:t>
            </a:r>
            <a:endParaRPr lang="en-US" altLang="en-US" sz="1800" dirty="0"/>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6" name="Title 5"/>
          <p:cNvSpPr>
            <a:spLocks noGrp="1"/>
          </p:cNvSpPr>
          <p:nvPr>
            <p:ph type="title"/>
          </p:nvPr>
        </p:nvSpPr>
        <p:spPr>
          <a:xfrm>
            <a:off x="304800" y="685800"/>
            <a:ext cx="8534400" cy="1065213"/>
          </a:xfrm>
        </p:spPr>
        <p:txBody>
          <a:bodyPr/>
          <a:lstStyle/>
          <a:p>
            <a:r>
              <a:rPr lang="en-US" altLang="en-US" sz="2800" dirty="0"/>
              <a:t>Approval of  RTA TIG </a:t>
            </a:r>
            <a:r>
              <a:rPr lang="en-US" altLang="en-US" sz="2800" dirty="0" smtClean="0"/>
              <a:t>Final Report</a:t>
            </a:r>
            <a:endParaRPr lang="en-US" sz="2800"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9889161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p:txBody>
          <a:bodyPr/>
          <a:lstStyle/>
          <a:p>
            <a:r>
              <a:rPr lang="en-US" dirty="0"/>
              <a:t>?</a:t>
            </a:r>
          </a:p>
          <a:p>
            <a:endParaRPr lang="en-US" dirty="0"/>
          </a:p>
          <a:p>
            <a:r>
              <a:rPr lang="en-US" dirty="0"/>
              <a:t>Yes: </a:t>
            </a:r>
          </a:p>
          <a:p>
            <a:r>
              <a:rPr lang="en-US" dirty="0"/>
              <a:t>No: </a:t>
            </a:r>
          </a:p>
          <a:p>
            <a:r>
              <a:rPr lang="en-US" dirty="0"/>
              <a:t>Abstain:  </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t>March 2019	</a:t>
            </a:r>
            <a:endParaRPr lang="en-GB" sz="1800"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90806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E9A38A-0C1C-4F33-BFD3-17E9C0199049}"/>
              </a:ext>
            </a:extLst>
          </p:cNvPr>
          <p:cNvSpPr>
            <a:spLocks noGrp="1"/>
          </p:cNvSpPr>
          <p:nvPr>
            <p:ph idx="1"/>
          </p:nvPr>
        </p:nvSpPr>
        <p:spPr>
          <a:xfrm>
            <a:off x="685800" y="1600200"/>
            <a:ext cx="7770813" cy="4113213"/>
          </a:xfrm>
        </p:spPr>
        <p:txBody>
          <a:bodyPr/>
          <a:lstStyle/>
          <a:p>
            <a:pPr>
              <a:buFont typeface="Arial" panose="020B0604020202020204" pitchFamily="34" charset="0"/>
              <a:buChar char="•"/>
            </a:pPr>
            <a:r>
              <a:rPr lang="en-US" altLang="zh-CN" sz="1600" dirty="0"/>
              <a:t>July 2018: Formation of the TIG</a:t>
            </a:r>
          </a:p>
          <a:p>
            <a:pPr lvl="1">
              <a:buFont typeface="Arial" panose="020B0604020202020204" pitchFamily="34" charset="0"/>
              <a:buChar char="•"/>
            </a:pPr>
            <a:r>
              <a:rPr lang="en-US" altLang="zh-CN" sz="1400" dirty="0"/>
              <a:t>2 Teleconference</a:t>
            </a:r>
          </a:p>
          <a:p>
            <a:pPr>
              <a:buFont typeface="Arial" panose="020B0604020202020204" pitchFamily="34" charset="0"/>
              <a:buChar char="•"/>
            </a:pPr>
            <a:r>
              <a:rPr lang="en-US" altLang="zh-CN" sz="1600" dirty="0"/>
              <a:t>September 2018: Interim Meeting</a:t>
            </a:r>
          </a:p>
          <a:p>
            <a:pPr lvl="1">
              <a:buFont typeface="Arial" panose="020B0604020202020204" pitchFamily="34" charset="0"/>
              <a:buChar char="•"/>
            </a:pPr>
            <a:r>
              <a:rPr lang="en-US" sz="1400" dirty="0"/>
              <a:t>Assemble a team to develop the initial report</a:t>
            </a:r>
          </a:p>
          <a:p>
            <a:pPr lvl="1">
              <a:buFont typeface="Arial" panose="020B0604020202020204" pitchFamily="34" charset="0"/>
              <a:buChar char="•"/>
            </a:pPr>
            <a:r>
              <a:rPr lang="en-US" altLang="zh-CN" sz="1400" dirty="0"/>
              <a:t>2 teleconferences</a:t>
            </a:r>
          </a:p>
          <a:p>
            <a:pPr>
              <a:buFont typeface="Arial" panose="020B0604020202020204" pitchFamily="34" charset="0"/>
              <a:buChar char="•"/>
            </a:pPr>
            <a:r>
              <a:rPr lang="en-US" altLang="zh-CN" sz="1600" dirty="0"/>
              <a:t>Nov. 2018: Plenary Meeting</a:t>
            </a:r>
          </a:p>
          <a:p>
            <a:pPr lvl="1">
              <a:buFont typeface="Arial" panose="020B0604020202020204" pitchFamily="34" charset="0"/>
              <a:buChar char="•"/>
            </a:pPr>
            <a:r>
              <a:rPr lang="en-US" sz="1400" dirty="0"/>
              <a:t>Post draft TIG report on the RTA TIG</a:t>
            </a:r>
          </a:p>
          <a:p>
            <a:pPr lvl="2">
              <a:buFont typeface="Arial" panose="020B0604020202020204" pitchFamily="34" charset="0"/>
              <a:buChar char="•"/>
            </a:pPr>
            <a:r>
              <a:rPr lang="en-US" sz="1200" dirty="0"/>
              <a:t>Request informal comments</a:t>
            </a:r>
          </a:p>
          <a:p>
            <a:pPr lvl="1">
              <a:buFont typeface="Arial" panose="020B0604020202020204" pitchFamily="34" charset="0"/>
              <a:buChar char="•"/>
            </a:pPr>
            <a:r>
              <a:rPr lang="en-US" sz="1400" dirty="0"/>
              <a:t>2 teleconferences</a:t>
            </a:r>
          </a:p>
          <a:p>
            <a:pPr>
              <a:buFont typeface="Arial" panose="020B0604020202020204" pitchFamily="34" charset="0"/>
              <a:buChar char="•"/>
            </a:pPr>
            <a:r>
              <a:rPr lang="en-US" sz="1600" dirty="0"/>
              <a:t>Jan. 2019 Interim Meeting</a:t>
            </a:r>
          </a:p>
          <a:p>
            <a:pPr lvl="1">
              <a:buFont typeface="Arial" panose="020B0604020202020204" pitchFamily="34" charset="0"/>
              <a:buChar char="•"/>
            </a:pPr>
            <a:r>
              <a:rPr lang="en-US" sz="1200" dirty="0"/>
              <a:t>Continue work on the TIG report and review submissions</a:t>
            </a:r>
          </a:p>
          <a:p>
            <a:pPr lvl="1">
              <a:buFont typeface="Arial" panose="020B0604020202020204" pitchFamily="34" charset="0"/>
              <a:buChar char="•"/>
            </a:pPr>
            <a:r>
              <a:rPr lang="en-US" sz="1200" dirty="0"/>
              <a:t>Schedule teleconferences (currently planning 2)</a:t>
            </a:r>
          </a:p>
          <a:p>
            <a:pPr>
              <a:buFont typeface="Arial" panose="020B0604020202020204" pitchFamily="34" charset="0"/>
              <a:buChar char="•"/>
            </a:pPr>
            <a:r>
              <a:rPr lang="en-US" sz="1600" dirty="0"/>
              <a:t>March 2019 Plenary Meeting</a:t>
            </a:r>
          </a:p>
          <a:p>
            <a:pPr lvl="1">
              <a:buFont typeface="Arial" panose="020B0604020202020204" pitchFamily="34" charset="0"/>
              <a:buChar char="•"/>
            </a:pPr>
            <a:r>
              <a:rPr lang="en-US" sz="1400" dirty="0"/>
              <a:t>Final submissions/presentations and submit final report to the working group</a:t>
            </a:r>
          </a:p>
          <a:p>
            <a:pPr lvl="1">
              <a:buFont typeface="Arial" panose="020B0604020202020204" pitchFamily="34" charset="0"/>
              <a:buChar char="•"/>
            </a:pPr>
            <a:r>
              <a:rPr lang="en-US" sz="1400" dirty="0"/>
              <a:t>Close/Adjourn RTA TIG</a:t>
            </a:r>
          </a:p>
          <a:p>
            <a:endParaRPr lang="en-US" dirty="0"/>
          </a:p>
        </p:txBody>
      </p:sp>
      <p:sp>
        <p:nvSpPr>
          <p:cNvPr id="3" name="Slide Number Placeholder 2">
            <a:extLst>
              <a:ext uri="{FF2B5EF4-FFF2-40B4-BE49-F238E27FC236}">
                <a16:creationId xmlns:a16="http://schemas.microsoft.com/office/drawing/2014/main" id="{6DD26F44-73B1-46BC-8EDD-A80A001F5A3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6" name="Title 5">
            <a:extLst>
              <a:ext uri="{FF2B5EF4-FFF2-40B4-BE49-F238E27FC236}">
                <a16:creationId xmlns:a16="http://schemas.microsoft.com/office/drawing/2014/main" id="{52AF5210-BEB5-437C-AC77-92385F69722B}"/>
              </a:ext>
            </a:extLst>
          </p:cNvPr>
          <p:cNvSpPr>
            <a:spLocks noGrp="1"/>
          </p:cNvSpPr>
          <p:nvPr>
            <p:ph type="title"/>
          </p:nvPr>
        </p:nvSpPr>
        <p:spPr/>
        <p:txBody>
          <a:bodyPr/>
          <a:lstStyle/>
          <a:p>
            <a:r>
              <a:rPr lang="en-US" dirty="0"/>
              <a:t>Timeline</a:t>
            </a:r>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t>March 2019	</a:t>
            </a:r>
            <a:endParaRPr lang="en-GB" sz="1800"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0249809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6" name="Title 5"/>
          <p:cNvSpPr>
            <a:spLocks noGrp="1"/>
          </p:cNvSpPr>
          <p:nvPr>
            <p:ph type="title"/>
          </p:nvPr>
        </p:nvSpPr>
        <p:spPr/>
        <p:txBody>
          <a:bodyPr/>
          <a:lstStyle/>
          <a:p>
            <a:r>
              <a:rPr lang="en-US" dirty="0" err="1"/>
              <a:t>Telecons</a:t>
            </a:r>
            <a:endParaRPr lang="en-US" dirty="0"/>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t>March 2019	</a:t>
            </a:r>
            <a:endParaRPr lang="en-GB" sz="1800"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9" name="Content Placeholder 1">
            <a:extLst>
              <a:ext uri="{FF2B5EF4-FFF2-40B4-BE49-F238E27FC236}">
                <a16:creationId xmlns:a16="http://schemas.microsoft.com/office/drawing/2014/main" id="{4E1CB756-AF3A-42AA-999E-1EA94D976063}"/>
              </a:ext>
            </a:extLst>
          </p:cNvPr>
          <p:cNvSpPr txBox="1">
            <a:spLocks/>
          </p:cNvSpPr>
          <p:nvPr/>
        </p:nvSpPr>
        <p:spPr bwMode="auto">
          <a:xfrm>
            <a:off x="838200" y="1677987"/>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3200" kern="0" dirty="0"/>
              <a:t>2 Teleconferences</a:t>
            </a:r>
          </a:p>
          <a:p>
            <a:pPr>
              <a:buFont typeface="Arial" panose="020B0604020202020204" pitchFamily="34" charset="0"/>
              <a:buChar char="•"/>
            </a:pPr>
            <a:endParaRPr lang="en-US" altLang="zh-CN" sz="3200" kern="0" dirty="0"/>
          </a:p>
        </p:txBody>
      </p:sp>
    </p:spTree>
    <p:extLst>
      <p:ext uri="{BB962C8B-B14F-4D97-AF65-F5344CB8AC3E}">
        <p14:creationId xmlns:p14="http://schemas.microsoft.com/office/powerpoint/2010/main" val="113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smtClean="0">
                <a:latin typeface="Arial" panose="020B0604020202020204" pitchFamily="34" charset="0"/>
              </a:rPr>
              <a:t>March 11-15, </a:t>
            </a:r>
            <a:r>
              <a:rPr lang="en-US" sz="4000" dirty="0">
                <a:latin typeface="Arial" panose="020B0604020202020204" pitchFamily="34" charset="0"/>
              </a:rPr>
              <a:t>2019</a:t>
            </a:r>
          </a:p>
          <a:p>
            <a:pPr algn="ctr">
              <a:lnSpc>
                <a:spcPct val="90000"/>
              </a:lnSpc>
              <a:buFontTx/>
              <a:buNone/>
            </a:pPr>
            <a:r>
              <a:rPr lang="en-US" sz="4000" dirty="0" smtClean="0">
                <a:latin typeface="Arial" panose="020B0604020202020204" pitchFamily="34" charset="0"/>
              </a:rPr>
              <a:t>Vancouver, BC</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a:t>
            </a:r>
            <a:r>
              <a:rPr lang="en-US" dirty="0" smtClean="0"/>
              <a:t>2019</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252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name and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Title 5"/>
          <p:cNvSpPr>
            <a:spLocks noGrp="1"/>
          </p:cNvSpPr>
          <p:nvPr>
            <p:ph type="title"/>
          </p:nvPr>
        </p:nvSpPr>
        <p:spPr/>
        <p:txBody>
          <a:bodyPr/>
          <a:lstStyle/>
          <a:p>
            <a:r>
              <a:rPr lang="en-US" dirty="0"/>
              <a:t>Meeting Protocol</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https://imat.ieee.org/</a:t>
            </a:r>
            <a:endParaRPr lang="en-US" altLang="en-US" dirty="0">
              <a:solidFill>
                <a:srgbClr val="00B050"/>
              </a:solidFill>
            </a:endParaRPr>
          </a:p>
          <a:p>
            <a:pPr marL="0" indent="0"/>
            <a:r>
              <a:rPr lang="en-US" altLang="en-US" sz="3600" dirty="0"/>
              <a:t>Register your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Title 5"/>
          <p:cNvSpPr>
            <a:spLocks noGrp="1"/>
          </p:cNvSpPr>
          <p:nvPr>
            <p:ph type="title"/>
          </p:nvPr>
        </p:nvSpPr>
        <p:spPr/>
        <p:txBody>
          <a:bodyPr/>
          <a:lstStyle/>
          <a:p>
            <a:r>
              <a:rPr lang="en-US" dirty="0"/>
              <a:t>Attendance</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Title 5"/>
          <p:cNvSpPr>
            <a:spLocks noGrp="1"/>
          </p:cNvSpPr>
          <p:nvPr>
            <p:ph type="title"/>
          </p:nvPr>
        </p:nvSpPr>
        <p:spPr/>
        <p:txBody>
          <a:bodyPr/>
          <a:lstStyle/>
          <a:p>
            <a:r>
              <a:rPr lang="en-US" dirty="0"/>
              <a:t>Patent Policy</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3354</TotalTime>
  <Words>1391</Words>
  <Application>Microsoft Office PowerPoint</Application>
  <PresentationFormat>On-screen Show (4:3)</PresentationFormat>
  <Paragraphs>235</Paragraphs>
  <Slides>24</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Arial Unicode MS</vt:lpstr>
      <vt:lpstr>MS Gothic</vt:lpstr>
      <vt:lpstr>Arial</vt:lpstr>
      <vt:lpstr>Arial Black</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Submissions</vt:lpstr>
      <vt:lpstr>Agenda for Monday March 11, 16:30 – 18:00</vt:lpstr>
      <vt:lpstr>Approval of  RTA TIG Minutes (February 2019 Telecon and January Interim Minutes)</vt:lpstr>
      <vt:lpstr>Agenda for Tuesday March 12, 2019 13:30 – 15:30</vt:lpstr>
      <vt:lpstr>Agenda for Thursday March 14, 2019 16:00 – 18:00</vt:lpstr>
      <vt:lpstr>Approval of  RTA TIG Final Report</vt:lpstr>
      <vt:lpstr>Approval of  RTA TIG Final Report</vt:lpstr>
      <vt:lpstr>Straw Poll</vt:lpstr>
      <vt:lpstr>Timeline</vt:lpstr>
      <vt:lpstr>Telecons</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January Agenda</dc:title>
  <dc:creator>Jones, Allan</dc:creator>
  <cp:lastModifiedBy>Jones, Allan</cp:lastModifiedBy>
  <cp:revision>119</cp:revision>
  <cp:lastPrinted>1601-01-01T00:00:00Z</cp:lastPrinted>
  <dcterms:created xsi:type="dcterms:W3CDTF">2018-07-29T21:13:13Z</dcterms:created>
  <dcterms:modified xsi:type="dcterms:W3CDTF">2019-02-01T22:43:16Z</dcterms:modified>
</cp:coreProperties>
</file>