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491" r:id="rId9"/>
    <p:sldId id="258" r:id="rId10"/>
    <p:sldId id="262" r:id="rId11"/>
    <p:sldId id="260" r:id="rId12"/>
    <p:sldId id="266" r:id="rId13"/>
    <p:sldId id="263"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491"/>
            <p14:sldId id="258"/>
            <p14:sldId id="262"/>
            <p14:sldId id="260"/>
            <p14:sldId id="266"/>
            <p14:sldId id="263"/>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48" d="100"/>
          <a:sy n="48" d="100"/>
        </p:scale>
        <p:origin x="474" y="6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802-11-19/0250r1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802-11-19/0250r1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802-11-19/0250r1</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802-11-19/0250r1</a:t>
            </a:r>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802-11-19/0250r1</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802-11-19/0250r1</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802-11-19/0250r1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11</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802-11-19/0250r1</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802-11-19/0250r1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802-11-19/0250r1</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802-11-19/0250r1</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802-11-19/0250r1</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11-19/0250r2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7-00EC-802-plenary-future-venue-contract-status.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33-00-WCSG-wireless-treasurer-report-March%20-%20Vancouver.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709-02-0000-november-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March 2019 - Vancouver</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6" name="Date Placeholder 3"/>
          <p:cNvSpPr>
            <a:spLocks noGrp="1"/>
          </p:cNvSpPr>
          <p:nvPr>
            <p:ph type="dt" idx="10"/>
          </p:nvPr>
        </p:nvSpPr>
        <p:spPr>
          <a:xfrm>
            <a:off x="2220913" y="333375"/>
            <a:ext cx="2303451" cy="273050"/>
          </a:xfrm>
        </p:spPr>
        <p:txBody>
          <a:bodyPr/>
          <a:lstStyle/>
          <a:p>
            <a:r>
              <a:rPr lang="en-US"/>
              <a:t>March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30"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63150B57-1878-483A-8D3E-EC96646445A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EE3A73DD-B7D4-4305-942F-9E43C51477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D33705-BE96-4C03-BB8B-D17F2B77EC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083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12318" cy="1037594"/>
          </a:xfrm>
        </p:spPr>
        <p:txBody>
          <a:bodyPr>
            <a:normAutofit fontScale="92500" lnSpcReduction="20000"/>
          </a:bodyPr>
          <a:lstStyle/>
          <a:p>
            <a:pPr marL="0" indent="0">
              <a:buNone/>
            </a:pPr>
            <a:r>
              <a:rPr lang="en-US" sz="2400" b="1" dirty="0"/>
              <a:t>Fairmont Hotel Vancouver</a:t>
            </a:r>
          </a:p>
          <a:p>
            <a:pPr marL="0" indent="0">
              <a:buNone/>
            </a:pPr>
            <a:r>
              <a:rPr lang="en-US" sz="2000" dirty="0"/>
              <a:t> British Columbia Foyer, Conference Level</a:t>
            </a:r>
          </a:p>
          <a:p>
            <a:pPr marL="0" indent="0"/>
            <a:r>
              <a:rPr lang="en-US" sz="2000" dirty="0">
                <a:solidFill>
                  <a:schemeClr val="tx1"/>
                </a:solidFill>
              </a:rPr>
              <a:t>Monday – Thursday – Breakfast/AM Break</a:t>
            </a:r>
            <a:endParaRPr lang="en-US" sz="2000" dirty="0">
              <a:solidFill>
                <a:srgbClr val="C00000"/>
              </a:solidFill>
            </a:endParaRPr>
          </a:p>
          <a:p>
            <a:pPr marL="0" indent="0">
              <a:buNone/>
            </a:pPr>
            <a:endParaRPr lang="en-US" sz="2000" dirty="0"/>
          </a:p>
          <a:p>
            <a:pPr marL="0" indent="0">
              <a:buNone/>
            </a:pPr>
            <a:endParaRPr lang="en-US" sz="1200" dirty="0"/>
          </a:p>
        </p:txBody>
      </p:sp>
      <p:sp>
        <p:nvSpPr>
          <p:cNvPr id="4" name="Content Placeholder 3"/>
          <p:cNvSpPr>
            <a:spLocks noGrp="1"/>
          </p:cNvSpPr>
          <p:nvPr>
            <p:ph sz="half" idx="2"/>
          </p:nvPr>
        </p:nvSpPr>
        <p:spPr>
          <a:xfrm>
            <a:off x="6857999" y="1950083"/>
            <a:ext cx="4531785" cy="1067437"/>
          </a:xfrm>
        </p:spPr>
        <p:txBody>
          <a:bodyPr>
            <a:normAutofit fontScale="92500" lnSpcReduction="20000"/>
          </a:bodyPr>
          <a:lstStyle/>
          <a:p>
            <a:pPr marL="0" indent="0">
              <a:buNone/>
            </a:pPr>
            <a:r>
              <a:rPr lang="en-US" sz="2400" b="1" dirty="0">
                <a:solidFill>
                  <a:srgbClr val="C00000"/>
                </a:solidFill>
              </a:rPr>
              <a:t>Hyatt Regency Vancouver</a:t>
            </a:r>
          </a:p>
          <a:p>
            <a:pPr marL="0" indent="0">
              <a:buNone/>
            </a:pPr>
            <a:r>
              <a:rPr lang="en-US" sz="2000" dirty="0">
                <a:solidFill>
                  <a:srgbClr val="C00000"/>
                </a:solidFill>
              </a:rPr>
              <a:t> Regency Ballroom Foyer, 3</a:t>
            </a:r>
            <a:r>
              <a:rPr lang="en-US" sz="2000" baseline="30000" dirty="0">
                <a:solidFill>
                  <a:srgbClr val="C00000"/>
                </a:solidFill>
              </a:rPr>
              <a:t>rd</a:t>
            </a:r>
            <a:r>
              <a:rPr lang="en-US" sz="2000" dirty="0">
                <a:solidFill>
                  <a:srgbClr val="C00000"/>
                </a:solidFill>
              </a:rPr>
              <a:t> Floor</a:t>
            </a:r>
          </a:p>
          <a:p>
            <a:pPr marL="0" indent="0">
              <a:buNone/>
            </a:pPr>
            <a:r>
              <a:rPr lang="en-US" sz="2000" dirty="0">
                <a:solidFill>
                  <a:schemeClr val="tx1"/>
                </a:solidFill>
              </a:rPr>
              <a:t>Monday – Friday – Breakfast/AM Break</a:t>
            </a:r>
            <a:endParaRPr lang="en-US" sz="2000" dirty="0">
              <a:solidFill>
                <a:srgbClr val="C00000"/>
              </a:solidFill>
            </a:endParaRPr>
          </a:p>
          <a:p>
            <a:pPr marL="0" indent="0">
              <a:buNone/>
            </a:pPr>
            <a:endParaRPr lang="en-US" sz="1200" dirty="0"/>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solidFill>
                  <a:schemeClr val="tx1"/>
                </a:solidFill>
              </a:rPr>
              <a:t>.</a:t>
            </a:r>
            <a:r>
              <a:rPr lang="en-US" sz="2800" b="1" dirty="0">
                <a:solidFill>
                  <a:schemeClr val="tx1"/>
                </a:solidFill>
              </a:rPr>
              <a:t> Continental Breakfast	</a:t>
            </a:r>
          </a:p>
          <a:p>
            <a:pPr algn="ctr"/>
            <a:r>
              <a:rPr lang="en-US" dirty="0">
                <a:solidFill>
                  <a:schemeClr val="tx1"/>
                </a:solidFill>
              </a:rPr>
              <a:t>7:30 AM – 8:30 AM</a:t>
            </a:r>
          </a:p>
          <a:p>
            <a:pPr algn="ctr"/>
            <a:endParaRPr lang="en-US" dirty="0">
              <a:solidFill>
                <a:schemeClr val="tx1"/>
              </a:solidFill>
            </a:endParaRPr>
          </a:p>
          <a:p>
            <a:pPr marL="0" indent="0" algn="ctr">
              <a:buNone/>
            </a:pPr>
            <a:r>
              <a:rPr lang="en-US" sz="2800" b="1" dirty="0">
                <a:solidFill>
                  <a:schemeClr val="tx1"/>
                </a:solidFill>
              </a:rPr>
              <a:t>AM Coffee/Tea Break</a:t>
            </a:r>
            <a:r>
              <a:rPr lang="en-US" sz="2800" dirty="0">
                <a:solidFill>
                  <a:schemeClr val="tx1"/>
                </a:solidFill>
              </a:rPr>
              <a:t>	</a:t>
            </a:r>
          </a:p>
          <a:p>
            <a:pPr algn="ctr"/>
            <a:r>
              <a:rPr lang="en-US" dirty="0">
                <a:solidFill>
                  <a:schemeClr val="tx1"/>
                </a:solidFill>
              </a:rPr>
              <a:t>10:00 AM – 11:00 AM</a:t>
            </a:r>
          </a:p>
          <a:p>
            <a:pPr algn="ctr"/>
            <a:endParaRPr lang="en-US" dirty="0">
              <a:solidFill>
                <a:schemeClr val="tx1"/>
              </a:solidFill>
            </a:endParaRPr>
          </a:p>
          <a:p>
            <a:pPr marL="0" indent="0" algn="ctr">
              <a:buNone/>
            </a:pPr>
            <a:r>
              <a:rPr lang="en-US" sz="2800" b="1" dirty="0">
                <a:solidFill>
                  <a:schemeClr val="tx1"/>
                </a:solidFill>
              </a:rPr>
              <a:t>PM Coffee/Tea Break w/ snacks</a:t>
            </a:r>
            <a:r>
              <a:rPr lang="en-US" dirty="0">
                <a:solidFill>
                  <a:schemeClr val="tx1"/>
                </a:solidFill>
              </a:rPr>
              <a:t>	</a:t>
            </a:r>
          </a:p>
          <a:p>
            <a:pPr algn="ctr"/>
            <a:r>
              <a:rPr lang="en-US" dirty="0">
                <a:solidFill>
                  <a:schemeClr val="tx1"/>
                </a:solidFill>
              </a:rPr>
              <a:t>Monday – Thursday 3:00 PM – 4:00 PM</a:t>
            </a:r>
          </a:p>
        </p:txBody>
      </p:sp>
      <p:sp>
        <p:nvSpPr>
          <p:cNvPr id="6" name="Date Placeholder 5">
            <a:extLst>
              <a:ext uri="{FF2B5EF4-FFF2-40B4-BE49-F238E27FC236}">
                <a16:creationId xmlns:a16="http://schemas.microsoft.com/office/drawing/2014/main" id="{3F4C4B3E-9176-4E7F-B455-859CCB1D59E8}"/>
              </a:ext>
            </a:extLst>
          </p:cNvPr>
          <p:cNvSpPr>
            <a:spLocks noGrp="1"/>
          </p:cNvSpPr>
          <p:nvPr>
            <p:ph type="dt" idx="10"/>
          </p:nvPr>
        </p:nvSpPr>
        <p:spPr/>
        <p:txBody>
          <a:bodyPr/>
          <a:lstStyle/>
          <a:p>
            <a:r>
              <a:rPr lang="en-US"/>
              <a:t>March 2019</a:t>
            </a:r>
            <a:endParaRPr lang="en-GB"/>
          </a:p>
        </p:txBody>
      </p:sp>
      <p:sp>
        <p:nvSpPr>
          <p:cNvPr id="7" name="Footer Placeholder 6">
            <a:extLst>
              <a:ext uri="{FF2B5EF4-FFF2-40B4-BE49-F238E27FC236}">
                <a16:creationId xmlns:a16="http://schemas.microsoft.com/office/drawing/2014/main" id="{0B2C23D5-21DA-426E-8AF5-4B7686B6359F}"/>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98E9CC24-F33B-41B4-8F20-6943BAA06FCA}"/>
              </a:ext>
            </a:extLst>
          </p:cNvPr>
          <p:cNvSpPr>
            <a:spLocks noGrp="1"/>
          </p:cNvSpPr>
          <p:nvPr>
            <p:ph type="sldNum" idx="12"/>
          </p:nvPr>
        </p:nvSpPr>
        <p:spPr/>
        <p:txBody>
          <a:bodyPr/>
          <a:lstStyle/>
          <a:p>
            <a:r>
              <a:rPr lang="en-GB"/>
              <a:t>Slide </a:t>
            </a:r>
            <a:fld id="{1CD163DD-D5E7-41DA-95F2-71530C24F8C3}" type="slidenum">
              <a:rPr lang="en-GB" smtClean="0"/>
              <a:pPr/>
              <a:t>11</a:t>
            </a:fld>
            <a:endParaRPr lang="en-GB"/>
          </a:p>
        </p:txBody>
      </p:sp>
    </p:spTree>
    <p:extLst>
      <p:ext uri="{BB962C8B-B14F-4D97-AF65-F5344CB8AC3E}">
        <p14:creationId xmlns:p14="http://schemas.microsoft.com/office/powerpoint/2010/main" val="178120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
        <p:nvSpPr>
          <p:cNvPr id="4" name="Date Placeholder 3">
            <a:extLst>
              <a:ext uri="{FF2B5EF4-FFF2-40B4-BE49-F238E27FC236}">
                <a16:creationId xmlns:a16="http://schemas.microsoft.com/office/drawing/2014/main" id="{0BAC3249-45E0-4437-A9C5-2468203B7A2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AFB2AD4F-C939-4ECC-B354-BBE2875C3D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D8D6F99-914A-45FC-AFFD-385BBBEF172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066" y="184913"/>
            <a:ext cx="8596668" cy="1320800"/>
          </a:xfrm>
        </p:spPr>
        <p:txBody>
          <a:bodyPr>
            <a:normAutofit fontScale="90000"/>
          </a:bodyPr>
          <a:lstStyle/>
          <a:p>
            <a:pPr algn="ctr"/>
            <a:r>
              <a:rPr lang="en-US" b="1" dirty="0"/>
              <a:t>Tutorial</a:t>
            </a:r>
            <a:br>
              <a:rPr lang="en-US" dirty="0"/>
            </a:br>
            <a:r>
              <a:rPr lang="en-US" sz="2800" dirty="0"/>
              <a:t>Monday March 11</a:t>
            </a:r>
            <a:r>
              <a:rPr lang="en-US" sz="2800" baseline="30000" dirty="0"/>
              <a:t>th</a:t>
            </a:r>
            <a:r>
              <a:rPr lang="en-US" sz="2800" dirty="0"/>
              <a:t> 6:30 PM</a:t>
            </a:r>
            <a:br>
              <a:rPr lang="en-US" sz="2800" dirty="0"/>
            </a:br>
            <a:r>
              <a:rPr lang="en-US" sz="2800" dirty="0"/>
              <a:t>Hyatt Regency Vancouver, Regency CD 3</a:t>
            </a:r>
            <a:r>
              <a:rPr lang="en-US" sz="2800" baseline="30000" dirty="0"/>
              <a:t>rd</a:t>
            </a:r>
            <a:r>
              <a:rPr lang="en-US" sz="2800" dirty="0"/>
              <a:t> Floor</a:t>
            </a:r>
            <a:endParaRPr lang="en-US"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
        <p:nvSpPr>
          <p:cNvPr id="5" name="Date Placeholder 4">
            <a:extLst>
              <a:ext uri="{FF2B5EF4-FFF2-40B4-BE49-F238E27FC236}">
                <a16:creationId xmlns:a16="http://schemas.microsoft.com/office/drawing/2014/main" id="{B42D1680-3404-430E-BC93-B297B38413C6}"/>
              </a:ext>
            </a:extLst>
          </p:cNvPr>
          <p:cNvSpPr>
            <a:spLocks noGrp="1"/>
          </p:cNvSpPr>
          <p:nvPr>
            <p:ph type="dt" idx="10"/>
          </p:nvPr>
        </p:nvSpPr>
        <p:spPr/>
        <p:txBody>
          <a:bodyPr/>
          <a:lstStyle/>
          <a:p>
            <a:r>
              <a:rPr lang="en-US"/>
              <a:t>March 2019</a:t>
            </a:r>
            <a:endParaRPr lang="en-GB"/>
          </a:p>
        </p:txBody>
      </p:sp>
      <p:sp>
        <p:nvSpPr>
          <p:cNvPr id="6" name="Footer Placeholder 5">
            <a:extLst>
              <a:ext uri="{FF2B5EF4-FFF2-40B4-BE49-F238E27FC236}">
                <a16:creationId xmlns:a16="http://schemas.microsoft.com/office/drawing/2014/main" id="{02659F3B-F8EF-4499-A3A0-2F49CB66DCC0}"/>
              </a:ext>
            </a:extLst>
          </p:cNvPr>
          <p:cNvSpPr>
            <a:spLocks noGrp="1"/>
          </p:cNvSpPr>
          <p:nvPr>
            <p:ph type="ftr" idx="11"/>
          </p:nvPr>
        </p:nvSpPr>
        <p:spPr/>
        <p:txBody>
          <a:bodyPr/>
          <a:lstStyle/>
          <a:p>
            <a:r>
              <a:rPr lang="en-GB"/>
              <a:t>Jon Rosdahl, Qualcomm</a:t>
            </a:r>
          </a:p>
        </p:txBody>
      </p:sp>
      <p:sp>
        <p:nvSpPr>
          <p:cNvPr id="7" name="Slide Number Placeholder 6">
            <a:extLst>
              <a:ext uri="{FF2B5EF4-FFF2-40B4-BE49-F238E27FC236}">
                <a16:creationId xmlns:a16="http://schemas.microsoft.com/office/drawing/2014/main" id="{B943E2C4-4A7F-43A3-B5E2-C99E73FF15AA}"/>
              </a:ext>
            </a:extLst>
          </p:cNvPr>
          <p:cNvSpPr>
            <a:spLocks noGrp="1"/>
          </p:cNvSpPr>
          <p:nvPr>
            <p:ph type="sldNum" idx="12"/>
          </p:nvPr>
        </p:nvSpPr>
        <p:spPr/>
        <p:txBody>
          <a:bodyPr/>
          <a:lstStyle/>
          <a:p>
            <a:r>
              <a:rPr lang="en-GB"/>
              <a:t>Slide </a:t>
            </a:r>
            <a:fld id="{1CD163DD-D5E7-41DA-95F2-71530C24F8C3}" type="slidenum">
              <a:rPr lang="en-GB" smtClean="0"/>
              <a:pPr/>
              <a:t>13</a:t>
            </a:fld>
            <a:endParaRPr lang="en-GB"/>
          </a:p>
        </p:txBody>
      </p:sp>
    </p:spTree>
    <p:extLst>
      <p:ext uri="{BB962C8B-B14F-4D97-AF65-F5344CB8AC3E}">
        <p14:creationId xmlns:p14="http://schemas.microsoft.com/office/powerpoint/2010/main" val="21365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a:bodyPr>
          <a:lstStyle/>
          <a:p>
            <a:r>
              <a:rPr lang="en-US" sz="2800" dirty="0"/>
              <a:t>Casual Reception with light refreshments and cash bar service</a:t>
            </a:r>
            <a:endParaRPr lang="en-US" sz="2800" b="1" dirty="0"/>
          </a:p>
          <a:p>
            <a:pPr lvl="1"/>
            <a:r>
              <a:rPr lang="en-US" sz="2400" b="1" dirty="0"/>
              <a:t>All Attendees and their guests are welcome – tickets are </a:t>
            </a:r>
            <a:r>
              <a:rPr lang="en-US" sz="2400" b="1" u="sng" dirty="0"/>
              <a:t>not</a:t>
            </a:r>
            <a:r>
              <a:rPr lang="en-US" sz="2400" b="1" dirty="0"/>
              <a:t> required.</a:t>
            </a:r>
          </a:p>
          <a:p>
            <a:pPr lvl="1"/>
            <a:r>
              <a:rPr lang="en-US" sz="2400" b="1" dirty="0"/>
              <a:t>PLEASE WEAR YOUR BADGE </a:t>
            </a:r>
            <a:endParaRPr lang="en-US" sz="2400" dirty="0"/>
          </a:p>
          <a:p>
            <a:pPr lvl="2"/>
            <a:r>
              <a:rPr lang="en-US" sz="2400" dirty="0"/>
              <a:t>Guest Badges available at IEEE 802 registration and information desk (Fairmont/Hyatt)</a:t>
            </a:r>
          </a:p>
          <a:p>
            <a:pPr lvl="2"/>
            <a:r>
              <a:rPr lang="en-US" sz="2400" dirty="0">
                <a:solidFill>
                  <a:srgbClr val="C00000"/>
                </a:solidFill>
              </a:rPr>
              <a:t>Dedicated Express Elevator Service Departing </a:t>
            </a:r>
          </a:p>
          <a:p>
            <a:pPr lvl="2"/>
            <a:r>
              <a:rPr lang="en-US" sz="2400" dirty="0">
                <a:solidFill>
                  <a:srgbClr val="C00000"/>
                </a:solidFill>
              </a:rPr>
              <a:t>from 3</a:t>
            </a:r>
            <a:r>
              <a:rPr lang="en-US" sz="2400" baseline="30000" dirty="0">
                <a:solidFill>
                  <a:srgbClr val="C00000"/>
                </a:solidFill>
              </a:rPr>
              <a:t>rd</a:t>
            </a:r>
            <a:r>
              <a:rPr lang="en-US" sz="2400" dirty="0">
                <a:solidFill>
                  <a:srgbClr val="C00000"/>
                </a:solidFill>
              </a:rPr>
              <a:t> Floor between 6:15 PM – 8:30 PM</a:t>
            </a:r>
          </a:p>
          <a:p>
            <a:pPr lvl="1"/>
            <a:endParaRPr lang="en-US" sz="2400" dirty="0"/>
          </a:p>
        </p:txBody>
      </p:sp>
      <p:sp>
        <p:nvSpPr>
          <p:cNvPr id="4" name="Date Placeholder 3">
            <a:extLst>
              <a:ext uri="{FF2B5EF4-FFF2-40B4-BE49-F238E27FC236}">
                <a16:creationId xmlns:a16="http://schemas.microsoft.com/office/drawing/2014/main" id="{ED3573D1-E26D-415D-8DD6-428A5AC9FA3B}"/>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7851E84-8BBA-460A-BB7A-3A0FDC44DE2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846296A-3AAF-41F8-B7D4-649CE3F652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
        <p:nvSpPr>
          <p:cNvPr id="7" name="Date Placeholder 6">
            <a:extLst>
              <a:ext uri="{FF2B5EF4-FFF2-40B4-BE49-F238E27FC236}">
                <a16:creationId xmlns:a16="http://schemas.microsoft.com/office/drawing/2014/main" id="{EC2B0452-8C96-443F-A0B5-3D07365983B5}"/>
              </a:ext>
            </a:extLst>
          </p:cNvPr>
          <p:cNvSpPr>
            <a:spLocks noGrp="1"/>
          </p:cNvSpPr>
          <p:nvPr>
            <p:ph type="dt" idx="10"/>
          </p:nvPr>
        </p:nvSpPr>
        <p:spPr/>
        <p:txBody>
          <a:bodyPr/>
          <a:lstStyle/>
          <a:p>
            <a:r>
              <a:rPr lang="en-US"/>
              <a:t>March 2019</a:t>
            </a:r>
            <a:endParaRPr lang="en-GB"/>
          </a:p>
        </p:txBody>
      </p:sp>
      <p:sp>
        <p:nvSpPr>
          <p:cNvPr id="8" name="Footer Placeholder 7">
            <a:extLst>
              <a:ext uri="{FF2B5EF4-FFF2-40B4-BE49-F238E27FC236}">
                <a16:creationId xmlns:a16="http://schemas.microsoft.com/office/drawing/2014/main" id="{FB4838F1-78B1-4DE3-A76B-F9D41D395BA5}"/>
              </a:ext>
            </a:extLst>
          </p:cNvPr>
          <p:cNvSpPr>
            <a:spLocks noGrp="1"/>
          </p:cNvSpPr>
          <p:nvPr>
            <p:ph type="ftr" idx="11"/>
          </p:nvPr>
        </p:nvSpPr>
        <p:spPr/>
        <p:txBody>
          <a:bodyPr/>
          <a:lstStyle/>
          <a:p>
            <a:r>
              <a:rPr lang="en-GB"/>
              <a:t>Jon Rosdahl, Qualcomm</a:t>
            </a:r>
            <a:endParaRPr lang="en-GB" dirty="0"/>
          </a:p>
        </p:txBody>
      </p:sp>
      <p:sp>
        <p:nvSpPr>
          <p:cNvPr id="9" name="Slide Number Placeholder 8">
            <a:extLst>
              <a:ext uri="{FF2B5EF4-FFF2-40B4-BE49-F238E27FC236}">
                <a16:creationId xmlns:a16="http://schemas.microsoft.com/office/drawing/2014/main" id="{A9628178-FFA9-4BD8-A105-DC2B38322623}"/>
              </a:ext>
            </a:extLst>
          </p:cNvPr>
          <p:cNvSpPr>
            <a:spLocks noGrp="1"/>
          </p:cNvSpPr>
          <p:nvPr>
            <p:ph type="sldNum" idx="12"/>
          </p:nvPr>
        </p:nvSpPr>
        <p:spPr/>
        <p:txBody>
          <a:bodyPr/>
          <a:lstStyle/>
          <a:p>
            <a:r>
              <a:rPr lang="en-GB"/>
              <a:t>Slide </a:t>
            </a:r>
            <a:fld id="{69B99EC4-A1FB-4C79-B9A5-C1FFD5A90380}" type="slidenum">
              <a:rPr lang="en-GB" smtClean="0"/>
              <a:pPr/>
              <a:t>15</a:t>
            </a:fld>
            <a:endParaRPr lang="en-GB"/>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March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8" name="Content Placeholder 7">
            <a:extLst>
              <a:ext uri="{FF2B5EF4-FFF2-40B4-BE49-F238E27FC236}">
                <a16:creationId xmlns:a16="http://schemas.microsoft.com/office/drawing/2014/main" id="{3711C9F1-53D2-4E22-9D62-EE5FB9470F89}"/>
              </a:ext>
            </a:extLst>
          </p:cNvPr>
          <p:cNvGraphicFramePr>
            <a:graphicFrameLocks noGrp="1"/>
          </p:cNvGraphicFramePr>
          <p:nvPr>
            <p:ph idx="1"/>
            <p:extLst>
              <p:ext uri="{D42A27DB-BD31-4B8C-83A1-F6EECF244321}">
                <p14:modId xmlns:p14="http://schemas.microsoft.com/office/powerpoint/2010/main" val="2013739715"/>
              </p:ext>
            </p:extLst>
          </p:nvPr>
        </p:nvGraphicFramePr>
        <p:xfrm>
          <a:off x="2711293" y="1329432"/>
          <a:ext cx="6624736" cy="5048337"/>
        </p:xfrm>
        <a:graphic>
          <a:graphicData uri="http://schemas.openxmlformats.org/drawingml/2006/table">
            <a:tbl>
              <a:tblPr>
                <a:tableStyleId>{5C22544A-7EE6-4342-B048-85BDC9FD1C3A}</a:tableStyleId>
              </a:tblPr>
              <a:tblGrid>
                <a:gridCol w="1830519">
                  <a:extLst>
                    <a:ext uri="{9D8B030D-6E8A-4147-A177-3AD203B41FA5}">
                      <a16:colId xmlns:a16="http://schemas.microsoft.com/office/drawing/2014/main" val="916090511"/>
                    </a:ext>
                  </a:extLst>
                </a:gridCol>
                <a:gridCol w="1656185">
                  <a:extLst>
                    <a:ext uri="{9D8B030D-6E8A-4147-A177-3AD203B41FA5}">
                      <a16:colId xmlns:a16="http://schemas.microsoft.com/office/drawing/2014/main" val="2333150434"/>
                    </a:ext>
                  </a:extLst>
                </a:gridCol>
                <a:gridCol w="1743351">
                  <a:extLst>
                    <a:ext uri="{9D8B030D-6E8A-4147-A177-3AD203B41FA5}">
                      <a16:colId xmlns:a16="http://schemas.microsoft.com/office/drawing/2014/main" val="655278117"/>
                    </a:ext>
                  </a:extLst>
                </a:gridCol>
                <a:gridCol w="1394681">
                  <a:extLst>
                    <a:ext uri="{9D8B030D-6E8A-4147-A177-3AD203B41FA5}">
                      <a16:colId xmlns:a16="http://schemas.microsoft.com/office/drawing/2014/main" val="3480876501"/>
                    </a:ext>
                  </a:extLst>
                </a:gridCol>
              </a:tblGrid>
              <a:tr h="381285">
                <a:tc gridSpan="4">
                  <a:txBody>
                    <a:bodyPr/>
                    <a:lstStyle/>
                    <a:p>
                      <a:pPr algn="ctr" fontAlgn="ctr"/>
                      <a:r>
                        <a:rPr lang="en-US" sz="2400" u="none" strike="noStrike" dirty="0">
                          <a:effectLst/>
                        </a:rPr>
                        <a:t>Total Registrations – 724 – Monday 6:45am</a:t>
                      </a:r>
                      <a:endParaRPr lang="en-US" sz="2400" b="0"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09240"/>
                  </a:ext>
                </a:extLst>
              </a:tr>
              <a:tr h="476863">
                <a:tc>
                  <a:txBody>
                    <a:bodyPr/>
                    <a:lstStyle/>
                    <a:p>
                      <a:pPr algn="l" fontAlgn="ctr"/>
                      <a:r>
                        <a:rPr lang="en-US" sz="2400" u="sng" strike="noStrike" dirty="0">
                          <a:effectLst/>
                        </a:rPr>
                        <a:t>    802.1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79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27420329"/>
                  </a:ext>
                </a:extLst>
              </a:tr>
              <a:tr h="476863">
                <a:tc>
                  <a:txBody>
                    <a:bodyPr/>
                    <a:lstStyle/>
                    <a:p>
                      <a:pPr algn="l" fontAlgn="ctr"/>
                      <a:r>
                        <a:rPr lang="en-US" sz="2400" u="sng" strike="noStrike" dirty="0">
                          <a:effectLst/>
                        </a:rPr>
                        <a:t>    802.3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255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14578374"/>
                  </a:ext>
                </a:extLst>
              </a:tr>
              <a:tr h="476863">
                <a:tc>
                  <a:txBody>
                    <a:bodyPr/>
                    <a:lstStyle/>
                    <a:p>
                      <a:pPr algn="l" fontAlgn="ctr"/>
                      <a:r>
                        <a:rPr lang="en-US" sz="2400" u="sng" strike="noStrike" dirty="0">
                          <a:effectLst/>
                        </a:rPr>
                        <a:t>    802.11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283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94488543"/>
                  </a:ext>
                </a:extLst>
              </a:tr>
              <a:tr h="476863">
                <a:tc>
                  <a:txBody>
                    <a:bodyPr/>
                    <a:lstStyle/>
                    <a:p>
                      <a:pPr algn="l" fontAlgn="ctr"/>
                      <a:r>
                        <a:rPr lang="en-US" sz="2400" u="sng" strike="noStrike" dirty="0">
                          <a:effectLst/>
                        </a:rPr>
                        <a:t>    802.15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66</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67995372"/>
                  </a:ext>
                </a:extLst>
              </a:tr>
              <a:tr h="476863">
                <a:tc>
                  <a:txBody>
                    <a:bodyPr/>
                    <a:lstStyle/>
                    <a:p>
                      <a:pPr algn="l" fontAlgn="ctr"/>
                      <a:r>
                        <a:rPr lang="en-US" sz="2400" u="sng" strike="noStrike" dirty="0">
                          <a:effectLst/>
                        </a:rPr>
                        <a:t>    802.18</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705587678"/>
                  </a:ext>
                </a:extLst>
              </a:tr>
              <a:tr h="476863">
                <a:tc>
                  <a:txBody>
                    <a:bodyPr/>
                    <a:lstStyle/>
                    <a:p>
                      <a:pPr algn="l" fontAlgn="ctr"/>
                      <a:r>
                        <a:rPr lang="en-US" sz="2400" u="sng" strike="noStrike" dirty="0">
                          <a:effectLst/>
                        </a:rPr>
                        <a:t>    802.19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6596248"/>
                  </a:ext>
                </a:extLst>
              </a:tr>
              <a:tr h="476863">
                <a:tc>
                  <a:txBody>
                    <a:bodyPr/>
                    <a:lstStyle/>
                    <a:p>
                      <a:pPr algn="l" fontAlgn="ctr"/>
                      <a:r>
                        <a:rPr lang="en-US" sz="2400" u="sng" strike="noStrike" dirty="0">
                          <a:effectLst/>
                        </a:rPr>
                        <a:t>    802.21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04173397"/>
                  </a:ext>
                </a:extLst>
              </a:tr>
              <a:tr h="476863">
                <a:tc>
                  <a:txBody>
                    <a:bodyPr/>
                    <a:lstStyle/>
                    <a:p>
                      <a:pPr algn="l" fontAlgn="ctr"/>
                      <a:r>
                        <a:rPr lang="en-US" sz="2400" u="sng" strike="noStrike" dirty="0">
                          <a:effectLst/>
                        </a:rPr>
                        <a:t>    802.22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15318914"/>
                  </a:ext>
                </a:extLst>
              </a:tr>
              <a:tr h="476863">
                <a:tc>
                  <a:txBody>
                    <a:bodyPr/>
                    <a:lstStyle/>
                    <a:p>
                      <a:pPr algn="l" fontAlgn="ctr"/>
                      <a:r>
                        <a:rPr lang="en-US" sz="2400" u="sng" strike="noStrike" dirty="0">
                          <a:effectLst/>
                        </a:rPr>
                        <a:t>    802.24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04280855"/>
                  </a:ext>
                </a:extLst>
              </a:tr>
              <a:tr h="340854">
                <a:tc>
                  <a:txBody>
                    <a:bodyPr/>
                    <a:lstStyle/>
                    <a:p>
                      <a:pPr algn="l" fontAlgn="ctr"/>
                      <a:r>
                        <a:rPr lang="en-US" sz="2400" u="sng" strike="noStrike" dirty="0">
                          <a:effectLst/>
                        </a:rPr>
                        <a:t>    Unknown</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64739468"/>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March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4853509"/>
          </a:xfrm>
        </p:spPr>
        <p:txBody>
          <a:bodyPr/>
          <a:lstStyle/>
          <a:p>
            <a:r>
              <a:rPr lang="en-GB" sz="2800" dirty="0"/>
              <a:t>Next Session – 12-17 May 2019  </a:t>
            </a:r>
          </a:p>
          <a:p>
            <a:r>
              <a:rPr lang="en-GB" sz="2800" dirty="0"/>
              <a:t>	</a:t>
            </a:r>
            <a:r>
              <a:rPr lang="en-GB" sz="3200" dirty="0"/>
              <a:t>Grand Hyatt Atlanta in Buckhead, Atlanta, Georgia, USA</a:t>
            </a:r>
            <a:br>
              <a:rPr lang="en-GB" sz="3200" dirty="0"/>
            </a:br>
            <a:r>
              <a:rPr lang="en-GB" sz="3200" dirty="0"/>
              <a:t>Registration to open later this week.</a:t>
            </a:r>
            <a:endParaRPr lang="en-GB" sz="2800" dirty="0"/>
          </a:p>
          <a:p>
            <a:endParaRPr lang="en-GB" sz="2800" dirty="0"/>
          </a:p>
          <a:p>
            <a:r>
              <a:rPr lang="en-GB" sz="2800" dirty="0"/>
              <a:t>Next 802 Plenary: </a:t>
            </a:r>
            <a:endParaRPr lang="en-US" sz="2800" dirty="0"/>
          </a:p>
          <a:p>
            <a:pPr marL="711209" lvl="1" indent="0">
              <a:buNone/>
            </a:pPr>
            <a:r>
              <a:rPr lang="en-CA" sz="3000" dirty="0">
                <a:solidFill>
                  <a:srgbClr val="FF0000"/>
                </a:solidFill>
              </a:rPr>
              <a:t>July 14-19, 2019</a:t>
            </a:r>
          </a:p>
          <a:p>
            <a:pPr marL="711209" lvl="1" indent="0">
              <a:buNone/>
            </a:pPr>
            <a:r>
              <a:rPr lang="it-IT" sz="3000" dirty="0">
                <a:solidFill>
                  <a:srgbClr val="FF0000"/>
                </a:solidFill>
              </a:rPr>
              <a:t>Austria Center Vienna, Vienna, Austria</a:t>
            </a:r>
            <a:endParaRPr lang="en-CA" sz="3000" dirty="0">
              <a:solidFill>
                <a:srgbClr val="FF0000"/>
              </a:solidFill>
            </a:endParaRPr>
          </a:p>
          <a:p>
            <a:pPr marL="711209" lvl="1" indent="0">
              <a:buNone/>
            </a:pPr>
            <a:r>
              <a:rPr lang="en-CA" sz="3000" dirty="0"/>
              <a:t>Registration to open April 2019</a:t>
            </a:r>
          </a:p>
          <a:p>
            <a:pPr marL="457200" indent="-457200">
              <a:buFont typeface="Arial" panose="020B0604020202020204" pitchFamily="34" charset="0"/>
              <a:buChar char="•"/>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March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r>
              <a:rPr lang="en-US" dirty="0"/>
              <a:t>	BCS – Thurs - PM2 </a:t>
            </a:r>
          </a:p>
          <a:p>
            <a:r>
              <a:rPr lang="en-US" dirty="0"/>
              <a:t>    ANNI – Thurs - AM1</a:t>
            </a:r>
          </a:p>
          <a:p>
            <a:endParaRPr lang="en-US" dirty="0"/>
          </a:p>
          <a:p>
            <a:r>
              <a:rPr lang="en-US" dirty="0"/>
              <a:t>Add:</a:t>
            </a:r>
            <a:br>
              <a:rPr lang="en-US" dirty="0"/>
            </a:br>
            <a:r>
              <a:rPr lang="en-US" dirty="0" err="1"/>
              <a:t>TGax</a:t>
            </a:r>
            <a:r>
              <a:rPr lang="en-US" dirty="0"/>
              <a:t> – Thurs PM2</a:t>
            </a:r>
            <a:br>
              <a:rPr lang="en-US" dirty="0"/>
            </a:br>
            <a:endParaRPr lang="en-US" dirty="0"/>
          </a:p>
          <a:p>
            <a:r>
              <a:rPr lang="en-US" dirty="0"/>
              <a:t>Motion to modify the agenda:</a:t>
            </a:r>
          </a:p>
          <a:p>
            <a:r>
              <a:rPr lang="en-US" dirty="0"/>
              <a:t>    Moved Edward AU  2</a:t>
            </a:r>
            <a:r>
              <a:rPr lang="en-US" baseline="30000" dirty="0"/>
              <a:t>nd</a:t>
            </a:r>
            <a:r>
              <a:rPr lang="en-US" dirty="0"/>
              <a:t>: Al PETRICK  </a:t>
            </a:r>
          </a:p>
          <a:p>
            <a:r>
              <a:rPr lang="en-US" dirty="0"/>
              <a:t>Results: 87-1-5</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a:t>
            </a:r>
          </a:p>
          <a:p>
            <a:r>
              <a:rPr lang="en-US" dirty="0"/>
              <a:t>Did not go to Social –</a:t>
            </a:r>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EC-16/66r7</a:t>
            </a:r>
          </a:p>
          <a:p>
            <a:r>
              <a:rPr lang="en-US" dirty="0">
                <a:hlinkClick r:id="rId3"/>
              </a:rPr>
              <a:t>https://mentor.ieee.org/802-ec/dcn/16/ec-16-0066-07-00EC-802-plenary-future-venue-contract-status.xlsx</a:t>
            </a:r>
            <a:r>
              <a:rPr lang="en-US" dirty="0"/>
              <a:t> </a:t>
            </a:r>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EC-19/0033r0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
        <p:nvSpPr>
          <p:cNvPr id="4" name="Date Placeholder 3">
            <a:extLst>
              <a:ext uri="{FF2B5EF4-FFF2-40B4-BE49-F238E27FC236}">
                <a16:creationId xmlns:a16="http://schemas.microsoft.com/office/drawing/2014/main" id="{49BB8602-E117-4092-9E9A-346872027E69}"/>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id="{BB8F4527-666C-4135-A0C0-16222407F5DD}"/>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3AA253B8-3980-41E7-8A6F-E4D51B569A3A}"/>
              </a:ext>
            </a:extLst>
          </p:cNvPr>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solidFill>
                  <a:srgbClr val="C00000"/>
                </a:solidFill>
              </a:rPr>
              <a:t>Hyatt Regency Vancouver:</a:t>
            </a:r>
            <a:r>
              <a:rPr lang="en-US" sz="1800" dirty="0"/>
              <a:t>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solidFill>
                  <a:srgbClr val="C00000"/>
                </a:solidFill>
              </a:rPr>
              <a:t>Hyatt Regency Vancouver</a:t>
            </a:r>
          </a:p>
          <a:p>
            <a:pPr lvl="2"/>
            <a:r>
              <a:rPr lang="en-US" sz="1800" dirty="0">
                <a:solidFill>
                  <a:srgbClr val="C00000"/>
                </a:solidFill>
              </a:rPr>
              <a:t>802.11</a:t>
            </a:r>
            <a:r>
              <a:rPr lang="en-US" sz="1800" dirty="0"/>
              <a:t>, 802.15, 802.18, 802.19, 802.21, 802.22, 802.24, Executive Committee Opening/Closing, Executive Committee Sub Committee, IEEE SA Fellowship</a:t>
            </a:r>
          </a:p>
        </p:txBody>
      </p:sp>
      <p:sp>
        <p:nvSpPr>
          <p:cNvPr id="4" name="Date Placeholder 3">
            <a:extLst>
              <a:ext uri="{FF2B5EF4-FFF2-40B4-BE49-F238E27FC236}">
                <a16:creationId xmlns:a16="http://schemas.microsoft.com/office/drawing/2014/main" id="{72242E75-79F7-4AB0-8A26-2D9987EAEE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293BE95-9ED7-447D-9ABE-3E43A3CD78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ED0FA3-263D-4F4D-AC3D-5A6869864EF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30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606425"/>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772816"/>
            <a:ext cx="10634133" cy="4615627"/>
          </a:xfrm>
        </p:spPr>
        <p:txBody>
          <a:bodyPr>
            <a:normAutofit/>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solidFill>
                  <a:srgbClr val="C00000"/>
                </a:solidFill>
              </a:rPr>
              <a:t>Hyatt Regency Vancouver: Regency Foyer, 3</a:t>
            </a:r>
            <a:r>
              <a:rPr lang="en-US" baseline="30000" dirty="0">
                <a:solidFill>
                  <a:srgbClr val="C00000"/>
                </a:solidFill>
              </a:rPr>
              <a:t>rd</a:t>
            </a:r>
            <a:r>
              <a:rPr lang="en-US" dirty="0">
                <a:solidFill>
                  <a:srgbClr val="C00000"/>
                </a:solidFill>
              </a:rPr>
              <a:t> Floor</a:t>
            </a:r>
            <a:r>
              <a:rPr lang="en-US" b="1" dirty="0">
                <a:solidFill>
                  <a:srgbClr val="C00000"/>
                </a:solidFill>
              </a:rPr>
              <a:t> </a:t>
            </a:r>
          </a:p>
          <a:p>
            <a:pPr lvl="2"/>
            <a:r>
              <a:rPr lang="en-US" dirty="0">
                <a:solidFill>
                  <a:srgbClr val="C00000"/>
                </a:solidFill>
              </a:rPr>
              <a:t>Sunday March 10</a:t>
            </a:r>
            <a:r>
              <a:rPr lang="en-US" baseline="30000" dirty="0">
                <a:solidFill>
                  <a:srgbClr val="C00000"/>
                </a:solidFill>
              </a:rPr>
              <a:t>th</a:t>
            </a:r>
            <a:r>
              <a:rPr lang="en-US" dirty="0">
                <a:solidFill>
                  <a:srgbClr val="C00000"/>
                </a:solidFill>
              </a:rPr>
              <a:t> 5:00 PM – 8:00 PM</a:t>
            </a:r>
          </a:p>
          <a:p>
            <a:pPr lvl="2"/>
            <a:r>
              <a:rPr lang="en-US" dirty="0">
                <a:solidFill>
                  <a:srgbClr val="C00000"/>
                </a:solidFill>
              </a:rPr>
              <a:t>Monday March 11</a:t>
            </a:r>
            <a:r>
              <a:rPr lang="en-US" baseline="30000" dirty="0">
                <a:solidFill>
                  <a:srgbClr val="C00000"/>
                </a:solidFill>
              </a:rPr>
              <a:t>th</a:t>
            </a:r>
            <a:r>
              <a:rPr lang="en-US" dirty="0">
                <a:solidFill>
                  <a:srgbClr val="C00000"/>
                </a:solidFill>
              </a:rPr>
              <a:t> – Thursday March 14</a:t>
            </a:r>
            <a:r>
              <a:rPr lang="en-US" baseline="30000" dirty="0">
                <a:solidFill>
                  <a:srgbClr val="C00000"/>
                </a:solidFill>
              </a:rPr>
              <a:t>th</a:t>
            </a:r>
            <a:r>
              <a:rPr lang="en-US" dirty="0">
                <a:solidFill>
                  <a:srgbClr val="C00000"/>
                </a:solidFill>
              </a:rPr>
              <a:t> 7:30 AM – 5:00 PM</a:t>
            </a:r>
          </a:p>
          <a:p>
            <a:pPr lvl="2"/>
            <a:r>
              <a:rPr lang="en-US" dirty="0">
                <a:solidFill>
                  <a:srgbClr val="C00000"/>
                </a:solidFill>
              </a:rPr>
              <a:t>Friday March 15</a:t>
            </a:r>
            <a:r>
              <a:rPr lang="en-US" baseline="30000" dirty="0">
                <a:solidFill>
                  <a:srgbClr val="C00000"/>
                </a:solidFill>
              </a:rPr>
              <a:t>th</a:t>
            </a:r>
            <a:r>
              <a:rPr lang="en-US" dirty="0">
                <a:solidFill>
                  <a:srgbClr val="C00000"/>
                </a:solidFill>
              </a:rPr>
              <a:t> 7:30 AM – 12:00 PM Queen Charlotte Room, 3</a:t>
            </a:r>
            <a:r>
              <a:rPr lang="en-US" baseline="30000" dirty="0">
                <a:solidFill>
                  <a:srgbClr val="C00000"/>
                </a:solidFill>
              </a:rPr>
              <a:t>rd</a:t>
            </a:r>
            <a:r>
              <a:rPr lang="en-US" dirty="0">
                <a:solidFill>
                  <a:srgbClr val="C00000"/>
                </a:solidFill>
              </a:rPr>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081B5D36-C6F7-458A-B54F-BE5EA201EAC3}"/>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991BCDF-7A13-4B33-B126-8A172BEFC39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179D961-C681-48CA-BB25-C855E9352B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0963874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68624</TotalTime>
  <Words>1829</Words>
  <Application>Microsoft Office PowerPoint</Application>
  <PresentationFormat>Widescreen</PresentationFormat>
  <Paragraphs>390</Paragraphs>
  <Slides>28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 Unicode MS</vt:lpstr>
      <vt:lpstr>MS Gothic</vt:lpstr>
      <vt:lpstr>Arial</vt:lpstr>
      <vt:lpstr>Calibri</vt:lpstr>
      <vt:lpstr>Times New Roman</vt:lpstr>
      <vt:lpstr>802-11 Theme</vt:lpstr>
      <vt:lpstr>Document</vt:lpstr>
      <vt:lpstr>1st Vice Chair Report - March 2019 - Vancouver</vt:lpstr>
      <vt:lpstr>Abstract</vt:lpstr>
      <vt:lpstr>Monday–  802.11 Opening Plenary</vt:lpstr>
      <vt:lpstr>Event Conduct and Safety Statement </vt:lpstr>
      <vt:lpstr>Event Conduct and Safety Statement</vt:lpstr>
      <vt:lpstr>M3.3  Other WG meeting plans </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2019 - Vancouver</dc:title>
  <dc:subject>March 2019</dc:subject>
  <dc:creator>Jon Rosdahl</dc:creator>
  <dc:description>Jon Rosdahl (Qualcomm)</dc:description>
  <cp:lastModifiedBy>Jon Rosdahl</cp:lastModifiedBy>
  <cp:revision>269</cp:revision>
  <cp:lastPrinted>1601-01-01T00:00:00Z</cp:lastPrinted>
  <dcterms:created xsi:type="dcterms:W3CDTF">2014-04-14T10:59:07Z</dcterms:created>
  <dcterms:modified xsi:type="dcterms:W3CDTF">2019-03-11T18:29:46Z</dcterms:modified>
  <cp:category>Report</cp:category>
</cp:coreProperties>
</file>