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0"/>
  </p:notesMasterIdLst>
  <p:handoutMasterIdLst>
    <p:handoutMasterId r:id="rId31"/>
  </p:handoutMasterIdLst>
  <p:sldIdLst>
    <p:sldId id="256" r:id="rId2"/>
    <p:sldId id="257" r:id="rId3"/>
    <p:sldId id="289" r:id="rId4"/>
    <p:sldId id="488" r:id="rId5"/>
    <p:sldId id="489" r:id="rId6"/>
    <p:sldId id="300" r:id="rId7"/>
    <p:sldId id="490" r:id="rId8"/>
    <p:sldId id="491" r:id="rId9"/>
    <p:sldId id="258" r:id="rId10"/>
    <p:sldId id="262" r:id="rId11"/>
    <p:sldId id="260" r:id="rId12"/>
    <p:sldId id="266" r:id="rId13"/>
    <p:sldId id="263" r:id="rId14"/>
    <p:sldId id="492" r:id="rId15"/>
    <p:sldId id="265" r:id="rId16"/>
    <p:sldId id="437" r:id="rId17"/>
    <p:sldId id="483" r:id="rId18"/>
    <p:sldId id="273" r:id="rId19"/>
    <p:sldId id="315" r:id="rId20"/>
    <p:sldId id="275" r:id="rId21"/>
    <p:sldId id="290" r:id="rId22"/>
    <p:sldId id="274" r:id="rId23"/>
    <p:sldId id="281" r:id="rId24"/>
    <p:sldId id="280" r:id="rId25"/>
    <p:sldId id="283" r:id="rId26"/>
    <p:sldId id="284" r:id="rId27"/>
    <p:sldId id="291"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488"/>
            <p14:sldId id="489"/>
            <p14:sldId id="300"/>
            <p14:sldId id="490"/>
            <p14:sldId id="491"/>
            <p14:sldId id="258"/>
            <p14:sldId id="262"/>
            <p14:sldId id="260"/>
            <p14:sldId id="266"/>
            <p14:sldId id="263"/>
            <p14:sldId id="492"/>
            <p14:sldId id="265"/>
            <p14:sldId id="437"/>
            <p14:sldId id="483"/>
            <p14:sldId id="273"/>
            <p14:sldId id="315"/>
            <p14:sldId id="275"/>
            <p14:sldId id="290"/>
            <p14:sldId id="274"/>
          </p14:sldIdLst>
        </p14:section>
        <p14:section name="Wednessday" id="{F21A492A-BA32-4758-8679-031504230AE7}">
          <p14:sldIdLst>
            <p14:sldId id="281"/>
            <p14:sldId id="280"/>
          </p14:sldIdLst>
        </p14:section>
        <p14:section name="Friday" id="{4BE27709-667B-4290-8292-4F4C0A5CE0BA}">
          <p14:sldIdLst>
            <p14:sldId id="283"/>
            <p14:sldId id="284"/>
            <p14:sldId id="29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81" autoAdjust="0"/>
    <p:restoredTop sz="80603" autoAdjust="0"/>
  </p:normalViewPr>
  <p:slideViewPr>
    <p:cSldViewPr>
      <p:cViewPr varScale="1">
        <p:scale>
          <a:sx n="57" d="100"/>
          <a:sy n="57" d="100"/>
        </p:scale>
        <p:origin x="150" y="7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802-11-19/0250r0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802-11-19/0250r0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802-11-19/0250r0</a:t>
            </a:r>
            <a:endParaRPr lang="en-US" dirty="0"/>
          </a:p>
        </p:txBody>
      </p:sp>
      <p:sp>
        <p:nvSpPr>
          <p:cNvPr id="5" name="Rectangle 3"/>
          <p:cNvSpPr>
            <a:spLocks noGrp="1" noChangeArrowheads="1"/>
          </p:cNvSpPr>
          <p:nvPr>
            <p:ph type="dt"/>
          </p:nvPr>
        </p:nvSpPr>
        <p:spPr>
          <a:ln/>
        </p:spPr>
        <p:txBody>
          <a:bodyPr/>
          <a:lstStyle/>
          <a:p>
            <a:r>
              <a:rPr lang="en-US"/>
              <a:t>March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802-11-19/0250r0</a:t>
            </a:r>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802-11-19/0250r0</a:t>
            </a:r>
            <a:endParaRPr lang="en-US" dirty="0"/>
          </a:p>
        </p:txBody>
      </p:sp>
      <p:sp>
        <p:nvSpPr>
          <p:cNvPr id="5" name="Rectangle 3"/>
          <p:cNvSpPr>
            <a:spLocks noGrp="1" noChangeArrowheads="1"/>
          </p:cNvSpPr>
          <p:nvPr>
            <p:ph type="dt"/>
          </p:nvPr>
        </p:nvSpPr>
        <p:spPr>
          <a:ln/>
        </p:spPr>
        <p:txBody>
          <a:bodyPr/>
          <a:lstStyle/>
          <a:p>
            <a:r>
              <a:rPr lang="en-US"/>
              <a:t>March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802-11-19/0250r0</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EC-19/0032r0</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11</a:t>
            </a:fld>
            <a:endParaRPr lang="en-US"/>
          </a:p>
        </p:txBody>
      </p:sp>
    </p:spTree>
    <p:extLst>
      <p:ext uri="{BB962C8B-B14F-4D97-AF65-F5344CB8AC3E}">
        <p14:creationId xmlns:p14="http://schemas.microsoft.com/office/powerpoint/2010/main" val="1678879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802-11-19/0250r0</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802-11-19/0250r0</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March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21</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endParaRPr lang="en-GB" sz="1100" dirty="0">
              <a:effectLst/>
            </a:endParaRPr>
          </a:p>
        </p:txBody>
      </p:sp>
      <p:sp>
        <p:nvSpPr>
          <p:cNvPr id="4" name="Header Placeholder 3"/>
          <p:cNvSpPr>
            <a:spLocks noGrp="1"/>
          </p:cNvSpPr>
          <p:nvPr>
            <p:ph type="hdr" idx="10"/>
          </p:nvPr>
        </p:nvSpPr>
        <p:spPr/>
        <p:txBody>
          <a:bodyPr/>
          <a:lstStyle/>
          <a:p>
            <a:r>
              <a:rPr lang="en-US"/>
              <a:t>doc.: IEEE 802-11-19/0250r0</a:t>
            </a:r>
            <a:endParaRPr lang="en-US" dirty="0"/>
          </a:p>
        </p:txBody>
      </p:sp>
      <p:sp>
        <p:nvSpPr>
          <p:cNvPr id="5" name="Date Placeholder 4"/>
          <p:cNvSpPr>
            <a:spLocks noGrp="1"/>
          </p:cNvSpPr>
          <p:nvPr>
            <p:ph type="dt" idx="11"/>
          </p:nvPr>
        </p:nvSpPr>
        <p:spPr/>
        <p:txBody>
          <a:bodyPr/>
          <a:lstStyle/>
          <a:p>
            <a:r>
              <a:rPr lang="en-US"/>
              <a:t>March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802-11-19/0250r0</a:t>
            </a:r>
          </a:p>
        </p:txBody>
      </p:sp>
      <p:sp>
        <p:nvSpPr>
          <p:cNvPr id="5" name="Date Placeholder 4"/>
          <p:cNvSpPr>
            <a:spLocks noGrp="1"/>
          </p:cNvSpPr>
          <p:nvPr>
            <p:ph type="dt" idx="11"/>
          </p:nvPr>
        </p:nvSpPr>
        <p:spPr/>
        <p:txBody>
          <a:bodyPr/>
          <a:lstStyle/>
          <a:p>
            <a:r>
              <a:rPr lang="en-US"/>
              <a:t>March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802-11-19/0250r0</a:t>
            </a:r>
          </a:p>
        </p:txBody>
      </p:sp>
      <p:sp>
        <p:nvSpPr>
          <p:cNvPr id="5" name="Date Placeholder 4"/>
          <p:cNvSpPr>
            <a:spLocks noGrp="1"/>
          </p:cNvSpPr>
          <p:nvPr>
            <p:ph type="dt" idx="11"/>
          </p:nvPr>
        </p:nvSpPr>
        <p:spPr/>
        <p:txBody>
          <a:bodyPr/>
          <a:lstStyle/>
          <a:p>
            <a:r>
              <a:rPr lang="en-US"/>
              <a:t>March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43662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2019</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11-19/0250r0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eff.evans@gtri@gatech.edu" TargetMode="External"/><Relationship Id="rId2" Type="http://schemas.openxmlformats.org/officeDocument/2006/relationships/hyperlink" Target="mailto:apurva.mody@WhiteSpaceAlliance.org" TargetMode="External"/><Relationship Id="rId1" Type="http://schemas.openxmlformats.org/officeDocument/2006/relationships/slideLayout" Target="../slideLayouts/slideLayout4.xml"/><Relationship Id="rId6" Type="http://schemas.openxmlformats.org/officeDocument/2006/relationships/hyperlink" Target="mailto:jay.holcomb@itron.com" TargetMode="External"/><Relationship Id="rId5" Type="http://schemas.openxmlformats.org/officeDocument/2006/relationships/hyperlink" Target="mailto:oliver.holland@ieee.org" TargetMode="External"/><Relationship Id="rId4" Type="http://schemas.openxmlformats.org/officeDocument/2006/relationships/hyperlink" Target="mailto:sroy@uw.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066-07-00EC-802-plenary-future-venue-contract-status.xls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ec/dcn/19/ec-19-0033-00-WCSG-wireless-treasurer-report-March%20-%20Vancouver.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cn/18/11-18-1709-02-0000-november-2018-working-group-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5" Type="http://schemas.openxmlformats.org/officeDocument/2006/relationships/hyperlink" Target="http://802world.org/plenary/files/2015/03/HR_Vancouver_FP_March2019.pdf" TargetMode="External"/><Relationship Id="rId4" Type="http://schemas.openxmlformats.org/officeDocument/2006/relationships/hyperlink" Target="http://802world.org/plenary/files/2015/03/FH_Vancouver_FP_March2019.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4953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March 2019 - Vancouver</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2019-03-11</a:t>
            </a:r>
          </a:p>
        </p:txBody>
      </p:sp>
      <p:sp>
        <p:nvSpPr>
          <p:cNvPr id="6" name="Date Placeholder 3"/>
          <p:cNvSpPr>
            <a:spLocks noGrp="1"/>
          </p:cNvSpPr>
          <p:nvPr>
            <p:ph type="dt" idx="10"/>
          </p:nvPr>
        </p:nvSpPr>
        <p:spPr>
          <a:xfrm>
            <a:off x="2220913" y="333375"/>
            <a:ext cx="2303451" cy="273050"/>
          </a:xfrm>
        </p:spPr>
        <p:txBody>
          <a:bodyPr/>
          <a:lstStyle/>
          <a:p>
            <a:r>
              <a:rPr lang="en-US"/>
              <a:t>March 2019</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26"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9557"/>
            <a:ext cx="10828866" cy="762001"/>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28800" y="1447800"/>
            <a:ext cx="9220200" cy="4940643"/>
          </a:xfrm>
        </p:spPr>
        <p:txBody>
          <a:bodyPr>
            <a:normAutofit/>
          </a:bodyPr>
          <a:lstStyle/>
          <a:p>
            <a:r>
              <a:rPr lang="en-US" b="1" dirty="0"/>
              <a:t>Meeting Space Network</a:t>
            </a:r>
          </a:p>
          <a:p>
            <a:pPr lvl="1"/>
            <a:r>
              <a:rPr lang="en-US" dirty="0"/>
              <a:t>Fairmont Hotel Vancouver &amp; Hyatt Regency Vancouver</a:t>
            </a:r>
          </a:p>
          <a:p>
            <a:pPr lvl="2"/>
            <a:r>
              <a:rPr lang="en-US" dirty="0"/>
              <a:t>SSID: IEEE802</a:t>
            </a:r>
          </a:p>
          <a:p>
            <a:pPr lvl="2"/>
            <a:r>
              <a:rPr lang="en-US" dirty="0"/>
              <a:t>Password: </a:t>
            </a:r>
            <a:r>
              <a:rPr lang="en-US" dirty="0" err="1"/>
              <a:t>ieeeieee</a:t>
            </a:r>
            <a:endParaRPr lang="en-US" dirty="0"/>
          </a:p>
          <a:p>
            <a:pPr lvl="2"/>
            <a:r>
              <a:rPr lang="en-US" dirty="0"/>
              <a:t>Wireless Encryption Protocol: WPA2 Pre Shared Key</a:t>
            </a:r>
          </a:p>
          <a:p>
            <a:r>
              <a:rPr lang="en-US" b="1" dirty="0"/>
              <a:t>Meeting Space Network Help Desk</a:t>
            </a:r>
          </a:p>
          <a:p>
            <a:pPr lvl="1"/>
            <a:r>
              <a:rPr lang="en-US" dirty="0"/>
              <a:t>Fairmont Hotel Vancouver &amp; Hyatt Regency Vancouver</a:t>
            </a:r>
          </a:p>
          <a:p>
            <a:pPr lvl="2"/>
            <a:r>
              <a:rPr lang="en-US" dirty="0" err="1"/>
              <a:t>Linespeed</a:t>
            </a:r>
            <a:r>
              <a:rPr lang="en-US" dirty="0"/>
              <a:t> Staff will be available</a:t>
            </a:r>
          </a:p>
          <a:p>
            <a:r>
              <a:rPr lang="en-US" b="1" dirty="0"/>
              <a:t>Guest Room Network</a:t>
            </a:r>
          </a:p>
          <a:p>
            <a:pPr lvl="1"/>
            <a:r>
              <a:rPr lang="en-US" dirty="0"/>
              <a:t>Fairmont Hotel Vancouver &amp; Hyatt Regency Vancouver</a:t>
            </a:r>
          </a:p>
          <a:p>
            <a:pPr lvl="2"/>
            <a:r>
              <a:rPr lang="en-US" dirty="0"/>
              <a:t>Complimentary for guests staying in the IEEE 802 Room Block</a:t>
            </a:r>
          </a:p>
          <a:p>
            <a:pPr lvl="2"/>
            <a:r>
              <a:rPr lang="en-US" dirty="0"/>
              <a:t>Access Instructions available at front desk upon check in.</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63150B57-1878-483A-8D3E-EC96646445A4}"/>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EE3A73DD-B7D4-4305-942F-9E43C51477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2D33705-BE96-4C03-BB8B-D17F2B77EC3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08370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008"/>
            <a:ext cx="10972800" cy="792162"/>
          </a:xfrm>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381000" y="1979926"/>
            <a:ext cx="5410200" cy="792163"/>
          </a:xfrm>
        </p:spPr>
        <p:txBody>
          <a:bodyPr>
            <a:normAutofit lnSpcReduction="10000"/>
          </a:bodyPr>
          <a:lstStyle/>
          <a:p>
            <a:pPr marL="0" indent="0">
              <a:buNone/>
            </a:pPr>
            <a:r>
              <a:rPr lang="en-US" sz="2400" b="1" dirty="0"/>
              <a:t>Fairmont Hotel Vancouver</a:t>
            </a:r>
          </a:p>
          <a:p>
            <a:pPr marL="0" indent="0">
              <a:buNone/>
            </a:pPr>
            <a:r>
              <a:rPr lang="en-US" sz="2000" dirty="0"/>
              <a:t> British Columbia Foyer, Conference Level</a:t>
            </a:r>
          </a:p>
          <a:p>
            <a:pPr marL="0" indent="0">
              <a:buNone/>
            </a:pPr>
            <a:endParaRPr lang="en-US" sz="1200" dirty="0"/>
          </a:p>
        </p:txBody>
      </p:sp>
      <p:sp>
        <p:nvSpPr>
          <p:cNvPr id="4" name="Content Placeholder 3"/>
          <p:cNvSpPr>
            <a:spLocks noGrp="1"/>
          </p:cNvSpPr>
          <p:nvPr>
            <p:ph sz="half" idx="2"/>
          </p:nvPr>
        </p:nvSpPr>
        <p:spPr>
          <a:xfrm>
            <a:off x="6858000" y="1950083"/>
            <a:ext cx="4528312" cy="792163"/>
          </a:xfrm>
        </p:spPr>
        <p:txBody>
          <a:bodyPr>
            <a:normAutofit lnSpcReduction="10000"/>
          </a:bodyPr>
          <a:lstStyle/>
          <a:p>
            <a:pPr marL="0" indent="0">
              <a:buNone/>
            </a:pPr>
            <a:r>
              <a:rPr lang="en-US" sz="2400" b="1" dirty="0">
                <a:solidFill>
                  <a:srgbClr val="C00000"/>
                </a:solidFill>
              </a:rPr>
              <a:t>Hyatt Regency Vancouver</a:t>
            </a:r>
          </a:p>
          <a:p>
            <a:pPr marL="0" indent="0">
              <a:buNone/>
            </a:pPr>
            <a:r>
              <a:rPr lang="en-US" sz="2000" dirty="0">
                <a:solidFill>
                  <a:srgbClr val="C00000"/>
                </a:solidFill>
              </a:rPr>
              <a:t> Regency Ballroom Foyer, 3</a:t>
            </a:r>
            <a:r>
              <a:rPr lang="en-US" sz="2000" baseline="30000" dirty="0">
                <a:solidFill>
                  <a:srgbClr val="C00000"/>
                </a:solidFill>
              </a:rPr>
              <a:t>rd</a:t>
            </a:r>
            <a:r>
              <a:rPr lang="en-US" sz="2000" dirty="0">
                <a:solidFill>
                  <a:srgbClr val="C00000"/>
                </a:solidFill>
              </a:rPr>
              <a:t> Floor</a:t>
            </a:r>
          </a:p>
          <a:p>
            <a:pPr marL="0" indent="0">
              <a:buNone/>
            </a:pPr>
            <a:endParaRPr lang="en-US" sz="1200" dirty="0"/>
          </a:p>
        </p:txBody>
      </p:sp>
      <p:sp>
        <p:nvSpPr>
          <p:cNvPr id="5" name="TextBox 4">
            <a:extLst>
              <a:ext uri="{FF2B5EF4-FFF2-40B4-BE49-F238E27FC236}">
                <a16:creationId xmlns:a16="http://schemas.microsoft.com/office/drawing/2014/main" id="{FC72E475-F7CA-4A21-8F0E-C6F03ABC3A3A}"/>
              </a:ext>
            </a:extLst>
          </p:cNvPr>
          <p:cNvSpPr txBox="1"/>
          <p:nvPr/>
        </p:nvSpPr>
        <p:spPr>
          <a:xfrm>
            <a:off x="2171700" y="3017520"/>
            <a:ext cx="7848600" cy="3231654"/>
          </a:xfrm>
          <a:prstGeom prst="rect">
            <a:avLst/>
          </a:prstGeom>
          <a:noFill/>
        </p:spPr>
        <p:txBody>
          <a:bodyPr wrap="square" rtlCol="0">
            <a:spAutoFit/>
          </a:bodyPr>
          <a:lstStyle/>
          <a:p>
            <a:pPr marL="0" indent="0" algn="ctr">
              <a:buNone/>
            </a:pPr>
            <a:r>
              <a:rPr lang="en-US" dirty="0">
                <a:solidFill>
                  <a:schemeClr val="tx1"/>
                </a:solidFill>
              </a:rPr>
              <a:t>.</a:t>
            </a:r>
            <a:r>
              <a:rPr lang="en-US" sz="2800" b="1" dirty="0">
                <a:solidFill>
                  <a:schemeClr val="tx1"/>
                </a:solidFill>
              </a:rPr>
              <a:t> Continental Breakfast	</a:t>
            </a:r>
          </a:p>
          <a:p>
            <a:pPr algn="ctr"/>
            <a:r>
              <a:rPr lang="en-US" dirty="0">
                <a:solidFill>
                  <a:schemeClr val="tx1"/>
                </a:solidFill>
              </a:rPr>
              <a:t>Monday – Friday 7:30 AM – 8:30 AM</a:t>
            </a:r>
          </a:p>
          <a:p>
            <a:pPr algn="ctr"/>
            <a:endParaRPr lang="en-US" dirty="0">
              <a:solidFill>
                <a:schemeClr val="tx1"/>
              </a:solidFill>
            </a:endParaRPr>
          </a:p>
          <a:p>
            <a:pPr marL="0" indent="0" algn="ctr">
              <a:buNone/>
            </a:pPr>
            <a:r>
              <a:rPr lang="en-US" sz="2800" b="1" dirty="0">
                <a:solidFill>
                  <a:schemeClr val="tx1"/>
                </a:solidFill>
              </a:rPr>
              <a:t>AM Coffee/Tea Break</a:t>
            </a:r>
            <a:r>
              <a:rPr lang="en-US" sz="2800" dirty="0">
                <a:solidFill>
                  <a:schemeClr val="tx1"/>
                </a:solidFill>
              </a:rPr>
              <a:t>	</a:t>
            </a:r>
          </a:p>
          <a:p>
            <a:pPr algn="ctr"/>
            <a:r>
              <a:rPr lang="en-US" dirty="0">
                <a:solidFill>
                  <a:schemeClr val="tx1"/>
                </a:solidFill>
              </a:rPr>
              <a:t>Monday – Friday 10:00 AM – 11:00 AM</a:t>
            </a:r>
          </a:p>
          <a:p>
            <a:pPr algn="ctr"/>
            <a:endParaRPr lang="en-US" dirty="0">
              <a:solidFill>
                <a:schemeClr val="tx1"/>
              </a:solidFill>
            </a:endParaRPr>
          </a:p>
          <a:p>
            <a:pPr marL="0" indent="0" algn="ctr">
              <a:buNone/>
            </a:pPr>
            <a:r>
              <a:rPr lang="en-US" sz="2800" b="1" dirty="0">
                <a:solidFill>
                  <a:schemeClr val="tx1"/>
                </a:solidFill>
              </a:rPr>
              <a:t>PM Coffee/Tea Break w/ snacks</a:t>
            </a:r>
            <a:r>
              <a:rPr lang="en-US" dirty="0">
                <a:solidFill>
                  <a:schemeClr val="tx1"/>
                </a:solidFill>
              </a:rPr>
              <a:t>	</a:t>
            </a:r>
          </a:p>
          <a:p>
            <a:pPr algn="ctr"/>
            <a:r>
              <a:rPr lang="en-US" dirty="0">
                <a:solidFill>
                  <a:schemeClr val="tx1"/>
                </a:solidFill>
              </a:rPr>
              <a:t>Monday – Thursday 3:00 PM – 4:00 PM</a:t>
            </a:r>
          </a:p>
        </p:txBody>
      </p:sp>
      <p:sp>
        <p:nvSpPr>
          <p:cNvPr id="6" name="Date Placeholder 5">
            <a:extLst>
              <a:ext uri="{FF2B5EF4-FFF2-40B4-BE49-F238E27FC236}">
                <a16:creationId xmlns:a16="http://schemas.microsoft.com/office/drawing/2014/main" id="{3F4C4B3E-9176-4E7F-B455-859CCB1D59E8}"/>
              </a:ext>
            </a:extLst>
          </p:cNvPr>
          <p:cNvSpPr>
            <a:spLocks noGrp="1"/>
          </p:cNvSpPr>
          <p:nvPr>
            <p:ph type="dt" idx="10"/>
          </p:nvPr>
        </p:nvSpPr>
        <p:spPr/>
        <p:txBody>
          <a:bodyPr/>
          <a:lstStyle/>
          <a:p>
            <a:r>
              <a:rPr lang="en-US"/>
              <a:t>March 2019</a:t>
            </a:r>
            <a:endParaRPr lang="en-GB"/>
          </a:p>
        </p:txBody>
      </p:sp>
      <p:sp>
        <p:nvSpPr>
          <p:cNvPr id="7" name="Footer Placeholder 6">
            <a:extLst>
              <a:ext uri="{FF2B5EF4-FFF2-40B4-BE49-F238E27FC236}">
                <a16:creationId xmlns:a16="http://schemas.microsoft.com/office/drawing/2014/main" id="{0B2C23D5-21DA-426E-8AF5-4B7686B6359F}"/>
              </a:ext>
            </a:extLst>
          </p:cNvPr>
          <p:cNvSpPr>
            <a:spLocks noGrp="1"/>
          </p:cNvSpPr>
          <p:nvPr>
            <p:ph type="ftr" idx="11"/>
          </p:nvPr>
        </p:nvSpPr>
        <p:spPr/>
        <p:txBody>
          <a:bodyPr/>
          <a:lstStyle/>
          <a:p>
            <a:r>
              <a:rPr lang="en-GB"/>
              <a:t>Jon Rosdahl, Qualcomm</a:t>
            </a:r>
          </a:p>
        </p:txBody>
      </p:sp>
      <p:sp>
        <p:nvSpPr>
          <p:cNvPr id="8" name="Slide Number Placeholder 7">
            <a:extLst>
              <a:ext uri="{FF2B5EF4-FFF2-40B4-BE49-F238E27FC236}">
                <a16:creationId xmlns:a16="http://schemas.microsoft.com/office/drawing/2014/main" id="{98E9CC24-F33B-41B4-8F20-6943BAA06FCA}"/>
              </a:ext>
            </a:extLst>
          </p:cNvPr>
          <p:cNvSpPr>
            <a:spLocks noGrp="1"/>
          </p:cNvSpPr>
          <p:nvPr>
            <p:ph type="sldNum" idx="12"/>
          </p:nvPr>
        </p:nvSpPr>
        <p:spPr/>
        <p:txBody>
          <a:bodyPr/>
          <a:lstStyle/>
          <a:p>
            <a:r>
              <a:rPr lang="en-GB"/>
              <a:t>Slide </a:t>
            </a:r>
            <a:fld id="{1CD163DD-D5E7-41DA-95F2-71530C24F8C3}" type="slidenum">
              <a:rPr lang="en-GB" smtClean="0"/>
              <a:pPr/>
              <a:t>11</a:t>
            </a:fld>
            <a:endParaRPr lang="en-GB"/>
          </a:p>
        </p:txBody>
      </p:sp>
    </p:spTree>
    <p:extLst>
      <p:ext uri="{BB962C8B-B14F-4D97-AF65-F5344CB8AC3E}">
        <p14:creationId xmlns:p14="http://schemas.microsoft.com/office/powerpoint/2010/main" val="1781209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Audio Visual</a:t>
            </a:r>
          </a:p>
        </p:txBody>
      </p:sp>
      <p:sp>
        <p:nvSpPr>
          <p:cNvPr id="3" name="Content Placeholder 2"/>
          <p:cNvSpPr>
            <a:spLocks noGrp="1"/>
          </p:cNvSpPr>
          <p:nvPr>
            <p:ph idx="1"/>
          </p:nvPr>
        </p:nvSpPr>
        <p:spPr/>
        <p:txBody>
          <a:bodyPr/>
          <a:lstStyle/>
          <a:p>
            <a:pPr marL="0" indent="0">
              <a:buNone/>
            </a:pPr>
            <a:r>
              <a:rPr lang="en-US" sz="2800" dirty="0"/>
              <a:t>If you have any difficulty with the projectors, screens, or microphones in your meeting room kindly contact:</a:t>
            </a:r>
          </a:p>
          <a:p>
            <a:pPr marL="0" indent="0">
              <a:buNone/>
            </a:pPr>
            <a:endParaRPr lang="en-US" sz="2800" dirty="0"/>
          </a:p>
          <a:p>
            <a:pPr marL="0" indent="0">
              <a:buNone/>
            </a:pPr>
            <a:r>
              <a:rPr lang="en-US" sz="2800" dirty="0"/>
              <a:t>Face to Face Events staff at the Registration &amp; Information Desks </a:t>
            </a:r>
          </a:p>
          <a:p>
            <a:pPr marL="0" indent="0">
              <a:buNone/>
            </a:pPr>
            <a:r>
              <a:rPr lang="en-US" sz="2800" dirty="0"/>
              <a:t>OR</a:t>
            </a:r>
          </a:p>
          <a:p>
            <a:pPr marL="0" indent="0">
              <a:buNone/>
            </a:pPr>
            <a:r>
              <a:rPr lang="en-US" sz="2800" dirty="0"/>
              <a:t>Email: </a:t>
            </a:r>
            <a:r>
              <a:rPr lang="en-US" sz="2800" dirty="0">
                <a:hlinkClick r:id="rId2"/>
              </a:rPr>
              <a:t>dawns@facetoface-events.com</a:t>
            </a:r>
            <a:endParaRPr lang="en-US" sz="2800" dirty="0"/>
          </a:p>
          <a:p>
            <a:pPr marL="0" indent="0">
              <a:buNone/>
            </a:pPr>
            <a:r>
              <a:rPr lang="en-US" sz="2800" dirty="0"/>
              <a:t>Skype: </a:t>
            </a:r>
            <a:r>
              <a:rPr lang="en-US" sz="2800" dirty="0" err="1"/>
              <a:t>dslykhouse</a:t>
            </a:r>
            <a:endParaRPr lang="en-US" sz="2800" dirty="0"/>
          </a:p>
        </p:txBody>
      </p:sp>
      <p:sp>
        <p:nvSpPr>
          <p:cNvPr id="4" name="Date Placeholder 3">
            <a:extLst>
              <a:ext uri="{FF2B5EF4-FFF2-40B4-BE49-F238E27FC236}">
                <a16:creationId xmlns:a16="http://schemas.microsoft.com/office/drawing/2014/main" id="{0BAC3249-45E0-4437-A9C5-2468203B7A24}"/>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AFB2AD4F-C939-4ECC-B354-BBE2875C3D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D8D6F99-914A-45FC-AFFD-385BBBEF172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38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066" y="184913"/>
            <a:ext cx="8596668" cy="1320800"/>
          </a:xfrm>
        </p:spPr>
        <p:txBody>
          <a:bodyPr>
            <a:normAutofit fontScale="90000"/>
          </a:bodyPr>
          <a:lstStyle/>
          <a:p>
            <a:pPr algn="ctr"/>
            <a:r>
              <a:rPr lang="en-US" b="1" dirty="0"/>
              <a:t>Tutorial</a:t>
            </a:r>
            <a:br>
              <a:rPr lang="en-US" dirty="0"/>
            </a:br>
            <a:r>
              <a:rPr lang="en-US" sz="2800" dirty="0"/>
              <a:t>Monday March 11</a:t>
            </a:r>
            <a:r>
              <a:rPr lang="en-US" sz="2800" baseline="30000" dirty="0"/>
              <a:t>th</a:t>
            </a:r>
            <a:r>
              <a:rPr lang="en-US" sz="2800" dirty="0"/>
              <a:t> 6:30 PM</a:t>
            </a:r>
            <a:br>
              <a:rPr lang="en-US" sz="2800" dirty="0"/>
            </a:br>
            <a:r>
              <a:rPr lang="en-US" sz="2800" dirty="0"/>
              <a:t>Hyatt Regency Vancouver, Regency CD 3</a:t>
            </a:r>
            <a:r>
              <a:rPr lang="en-US" sz="2800" baseline="30000" dirty="0"/>
              <a:t>rd</a:t>
            </a:r>
            <a:r>
              <a:rPr lang="en-US" sz="2800" dirty="0"/>
              <a:t> Floor</a:t>
            </a:r>
            <a:endParaRPr lang="en-US" dirty="0"/>
          </a:p>
        </p:txBody>
      </p:sp>
      <p:sp>
        <p:nvSpPr>
          <p:cNvPr id="3" name="Content Placeholder 2"/>
          <p:cNvSpPr>
            <a:spLocks noGrp="1"/>
          </p:cNvSpPr>
          <p:nvPr>
            <p:ph sz="half" idx="1"/>
          </p:nvPr>
        </p:nvSpPr>
        <p:spPr>
          <a:xfrm>
            <a:off x="136970" y="1524001"/>
            <a:ext cx="5120830" cy="5114544"/>
          </a:xfrm>
        </p:spPr>
        <p:txBody>
          <a:bodyPr>
            <a:noAutofit/>
          </a:bodyPr>
          <a:lstStyle/>
          <a:p>
            <a:r>
              <a:rPr lang="en-US" sz="1600" b="1" dirty="0"/>
              <a:t>Spectrum</a:t>
            </a:r>
            <a:r>
              <a:rPr lang="is-IS" sz="1600" b="1" dirty="0"/>
              <a:t>…Be Prepared for Sharing</a:t>
            </a:r>
            <a:endParaRPr lang="en-US" sz="1600" dirty="0"/>
          </a:p>
          <a:p>
            <a:pPr lvl="1"/>
            <a:r>
              <a:rPr lang="en-US" sz="1600" dirty="0"/>
              <a:t>APURVA N. MODY (</a:t>
            </a:r>
            <a:r>
              <a:rPr lang="en-US" sz="1600" dirty="0">
                <a:hlinkClick r:id="rId2"/>
              </a:rPr>
              <a:t>apurva.mody@WhiteSpaceAlliance.org</a:t>
            </a:r>
            <a:r>
              <a:rPr lang="en-US" sz="1600" dirty="0"/>
              <a:t>)</a:t>
            </a:r>
          </a:p>
          <a:p>
            <a:pPr lvl="2"/>
            <a:r>
              <a:rPr lang="en-US" sz="1600" dirty="0"/>
              <a:t>National Spectrum Consortium, </a:t>
            </a:r>
          </a:p>
          <a:p>
            <a:pPr marL="914400" lvl="2" indent="0">
              <a:buNone/>
            </a:pPr>
            <a:r>
              <a:rPr lang="en-US" sz="1600" dirty="0" err="1"/>
              <a:t>WhiteSpace</a:t>
            </a:r>
            <a:r>
              <a:rPr lang="en-US" sz="1600" dirty="0"/>
              <a:t> Alliance	</a:t>
            </a:r>
          </a:p>
          <a:p>
            <a:pPr lvl="1"/>
            <a:r>
              <a:rPr lang="en-US" sz="1600" dirty="0"/>
              <a:t>JULIE KNAPP</a:t>
            </a:r>
          </a:p>
          <a:p>
            <a:pPr lvl="2"/>
            <a:r>
              <a:rPr lang="en-US" sz="1600" dirty="0"/>
              <a:t>Federal Communications Commission</a:t>
            </a:r>
          </a:p>
          <a:p>
            <a:pPr lvl="1"/>
            <a:r>
              <a:rPr lang="en-US" sz="1600" dirty="0"/>
              <a:t>JEFF EVANS (</a:t>
            </a:r>
            <a:r>
              <a:rPr lang="en-US" sz="1600" dirty="0">
                <a:hlinkClick r:id="rId3"/>
              </a:rPr>
              <a:t>Jeff.evans@gtri@gatech.edu</a:t>
            </a:r>
            <a:r>
              <a:rPr lang="en-US" sz="1600" dirty="0"/>
              <a:t>)</a:t>
            </a:r>
          </a:p>
          <a:p>
            <a:pPr lvl="2"/>
            <a:r>
              <a:rPr lang="en-US" sz="1600" dirty="0"/>
              <a:t>Georgia Tech Research Institute</a:t>
            </a:r>
          </a:p>
          <a:p>
            <a:pPr lvl="1"/>
            <a:r>
              <a:rPr lang="en-US" sz="1600" dirty="0"/>
              <a:t>SUMIT ROY (</a:t>
            </a:r>
            <a:r>
              <a:rPr lang="en-US" sz="1600" dirty="0">
                <a:hlinkClick r:id="rId4"/>
              </a:rPr>
              <a:t>sroy@uw.edu</a:t>
            </a:r>
            <a:r>
              <a:rPr lang="en-US" sz="1600" dirty="0"/>
              <a:t>)	</a:t>
            </a:r>
          </a:p>
          <a:p>
            <a:pPr lvl="2"/>
            <a:r>
              <a:rPr lang="en-US" sz="1600" dirty="0"/>
              <a:t>University of Washington	</a:t>
            </a:r>
          </a:p>
          <a:p>
            <a:pPr lvl="1"/>
            <a:r>
              <a:rPr lang="en-US" sz="1600" dirty="0"/>
              <a:t>OLIVER HOLLAND (</a:t>
            </a:r>
            <a:r>
              <a:rPr lang="en-US" sz="1600" dirty="0">
                <a:hlinkClick r:id="rId5"/>
              </a:rPr>
              <a:t>oliver.holland@ieee.org</a:t>
            </a:r>
            <a:r>
              <a:rPr lang="en-US" sz="1600" dirty="0"/>
              <a:t>)</a:t>
            </a:r>
          </a:p>
          <a:p>
            <a:pPr lvl="2"/>
            <a:r>
              <a:rPr lang="en-US" sz="1600" dirty="0"/>
              <a:t>Kings College London</a:t>
            </a:r>
          </a:p>
          <a:p>
            <a:pPr lvl="1"/>
            <a:r>
              <a:rPr lang="en-US" sz="1600" dirty="0"/>
              <a:t>JAY HOLCOMB (</a:t>
            </a:r>
            <a:r>
              <a:rPr lang="en-US" sz="1600" dirty="0" err="1">
                <a:hlinkClick r:id="rId6"/>
              </a:rPr>
              <a:t>jay.holcomb@itron.com</a:t>
            </a:r>
            <a:r>
              <a:rPr lang="en-US" sz="1600" dirty="0"/>
              <a:t>)</a:t>
            </a:r>
          </a:p>
          <a:p>
            <a:pPr lvl="2"/>
            <a:r>
              <a:rPr lang="en-US" sz="1600" dirty="0"/>
              <a:t>IEEE 802.18 Task Group, </a:t>
            </a:r>
            <a:r>
              <a:rPr lang="en-US" sz="1600" dirty="0" err="1"/>
              <a:t>Itron</a:t>
            </a:r>
            <a:r>
              <a:rPr lang="en-US" sz="1600" dirty="0"/>
              <a:t> </a:t>
            </a:r>
            <a:r>
              <a:rPr lang="en-US" sz="2000" dirty="0"/>
              <a:t>	</a:t>
            </a:r>
          </a:p>
          <a:p>
            <a:pPr marL="1371600" lvl="3" indent="0">
              <a:buNone/>
            </a:pPr>
            <a:endParaRPr lang="en-US" sz="1800" dirty="0"/>
          </a:p>
          <a:p>
            <a:pPr marL="1371600" lvl="3" indent="0">
              <a:buNone/>
            </a:pPr>
            <a:endParaRPr lang="en-US" sz="1800" dirty="0"/>
          </a:p>
        </p:txBody>
      </p:sp>
      <p:sp>
        <p:nvSpPr>
          <p:cNvPr id="4" name="Content Placeholder 3"/>
          <p:cNvSpPr>
            <a:spLocks noGrp="1"/>
          </p:cNvSpPr>
          <p:nvPr>
            <p:ph sz="half" idx="2"/>
          </p:nvPr>
        </p:nvSpPr>
        <p:spPr>
          <a:xfrm>
            <a:off x="5486400" y="1524001"/>
            <a:ext cx="5867400" cy="4876799"/>
          </a:xfrm>
        </p:spPr>
        <p:txBody>
          <a:bodyPr>
            <a:noAutofit/>
          </a:bodyPr>
          <a:lstStyle/>
          <a:p>
            <a:pPr marL="0" indent="0">
              <a:buNone/>
            </a:pPr>
            <a:r>
              <a:rPr lang="en-US" sz="1800" b="1" dirty="0"/>
              <a:t>Abstract</a:t>
            </a:r>
          </a:p>
          <a:p>
            <a:pPr marL="0" indent="0">
              <a:buNone/>
            </a:pPr>
            <a:r>
              <a:rPr lang="en-US" sz="1800" dirty="0"/>
              <a:t>Various spectrum bands being considered by the FCC for commercial use – e. g. 3.4 GHz to 4.2 GHz, 6 GHz,  Ku/ </a:t>
            </a:r>
            <a:r>
              <a:rPr lang="en-US" sz="1800" dirty="0" err="1"/>
              <a:t>Ka</a:t>
            </a:r>
            <a:r>
              <a:rPr lang="en-US" sz="1800" dirty="0"/>
              <a:t>, Spectrum Frontiers, Spectrum Horizons etc. Majority of these bands will require sharing with federal users</a:t>
            </a:r>
          </a:p>
          <a:p>
            <a:pPr marL="0" indent="0">
              <a:buNone/>
            </a:pPr>
            <a:r>
              <a:rPr lang="en-US" sz="1800" dirty="0"/>
              <a:t>Provide insights on spectrum sharing and why it is important. </a:t>
            </a:r>
          </a:p>
          <a:p>
            <a:pPr marL="0" indent="0">
              <a:buNone/>
            </a:pPr>
            <a:r>
              <a:rPr lang="en-US" sz="1800" dirty="0"/>
              <a:t>Spectrum Sharing today – TV White Spaces, 3.5 GHz CBRS. </a:t>
            </a:r>
          </a:p>
          <a:p>
            <a:pPr marL="0" indent="0">
              <a:buNone/>
            </a:pPr>
            <a:r>
              <a:rPr lang="en-US" sz="1800" dirty="0"/>
              <a:t>Spectrum Sharing tomorrow. Federal and Commercial Dynamic and Cognitive Sharing</a:t>
            </a:r>
          </a:p>
          <a:p>
            <a:pPr marL="0" indent="0">
              <a:buNone/>
            </a:pPr>
            <a:r>
              <a:rPr lang="en-US" sz="1800" dirty="0"/>
              <a:t>Technologies needed to make spectrum sharing a reality</a:t>
            </a:r>
          </a:p>
          <a:p>
            <a:pPr marL="0" indent="0">
              <a:buNone/>
            </a:pPr>
            <a:r>
              <a:rPr lang="en-US" sz="1800" dirty="0"/>
              <a:t>Why IEEE 802 community needs to be involved</a:t>
            </a:r>
          </a:p>
          <a:p>
            <a:pPr marL="0" indent="0">
              <a:buNone/>
            </a:pPr>
            <a:r>
              <a:rPr lang="en-US" sz="1800" dirty="0"/>
              <a:t>Launch of a Technical Interest Group within IEEE 802 to look into standardizing various technologies</a:t>
            </a:r>
          </a:p>
          <a:p>
            <a:endParaRPr lang="en-US" sz="1800" b="1" dirty="0"/>
          </a:p>
        </p:txBody>
      </p:sp>
      <p:sp>
        <p:nvSpPr>
          <p:cNvPr id="5" name="Date Placeholder 4">
            <a:extLst>
              <a:ext uri="{FF2B5EF4-FFF2-40B4-BE49-F238E27FC236}">
                <a16:creationId xmlns:a16="http://schemas.microsoft.com/office/drawing/2014/main" id="{B42D1680-3404-430E-BC93-B297B38413C6}"/>
              </a:ext>
            </a:extLst>
          </p:cNvPr>
          <p:cNvSpPr>
            <a:spLocks noGrp="1"/>
          </p:cNvSpPr>
          <p:nvPr>
            <p:ph type="dt" idx="10"/>
          </p:nvPr>
        </p:nvSpPr>
        <p:spPr/>
        <p:txBody>
          <a:bodyPr/>
          <a:lstStyle/>
          <a:p>
            <a:r>
              <a:rPr lang="en-US"/>
              <a:t>March 2019</a:t>
            </a:r>
            <a:endParaRPr lang="en-GB"/>
          </a:p>
        </p:txBody>
      </p:sp>
      <p:sp>
        <p:nvSpPr>
          <p:cNvPr id="6" name="Footer Placeholder 5">
            <a:extLst>
              <a:ext uri="{FF2B5EF4-FFF2-40B4-BE49-F238E27FC236}">
                <a16:creationId xmlns:a16="http://schemas.microsoft.com/office/drawing/2014/main" id="{02659F3B-F8EF-4499-A3A0-2F49CB66DCC0}"/>
              </a:ext>
            </a:extLst>
          </p:cNvPr>
          <p:cNvSpPr>
            <a:spLocks noGrp="1"/>
          </p:cNvSpPr>
          <p:nvPr>
            <p:ph type="ftr" idx="11"/>
          </p:nvPr>
        </p:nvSpPr>
        <p:spPr/>
        <p:txBody>
          <a:bodyPr/>
          <a:lstStyle/>
          <a:p>
            <a:r>
              <a:rPr lang="en-GB"/>
              <a:t>Jon Rosdahl, Qualcomm</a:t>
            </a:r>
          </a:p>
        </p:txBody>
      </p:sp>
      <p:sp>
        <p:nvSpPr>
          <p:cNvPr id="7" name="Slide Number Placeholder 6">
            <a:extLst>
              <a:ext uri="{FF2B5EF4-FFF2-40B4-BE49-F238E27FC236}">
                <a16:creationId xmlns:a16="http://schemas.microsoft.com/office/drawing/2014/main" id="{B943E2C4-4A7F-43A3-B5E2-C99E73FF15AA}"/>
              </a:ext>
            </a:extLst>
          </p:cNvPr>
          <p:cNvSpPr>
            <a:spLocks noGrp="1"/>
          </p:cNvSpPr>
          <p:nvPr>
            <p:ph type="sldNum" idx="12"/>
          </p:nvPr>
        </p:nvSpPr>
        <p:spPr/>
        <p:txBody>
          <a:bodyPr/>
          <a:lstStyle/>
          <a:p>
            <a:r>
              <a:rPr lang="en-GB"/>
              <a:t>Slide </a:t>
            </a:r>
            <a:fld id="{1CD163DD-D5E7-41DA-95F2-71530C24F8C3}" type="slidenum">
              <a:rPr lang="en-GB" smtClean="0"/>
              <a:pPr/>
              <a:t>13</a:t>
            </a:fld>
            <a:endParaRPr lang="en-GB"/>
          </a:p>
        </p:txBody>
      </p:sp>
    </p:spTree>
    <p:extLst>
      <p:ext uri="{BB962C8B-B14F-4D97-AF65-F5344CB8AC3E}">
        <p14:creationId xmlns:p14="http://schemas.microsoft.com/office/powerpoint/2010/main" val="213652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381000"/>
            <a:ext cx="8596668" cy="1945033"/>
          </a:xfrm>
        </p:spPr>
        <p:txBody>
          <a:bodyPr>
            <a:normAutofit/>
          </a:bodyPr>
          <a:lstStyle/>
          <a:p>
            <a:pPr algn="ctr"/>
            <a:r>
              <a:rPr lang="en-US" b="1" dirty="0"/>
              <a:t>Networking Social Event</a:t>
            </a:r>
            <a:br>
              <a:rPr lang="en-US" b="1" dirty="0"/>
            </a:br>
            <a:r>
              <a:rPr lang="en-US" dirty="0"/>
              <a:t> </a:t>
            </a:r>
            <a:r>
              <a:rPr lang="en-US" sz="2500" dirty="0"/>
              <a:t>Wednesday March 13</a:t>
            </a:r>
            <a:r>
              <a:rPr lang="en-US" sz="2500" baseline="30000" dirty="0"/>
              <a:t>th</a:t>
            </a:r>
            <a:r>
              <a:rPr lang="en-US" sz="2500" dirty="0"/>
              <a:t> 6:30 PM – 8:30 PM</a:t>
            </a:r>
            <a:br>
              <a:rPr lang="en-US" sz="2500" dirty="0"/>
            </a:br>
            <a:r>
              <a:rPr lang="en-US" sz="2500" dirty="0"/>
              <a:t>Hyatt Regency Vancouver, 34th Floor</a:t>
            </a:r>
          </a:p>
        </p:txBody>
      </p:sp>
      <p:sp>
        <p:nvSpPr>
          <p:cNvPr id="3" name="Content Placeholder 2"/>
          <p:cNvSpPr>
            <a:spLocks noGrp="1"/>
          </p:cNvSpPr>
          <p:nvPr>
            <p:ph idx="1"/>
          </p:nvPr>
        </p:nvSpPr>
        <p:spPr>
          <a:xfrm>
            <a:off x="685800" y="2590800"/>
            <a:ext cx="10744200" cy="3351468"/>
          </a:xfrm>
        </p:spPr>
        <p:txBody>
          <a:bodyPr>
            <a:normAutofit/>
          </a:bodyPr>
          <a:lstStyle/>
          <a:p>
            <a:r>
              <a:rPr lang="en-US" sz="2800" dirty="0"/>
              <a:t>Casual Reception with light refreshments and cash bar service</a:t>
            </a:r>
            <a:endParaRPr lang="en-US" sz="2800" b="1" dirty="0"/>
          </a:p>
          <a:p>
            <a:pPr lvl="1"/>
            <a:r>
              <a:rPr lang="en-US" sz="2400" b="1" dirty="0"/>
              <a:t>All Attendees and their guests are welcome – tickets are </a:t>
            </a:r>
            <a:r>
              <a:rPr lang="en-US" sz="2400" b="1" u="sng" dirty="0"/>
              <a:t>not</a:t>
            </a:r>
            <a:r>
              <a:rPr lang="en-US" sz="2400" b="1" dirty="0"/>
              <a:t> required. </a:t>
            </a:r>
            <a:endParaRPr lang="en-US" sz="2400" dirty="0"/>
          </a:p>
          <a:p>
            <a:pPr lvl="2"/>
            <a:r>
              <a:rPr lang="en-US" sz="2400" dirty="0"/>
              <a:t>Guest Badges available at IEEE 802 registration and information desk (Fairmont/Hyatt)</a:t>
            </a:r>
          </a:p>
          <a:p>
            <a:pPr lvl="2"/>
            <a:r>
              <a:rPr lang="en-US" sz="2400" dirty="0">
                <a:solidFill>
                  <a:srgbClr val="C00000"/>
                </a:solidFill>
              </a:rPr>
              <a:t>Dedicated Express Elevator Service Departing </a:t>
            </a:r>
          </a:p>
          <a:p>
            <a:pPr lvl="2"/>
            <a:r>
              <a:rPr lang="en-US" sz="2400" dirty="0">
                <a:solidFill>
                  <a:srgbClr val="C00000"/>
                </a:solidFill>
              </a:rPr>
              <a:t>from 3</a:t>
            </a:r>
            <a:r>
              <a:rPr lang="en-US" sz="2400" baseline="30000" dirty="0">
                <a:solidFill>
                  <a:srgbClr val="C00000"/>
                </a:solidFill>
              </a:rPr>
              <a:t>rd</a:t>
            </a:r>
            <a:r>
              <a:rPr lang="en-US" sz="2400" dirty="0">
                <a:solidFill>
                  <a:srgbClr val="C00000"/>
                </a:solidFill>
              </a:rPr>
              <a:t> Floor between 6:15 PM – 8:30 PM</a:t>
            </a:r>
          </a:p>
          <a:p>
            <a:pPr lvl="1"/>
            <a:endParaRPr lang="en-US" sz="2400" dirty="0"/>
          </a:p>
        </p:txBody>
      </p:sp>
      <p:sp>
        <p:nvSpPr>
          <p:cNvPr id="4" name="Date Placeholder 3">
            <a:extLst>
              <a:ext uri="{FF2B5EF4-FFF2-40B4-BE49-F238E27FC236}">
                <a16:creationId xmlns:a16="http://schemas.microsoft.com/office/drawing/2014/main" id="{ED3573D1-E26D-415D-8DD6-428A5AC9FA3B}"/>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77851E84-8BBA-460A-BB7A-3A0FDC44DE2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846296A-3AAF-41F8-B7D4-649CE3F6527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143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732"/>
            <a:ext cx="10972800" cy="1143000"/>
          </a:xfrm>
        </p:spPr>
        <p:txBody>
          <a:bodyPr/>
          <a:lstStyle/>
          <a:p>
            <a:pPr algn="ctr"/>
            <a:r>
              <a:rPr lang="en-US" b="1" dirty="0"/>
              <a:t>Meeting Planner Contact Information</a:t>
            </a:r>
            <a:br>
              <a:rPr lang="en-US" b="1" dirty="0"/>
            </a:br>
            <a:r>
              <a:rPr lang="en-US" dirty="0"/>
              <a:t>Face to Face Events</a:t>
            </a:r>
            <a:endParaRPr lang="en-US" b="1" dirty="0"/>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Fairmont Hotel Vancouver</a:t>
            </a:r>
          </a:p>
          <a:p>
            <a:pPr lvl="1"/>
            <a:r>
              <a:rPr lang="en-US" dirty="0"/>
              <a:t>Burrard Room, Conference Level</a:t>
            </a:r>
          </a:p>
          <a:p>
            <a:pPr lvl="1"/>
            <a:endParaRPr lang="en-US" dirty="0"/>
          </a:p>
          <a:p>
            <a:r>
              <a:rPr lang="en-US" b="1" dirty="0"/>
              <a:t>Hyatt Regency Vancouver</a:t>
            </a:r>
          </a:p>
          <a:p>
            <a:pPr lvl="1"/>
            <a:r>
              <a:rPr lang="en-US" dirty="0"/>
              <a:t>Registration Inquires</a:t>
            </a:r>
          </a:p>
          <a:p>
            <a:pPr lvl="2"/>
            <a:r>
              <a:rPr lang="en-US" dirty="0"/>
              <a:t>Queen Charlotte Room, 3</a:t>
            </a:r>
            <a:r>
              <a:rPr lang="en-US" baseline="30000" dirty="0"/>
              <a:t>rd</a:t>
            </a:r>
            <a:r>
              <a:rPr lang="en-US" dirty="0"/>
              <a:t> Floor</a:t>
            </a:r>
          </a:p>
          <a:p>
            <a:pPr lvl="1"/>
            <a:r>
              <a:rPr lang="en-US" dirty="0"/>
              <a:t>Event Administration</a:t>
            </a:r>
          </a:p>
          <a:p>
            <a:pPr lvl="2"/>
            <a:r>
              <a:rPr lang="en-US" dirty="0"/>
              <a:t>Prince of Wales Room, 3</a:t>
            </a:r>
            <a:r>
              <a:rPr lang="en-US" baseline="30000" dirty="0"/>
              <a:t>rd</a:t>
            </a:r>
            <a:r>
              <a:rPr lang="en-US" dirty="0"/>
              <a:t> Floor</a:t>
            </a:r>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6196416" y="2174875"/>
            <a:ext cx="5582836" cy="3951288"/>
          </a:xfrm>
        </p:spPr>
        <p:txBody>
          <a:bodyPr>
            <a:normAutofit fontScale="92500" lnSpcReduction="20000"/>
          </a:bodyPr>
          <a:lstStyle/>
          <a:p>
            <a:pPr marL="0" indent="0">
              <a:buNone/>
            </a:pPr>
            <a:r>
              <a:rPr lang="en-US" dirty="0"/>
              <a:t>Dawn </a:t>
            </a:r>
            <a:r>
              <a:rPr lang="en-US" dirty="0" err="1"/>
              <a:t>Slykhouse</a:t>
            </a:r>
            <a:endParaRPr lang="en-US" dirty="0"/>
          </a:p>
          <a:p>
            <a:r>
              <a:rPr lang="en-US" dirty="0"/>
              <a:t>Mobile # 1 (408) 594-1342</a:t>
            </a:r>
          </a:p>
          <a:p>
            <a:r>
              <a:rPr lang="en-US" dirty="0"/>
              <a:t>Email: </a:t>
            </a:r>
            <a:r>
              <a:rPr lang="en-US" dirty="0">
                <a:hlinkClick r:id="rId2"/>
              </a:rPr>
              <a:t>dawns@facetoface-events.com</a:t>
            </a:r>
            <a:r>
              <a:rPr lang="en-US" dirty="0"/>
              <a:t> </a:t>
            </a:r>
          </a:p>
          <a:p>
            <a:r>
              <a:rPr lang="en-US" dirty="0"/>
              <a:t>Skype: </a:t>
            </a:r>
            <a:r>
              <a:rPr lang="en-US" dirty="0" err="1"/>
              <a:t>dslykhouse</a:t>
            </a:r>
            <a:endParaRPr lang="en-US" dirty="0"/>
          </a:p>
          <a:p>
            <a:pPr marL="0" indent="0">
              <a:buNone/>
            </a:pPr>
            <a:r>
              <a:rPr lang="en-US" dirty="0"/>
              <a:t>Lisa </a:t>
            </a:r>
            <a:r>
              <a:rPr lang="en-US" dirty="0" err="1"/>
              <a:t>Ronmark</a:t>
            </a:r>
            <a:endParaRPr lang="en-US" dirty="0"/>
          </a:p>
          <a:p>
            <a:r>
              <a:rPr lang="en-US" dirty="0"/>
              <a:t>Mobile # 1 (604) 316-4947</a:t>
            </a:r>
          </a:p>
          <a:p>
            <a:r>
              <a:rPr lang="en-US" dirty="0"/>
              <a:t>Email: </a:t>
            </a:r>
            <a:r>
              <a:rPr lang="en-US" dirty="0">
                <a:hlinkClick r:id="rId3"/>
              </a:rPr>
              <a:t>lisa@facetoface-events.com</a:t>
            </a:r>
            <a:r>
              <a:rPr lang="en-US" dirty="0"/>
              <a:t> </a:t>
            </a:r>
          </a:p>
          <a:p>
            <a:r>
              <a:rPr lang="en-US" dirty="0"/>
              <a:t>Skype: </a:t>
            </a:r>
            <a:r>
              <a:rPr lang="en-US" dirty="0" err="1"/>
              <a:t>lisa.ronmark</a:t>
            </a:r>
            <a:endParaRPr lang="en-US" dirty="0"/>
          </a:p>
          <a:p>
            <a:endParaRPr lang="en-US" dirty="0"/>
          </a:p>
          <a:p>
            <a:r>
              <a:rPr lang="en-US" dirty="0"/>
              <a:t>Requests/Inquiries/Schedule Updates</a:t>
            </a:r>
          </a:p>
          <a:p>
            <a:pPr lvl="1"/>
            <a:r>
              <a:rPr lang="en-US" dirty="0">
                <a:hlinkClick r:id="rId4"/>
              </a:rPr>
              <a:t>802info@facetoface-events.com</a:t>
            </a:r>
            <a:endParaRPr lang="en-US" dirty="0"/>
          </a:p>
        </p:txBody>
      </p:sp>
      <p:sp>
        <p:nvSpPr>
          <p:cNvPr id="7" name="Date Placeholder 6">
            <a:extLst>
              <a:ext uri="{FF2B5EF4-FFF2-40B4-BE49-F238E27FC236}">
                <a16:creationId xmlns:a16="http://schemas.microsoft.com/office/drawing/2014/main" id="{EC2B0452-8C96-443F-A0B5-3D07365983B5}"/>
              </a:ext>
            </a:extLst>
          </p:cNvPr>
          <p:cNvSpPr>
            <a:spLocks noGrp="1"/>
          </p:cNvSpPr>
          <p:nvPr>
            <p:ph type="dt" idx="10"/>
          </p:nvPr>
        </p:nvSpPr>
        <p:spPr/>
        <p:txBody>
          <a:bodyPr/>
          <a:lstStyle/>
          <a:p>
            <a:r>
              <a:rPr lang="en-US"/>
              <a:t>March 2019</a:t>
            </a:r>
            <a:endParaRPr lang="en-GB"/>
          </a:p>
        </p:txBody>
      </p:sp>
      <p:sp>
        <p:nvSpPr>
          <p:cNvPr id="8" name="Footer Placeholder 7">
            <a:extLst>
              <a:ext uri="{FF2B5EF4-FFF2-40B4-BE49-F238E27FC236}">
                <a16:creationId xmlns:a16="http://schemas.microsoft.com/office/drawing/2014/main" id="{FB4838F1-78B1-4DE3-A76B-F9D41D395BA5}"/>
              </a:ext>
            </a:extLst>
          </p:cNvPr>
          <p:cNvSpPr>
            <a:spLocks noGrp="1"/>
          </p:cNvSpPr>
          <p:nvPr>
            <p:ph type="ftr" idx="11"/>
          </p:nvPr>
        </p:nvSpPr>
        <p:spPr/>
        <p:txBody>
          <a:bodyPr/>
          <a:lstStyle/>
          <a:p>
            <a:r>
              <a:rPr lang="en-GB"/>
              <a:t>Jon Rosdahl, Qualcomm</a:t>
            </a:r>
            <a:endParaRPr lang="en-GB" dirty="0"/>
          </a:p>
        </p:txBody>
      </p:sp>
      <p:sp>
        <p:nvSpPr>
          <p:cNvPr id="9" name="Slide Number Placeholder 8">
            <a:extLst>
              <a:ext uri="{FF2B5EF4-FFF2-40B4-BE49-F238E27FC236}">
                <a16:creationId xmlns:a16="http://schemas.microsoft.com/office/drawing/2014/main" id="{A9628178-FFA9-4BD8-A105-DC2B38322623}"/>
              </a:ext>
            </a:extLst>
          </p:cNvPr>
          <p:cNvSpPr>
            <a:spLocks noGrp="1"/>
          </p:cNvSpPr>
          <p:nvPr>
            <p:ph type="sldNum" idx="12"/>
          </p:nvPr>
        </p:nvSpPr>
        <p:spPr/>
        <p:txBody>
          <a:bodyPr/>
          <a:lstStyle/>
          <a:p>
            <a:r>
              <a:rPr lang="en-GB"/>
              <a:t>Slide </a:t>
            </a:r>
            <a:fld id="{69B99EC4-A1FB-4C79-B9A5-C1FFD5A90380}" type="slidenum">
              <a:rPr lang="en-GB" smtClean="0"/>
              <a:pPr/>
              <a:t>15</a:t>
            </a:fld>
            <a:endParaRPr lang="en-GB"/>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
        <p:nvSpPr>
          <p:cNvPr id="4" name="Date Placeholder 3">
            <a:extLst>
              <a:ext uri="{FF2B5EF4-FFF2-40B4-BE49-F238E27FC236}">
                <a16:creationId xmlns:a16="http://schemas.microsoft.com/office/drawing/2014/main" id="{00B0168E-3330-43DB-BDE7-6F3B8F48354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B9903AE3-6B59-4C3B-BF0F-1A56B4D9718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FBDF8F5-DFB6-4A81-972D-17C0F639C3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490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342" y="667810"/>
            <a:ext cx="10972800" cy="838200"/>
          </a:xfrm>
        </p:spPr>
        <p:txBody>
          <a:bodyPr/>
          <a:lstStyle/>
          <a:p>
            <a:r>
              <a:rPr lang="en-US" dirty="0"/>
              <a:t>2020 Future Plenary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Date Placeholder 2">
            <a:extLst>
              <a:ext uri="{FF2B5EF4-FFF2-40B4-BE49-F238E27FC236}">
                <a16:creationId xmlns:a16="http://schemas.microsoft.com/office/drawing/2014/main" id="{61C0F023-289C-4389-9488-7FF39B9C333C}"/>
              </a:ext>
            </a:extLst>
          </p:cNvPr>
          <p:cNvSpPr>
            <a:spLocks noGrp="1"/>
          </p:cNvSpPr>
          <p:nvPr>
            <p:ph type="dt" idx="10"/>
          </p:nvPr>
        </p:nvSpPr>
        <p:spPr/>
        <p:txBody>
          <a:bodyPr/>
          <a:lstStyle/>
          <a:p>
            <a:r>
              <a:rPr lang="en-US"/>
              <a:t>March 2019</a:t>
            </a:r>
            <a:endParaRPr lang="en-GB"/>
          </a:p>
        </p:txBody>
      </p:sp>
      <p:sp>
        <p:nvSpPr>
          <p:cNvPr id="12" name="Footer Placeholder 11">
            <a:extLst>
              <a:ext uri="{FF2B5EF4-FFF2-40B4-BE49-F238E27FC236}">
                <a16:creationId xmlns:a16="http://schemas.microsoft.com/office/drawing/2014/main" id="{8751AF97-D4AA-412C-A5E6-9B854BD01EF7}"/>
              </a:ext>
            </a:extLst>
          </p:cNvPr>
          <p:cNvSpPr>
            <a:spLocks noGrp="1"/>
          </p:cNvSpPr>
          <p:nvPr>
            <p:ph type="ftr" idx="11"/>
          </p:nvPr>
        </p:nvSpPr>
        <p:spPr/>
        <p:txBody>
          <a:bodyPr/>
          <a:lstStyle/>
          <a:p>
            <a:r>
              <a:rPr lang="en-GB"/>
              <a:t>Jon Rosdahl, Qualcomm</a:t>
            </a:r>
            <a:endParaRPr lang="en-GB" dirty="0"/>
          </a:p>
        </p:txBody>
      </p:sp>
      <p:sp>
        <p:nvSpPr>
          <p:cNvPr id="14" name="Slide Number Placeholder 13">
            <a:extLst>
              <a:ext uri="{FF2B5EF4-FFF2-40B4-BE49-F238E27FC236}">
                <a16:creationId xmlns:a16="http://schemas.microsoft.com/office/drawing/2014/main" id="{6A67ACC2-F4A9-4D19-9190-76A6062B43AF}"/>
              </a:ext>
            </a:extLst>
          </p:cNvPr>
          <p:cNvSpPr>
            <a:spLocks noGrp="1"/>
          </p:cNvSpPr>
          <p:nvPr>
            <p:ph type="sldNum" idx="12"/>
          </p:nvPr>
        </p:nvSpPr>
        <p:spPr/>
        <p:txBody>
          <a:bodyPr/>
          <a:lstStyle/>
          <a:p>
            <a:r>
              <a:rPr lang="en-GB"/>
              <a:t>Slide </a:t>
            </a:r>
            <a:fld id="{69B99EC4-A1FB-4C79-B9A5-C1FFD5A90380}" type="slidenum">
              <a:rPr lang="en-GB" smtClean="0"/>
              <a:pPr/>
              <a:t>17</a:t>
            </a:fld>
            <a:endParaRPr lang="en-GB"/>
          </a:p>
        </p:txBody>
      </p:sp>
    </p:spTree>
    <p:extLst>
      <p:ext uri="{BB962C8B-B14F-4D97-AF65-F5344CB8AC3E}">
        <p14:creationId xmlns:p14="http://schemas.microsoft.com/office/powerpoint/2010/main" val="119799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Meeting registration</a:t>
            </a:r>
            <a:endParaRPr lang="en-US" dirty="0"/>
          </a:p>
        </p:txBody>
      </p:sp>
      <p:sp>
        <p:nvSpPr>
          <p:cNvPr id="4" name="Date Placeholder 3"/>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graphicFrame>
        <p:nvGraphicFramePr>
          <p:cNvPr id="8" name="Content Placeholder 7">
            <a:extLst>
              <a:ext uri="{FF2B5EF4-FFF2-40B4-BE49-F238E27FC236}">
                <a16:creationId xmlns:a16="http://schemas.microsoft.com/office/drawing/2014/main" id="{3711C9F1-53D2-4E22-9D62-EE5FB9470F89}"/>
              </a:ext>
            </a:extLst>
          </p:cNvPr>
          <p:cNvGraphicFramePr>
            <a:graphicFrameLocks noGrp="1"/>
          </p:cNvGraphicFramePr>
          <p:nvPr>
            <p:ph idx="1"/>
            <p:extLst>
              <p:ext uri="{D42A27DB-BD31-4B8C-83A1-F6EECF244321}">
                <p14:modId xmlns:p14="http://schemas.microsoft.com/office/powerpoint/2010/main" val="2013739715"/>
              </p:ext>
            </p:extLst>
          </p:nvPr>
        </p:nvGraphicFramePr>
        <p:xfrm>
          <a:off x="2711293" y="1329432"/>
          <a:ext cx="6624736" cy="5048337"/>
        </p:xfrm>
        <a:graphic>
          <a:graphicData uri="http://schemas.openxmlformats.org/drawingml/2006/table">
            <a:tbl>
              <a:tblPr>
                <a:tableStyleId>{5C22544A-7EE6-4342-B048-85BDC9FD1C3A}</a:tableStyleId>
              </a:tblPr>
              <a:tblGrid>
                <a:gridCol w="1830519">
                  <a:extLst>
                    <a:ext uri="{9D8B030D-6E8A-4147-A177-3AD203B41FA5}">
                      <a16:colId xmlns:a16="http://schemas.microsoft.com/office/drawing/2014/main" val="916090511"/>
                    </a:ext>
                  </a:extLst>
                </a:gridCol>
                <a:gridCol w="1656185">
                  <a:extLst>
                    <a:ext uri="{9D8B030D-6E8A-4147-A177-3AD203B41FA5}">
                      <a16:colId xmlns:a16="http://schemas.microsoft.com/office/drawing/2014/main" val="2333150434"/>
                    </a:ext>
                  </a:extLst>
                </a:gridCol>
                <a:gridCol w="1743351">
                  <a:extLst>
                    <a:ext uri="{9D8B030D-6E8A-4147-A177-3AD203B41FA5}">
                      <a16:colId xmlns:a16="http://schemas.microsoft.com/office/drawing/2014/main" val="655278117"/>
                    </a:ext>
                  </a:extLst>
                </a:gridCol>
                <a:gridCol w="1394681">
                  <a:extLst>
                    <a:ext uri="{9D8B030D-6E8A-4147-A177-3AD203B41FA5}">
                      <a16:colId xmlns:a16="http://schemas.microsoft.com/office/drawing/2014/main" val="3480876501"/>
                    </a:ext>
                  </a:extLst>
                </a:gridCol>
              </a:tblGrid>
              <a:tr h="381285">
                <a:tc gridSpan="4">
                  <a:txBody>
                    <a:bodyPr/>
                    <a:lstStyle/>
                    <a:p>
                      <a:pPr algn="ctr" fontAlgn="ctr"/>
                      <a:r>
                        <a:rPr lang="en-US" sz="2400" u="none" strike="noStrike" dirty="0">
                          <a:effectLst/>
                        </a:rPr>
                        <a:t>Total Registrations – 724 – Monday 6:45am</a:t>
                      </a:r>
                      <a:endParaRPr lang="en-US" sz="2400" b="0" i="0" u="none" strike="noStrike" dirty="0">
                        <a:solidFill>
                          <a:srgbClr val="000000"/>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109240"/>
                  </a:ext>
                </a:extLst>
              </a:tr>
              <a:tr h="476863">
                <a:tc>
                  <a:txBody>
                    <a:bodyPr/>
                    <a:lstStyle/>
                    <a:p>
                      <a:pPr algn="l" fontAlgn="ctr"/>
                      <a:r>
                        <a:rPr lang="en-US" sz="2400" u="sng" strike="noStrike" dirty="0">
                          <a:effectLst/>
                        </a:rPr>
                        <a:t>    802.1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79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27420329"/>
                  </a:ext>
                </a:extLst>
              </a:tr>
              <a:tr h="476863">
                <a:tc>
                  <a:txBody>
                    <a:bodyPr/>
                    <a:lstStyle/>
                    <a:p>
                      <a:pPr algn="l" fontAlgn="ctr"/>
                      <a:r>
                        <a:rPr lang="en-US" sz="2400" u="sng" strike="noStrike" dirty="0">
                          <a:effectLst/>
                        </a:rPr>
                        <a:t>    802.3</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255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35%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114578374"/>
                  </a:ext>
                </a:extLst>
              </a:tr>
              <a:tr h="476863">
                <a:tc>
                  <a:txBody>
                    <a:bodyPr/>
                    <a:lstStyle/>
                    <a:p>
                      <a:pPr algn="l" fontAlgn="ctr"/>
                      <a:r>
                        <a:rPr lang="en-US" sz="2400" u="sng" strike="noStrike" dirty="0">
                          <a:effectLst/>
                        </a:rPr>
                        <a:t>    802.11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283</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39%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94488543"/>
                  </a:ext>
                </a:extLst>
              </a:tr>
              <a:tr h="476863">
                <a:tc>
                  <a:txBody>
                    <a:bodyPr/>
                    <a:lstStyle/>
                    <a:p>
                      <a:pPr algn="l" fontAlgn="ctr"/>
                      <a:r>
                        <a:rPr lang="en-US" sz="2400" u="sng" strike="noStrike" dirty="0">
                          <a:effectLst/>
                        </a:rPr>
                        <a:t>    802.15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66</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067995372"/>
                  </a:ext>
                </a:extLst>
              </a:tr>
              <a:tr h="476863">
                <a:tc>
                  <a:txBody>
                    <a:bodyPr/>
                    <a:lstStyle/>
                    <a:p>
                      <a:pPr algn="l" fontAlgn="ctr"/>
                      <a:r>
                        <a:rPr lang="en-US" sz="2400" u="sng" strike="noStrike" dirty="0">
                          <a:effectLst/>
                        </a:rPr>
                        <a:t>    802.18</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4</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705587678"/>
                  </a:ext>
                </a:extLst>
              </a:tr>
              <a:tr h="476863">
                <a:tc>
                  <a:txBody>
                    <a:bodyPr/>
                    <a:lstStyle/>
                    <a:p>
                      <a:pPr algn="l" fontAlgn="ctr"/>
                      <a:r>
                        <a:rPr lang="en-US" sz="2400" u="sng" strike="noStrike" dirty="0">
                          <a:effectLst/>
                        </a:rPr>
                        <a:t>    802.19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9</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86596248"/>
                  </a:ext>
                </a:extLst>
              </a:tr>
              <a:tr h="476863">
                <a:tc>
                  <a:txBody>
                    <a:bodyPr/>
                    <a:lstStyle/>
                    <a:p>
                      <a:pPr algn="l" fontAlgn="ctr"/>
                      <a:r>
                        <a:rPr lang="en-US" sz="2400" u="sng" strike="noStrike" dirty="0">
                          <a:effectLst/>
                        </a:rPr>
                        <a:t>    802.21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5</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904173397"/>
                  </a:ext>
                </a:extLst>
              </a:tr>
              <a:tr h="476863">
                <a:tc>
                  <a:txBody>
                    <a:bodyPr/>
                    <a:lstStyle/>
                    <a:p>
                      <a:pPr algn="l" fontAlgn="ctr"/>
                      <a:r>
                        <a:rPr lang="en-US" sz="2400" u="sng" strike="noStrike" dirty="0">
                          <a:effectLst/>
                        </a:rPr>
                        <a:t>    802.22</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2</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a:effectLst/>
                        </a:rPr>
                        <a:t> </a:t>
                      </a:r>
                      <a:endParaRPr lang="en-US" sz="2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15318914"/>
                  </a:ext>
                </a:extLst>
              </a:tr>
              <a:tr h="476863">
                <a:tc>
                  <a:txBody>
                    <a:bodyPr/>
                    <a:lstStyle/>
                    <a:p>
                      <a:pPr algn="l" fontAlgn="ctr"/>
                      <a:r>
                        <a:rPr lang="en-US" sz="2400" u="sng" strike="noStrike" dirty="0">
                          <a:effectLst/>
                        </a:rPr>
                        <a:t>    802.24</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dirty="0">
                          <a:effectLst/>
                        </a:rPr>
                        <a:t> </a:t>
                      </a:r>
                      <a:endParaRPr lang="en-US" sz="2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504280855"/>
                  </a:ext>
                </a:extLst>
              </a:tr>
              <a:tr h="340854">
                <a:tc>
                  <a:txBody>
                    <a:bodyPr/>
                    <a:lstStyle/>
                    <a:p>
                      <a:pPr algn="l" fontAlgn="ctr"/>
                      <a:r>
                        <a:rPr lang="en-US" sz="2400" u="sng" strike="noStrike" dirty="0">
                          <a:effectLst/>
                        </a:rPr>
                        <a:t>    Unknown</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10</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sng" strike="noStrike" dirty="0">
                          <a:effectLst/>
                        </a:rPr>
                        <a:t>1%</a:t>
                      </a:r>
                      <a:endParaRPr lang="en-US" sz="2400" b="0" i="0" u="sng" strike="noStrike" dirty="0">
                        <a:solidFill>
                          <a:srgbClr val="0563C1"/>
                        </a:solidFill>
                        <a:effectLst/>
                        <a:latin typeface="Calibri" panose="020F0502020204030204" pitchFamily="34" charset="0"/>
                      </a:endParaRPr>
                    </a:p>
                  </a:txBody>
                  <a:tcPr marL="9525" marR="9525" marT="9525" marB="0" anchor="ctr"/>
                </a:tc>
                <a:tc>
                  <a:txBody>
                    <a:bodyPr/>
                    <a:lstStyle/>
                    <a:p>
                      <a:pPr algn="r" fontAlgn="ctr"/>
                      <a:r>
                        <a:rPr lang="en-US" sz="2400" u="none" strike="noStrike" dirty="0">
                          <a:effectLst/>
                        </a:rPr>
                        <a:t> </a:t>
                      </a:r>
                      <a:endParaRPr lang="en-US" sz="2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064739468"/>
                  </a:ext>
                </a:extLst>
              </a:tr>
            </a:tbl>
          </a:graphicData>
        </a:graphic>
      </p:graphicFrame>
    </p:spTree>
    <p:extLst>
      <p:ext uri="{BB962C8B-B14F-4D97-AF65-F5344CB8AC3E}">
        <p14:creationId xmlns:p14="http://schemas.microsoft.com/office/powerpoint/2010/main" val="42305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fontScale="9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600" dirty="0"/>
              <a:t>Agenda Items for 1</a:t>
            </a:r>
            <a:r>
              <a:rPr lang="en-GB" sz="2600" baseline="30000" dirty="0"/>
              <a:t>st</a:t>
            </a:r>
            <a:r>
              <a:rPr lang="en-GB" sz="26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M3.5	II	Meeting registration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M3.6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M3.7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M3.8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M3.9	II	Next Session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Friday:</a:t>
            </a:r>
          </a:p>
          <a:p>
            <a:pPr lvl="1">
              <a:buFontTx/>
              <a:buNone/>
            </a:pPr>
            <a:r>
              <a:rPr lang="en-US" sz="2600" dirty="0"/>
              <a:t>F3.1.1  II      WG Straw Poll regarding this session location </a:t>
            </a:r>
          </a:p>
          <a:p>
            <a:pPr lvl="1">
              <a:buFontTx/>
              <a:buNone/>
            </a:pPr>
            <a:r>
              <a:rPr lang="en-US" sz="2600"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March 2019</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March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21</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682" y="1318690"/>
            <a:ext cx="10612918" cy="5156724"/>
          </a:xfrm>
        </p:spPr>
        <p:txBody>
          <a:bodyPr/>
          <a:lstStyle/>
          <a:p>
            <a:r>
              <a:rPr lang="en-GB" sz="2800" dirty="0"/>
              <a:t>Next Session – 12-17 May 2019  </a:t>
            </a:r>
          </a:p>
          <a:p>
            <a:r>
              <a:rPr lang="en-GB" sz="2800" dirty="0"/>
              <a:t>	</a:t>
            </a:r>
            <a:r>
              <a:rPr lang="en-GB" sz="3200" dirty="0"/>
              <a:t>Grand Hyatt Atlanta in Buckhead, Atlanta, Georgia, USA</a:t>
            </a:r>
            <a:br>
              <a:rPr lang="en-GB" sz="3200" dirty="0"/>
            </a:br>
            <a:r>
              <a:rPr lang="en-GB" sz="3200" dirty="0"/>
              <a:t>Registration to open later this week.</a:t>
            </a:r>
            <a:endParaRPr lang="en-GB" sz="2800" dirty="0"/>
          </a:p>
          <a:p>
            <a:endParaRPr lang="en-GB" sz="2800" dirty="0"/>
          </a:p>
          <a:p>
            <a:r>
              <a:rPr lang="en-GB" sz="2800" dirty="0"/>
              <a:t>Next 802 Plenary: </a:t>
            </a:r>
            <a:endParaRPr lang="en-US" sz="2800" dirty="0"/>
          </a:p>
          <a:p>
            <a:pPr marL="711209" lvl="1" indent="0">
              <a:buNone/>
            </a:pPr>
            <a:r>
              <a:rPr lang="en-CA" sz="3000" dirty="0">
                <a:solidFill>
                  <a:srgbClr val="FF0000"/>
                </a:solidFill>
              </a:rPr>
              <a:t>July 10-15, 2019</a:t>
            </a:r>
          </a:p>
          <a:p>
            <a:pPr marL="711209" lvl="1" indent="0">
              <a:buNone/>
            </a:pPr>
            <a:r>
              <a:rPr lang="it-IT" sz="3000" dirty="0">
                <a:solidFill>
                  <a:srgbClr val="FF0000"/>
                </a:solidFill>
              </a:rPr>
              <a:t>Austria Center Vienna, Vienna, Austria</a:t>
            </a:r>
            <a:endParaRPr lang="en-CA" sz="3000" dirty="0">
              <a:solidFill>
                <a:srgbClr val="FF0000"/>
              </a:solidFill>
            </a:endParaRPr>
          </a:p>
          <a:p>
            <a:pPr marL="711209" lvl="1" indent="0">
              <a:buNone/>
            </a:pPr>
            <a:r>
              <a:rPr lang="en-CA" sz="3000" dirty="0"/>
              <a:t>Registration to open April 2019</a:t>
            </a:r>
          </a:p>
          <a:p>
            <a:pPr marL="457200" indent="-457200">
              <a:buFont typeface="Arial" panose="020B0604020202020204" pitchFamily="34" charset="0"/>
              <a:buChar char="•"/>
            </a:pPr>
            <a:endParaRPr lang="en-US" sz="2800"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March 2019</a:t>
            </a:r>
            <a:endParaRPr lang="en-GB" dirty="0"/>
          </a:p>
        </p:txBody>
      </p:sp>
    </p:spTree>
    <p:extLst>
      <p:ext uri="{BB962C8B-B14F-4D97-AF65-F5344CB8AC3E}">
        <p14:creationId xmlns:p14="http://schemas.microsoft.com/office/powerpoint/2010/main" val="204601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r>
              <a:rPr lang="en-US" dirty="0"/>
              <a:t>	BCS – Thurs - PM2 </a:t>
            </a:r>
          </a:p>
          <a:p>
            <a:r>
              <a:rPr lang="en-US" dirty="0"/>
              <a:t>    ANNI – Thurs - AM1</a:t>
            </a:r>
          </a:p>
          <a:p>
            <a:endParaRPr lang="en-US" dirty="0"/>
          </a:p>
          <a:p>
            <a:r>
              <a:rPr lang="en-US" dirty="0"/>
              <a:t>Add:</a:t>
            </a:r>
            <a:br>
              <a:rPr lang="en-US" dirty="0"/>
            </a:br>
            <a:r>
              <a:rPr lang="en-US" dirty="0" err="1"/>
              <a:t>TGax</a:t>
            </a:r>
            <a:r>
              <a:rPr lang="en-US" dirty="0"/>
              <a:t> – Thurs PM2</a:t>
            </a:r>
            <a:br>
              <a:rPr lang="en-US" dirty="0"/>
            </a:br>
            <a:endParaRPr lang="en-US" dirty="0"/>
          </a:p>
          <a:p>
            <a:r>
              <a:rPr lang="en-US" dirty="0"/>
              <a:t>Motion to modify the agenda:</a:t>
            </a:r>
          </a:p>
          <a:p>
            <a:r>
              <a:rPr lang="en-US" dirty="0"/>
              <a:t>    Moved Edward AU  2</a:t>
            </a:r>
            <a:r>
              <a:rPr lang="en-US" baseline="30000" dirty="0"/>
              <a:t>nd</a:t>
            </a:r>
            <a:r>
              <a:rPr lang="en-US" dirty="0"/>
              <a:t>: Al PETRICK  </a:t>
            </a:r>
          </a:p>
          <a:p>
            <a:r>
              <a:rPr lang="en-US" dirty="0"/>
              <a:t>Results: 87-1-5</a:t>
            </a:r>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a:t>
            </a:r>
          </a:p>
          <a:p>
            <a:r>
              <a:rPr lang="en-US" dirty="0"/>
              <a:t>Disliked the Social –</a:t>
            </a:r>
          </a:p>
          <a:p>
            <a:r>
              <a:rPr lang="en-US" dirty="0"/>
              <a:t>Did not go to Social –</a:t>
            </a:r>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2698022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631406"/>
            <a:ext cx="10460567" cy="4844008"/>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May 12-17, Grand Hyatt Atlanta in Buckhead, Atlanta, Georgia, USA</a:t>
            </a:r>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EC-16/66r7</a:t>
            </a:r>
          </a:p>
          <a:p>
            <a:r>
              <a:rPr lang="en-US" dirty="0">
                <a:hlinkClick r:id="rId3"/>
              </a:rPr>
              <a:t>https://mentor.ieee.org/802-ec/dcn/16/ec-16-0066-07-00EC-802-plenary-future-venue-contract-status.xlsx</a:t>
            </a:r>
            <a:r>
              <a:rPr lang="en-US" dirty="0"/>
              <a:t> </a:t>
            </a:r>
          </a:p>
          <a:p>
            <a:endParaRPr lang="en-US" dirty="0">
              <a:hlinkClick r:id="rId4"/>
            </a:endParaRPr>
          </a:p>
          <a:p>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March 2019</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March 2019</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4" name="Date Placeholder 3">
            <a:extLst>
              <a:ext uri="{FF2B5EF4-FFF2-40B4-BE49-F238E27FC236}">
                <a16:creationId xmlns:a16="http://schemas.microsoft.com/office/drawing/2014/main" id="{D97F3464-4B39-452D-9088-9D31DCF75F67}"/>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4F53EA86-752C-4A35-BBB6-25DB042174A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0173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4" name="Date Placeholder 3">
            <a:extLst>
              <a:ext uri="{FF2B5EF4-FFF2-40B4-BE49-F238E27FC236}">
                <a16:creationId xmlns:a16="http://schemas.microsoft.com/office/drawing/2014/main" id="{966459D0-6D89-4202-A942-78EDFB7FE1F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CA9EB942-95D9-45F0-B00B-D27E9B081A5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90358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endParaRPr lang="en-US" dirty="0"/>
          </a:p>
          <a:p>
            <a:r>
              <a:rPr lang="en-US" dirty="0"/>
              <a:t>Treasurer Report: </a:t>
            </a:r>
            <a:r>
              <a:rPr lang="en-US" dirty="0">
                <a:hlinkClick r:id="rId12"/>
              </a:rPr>
              <a:t>EC-19/0033r0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March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you need to know about the IEEE 802 Plenary March 2019 </a:t>
            </a:r>
          </a:p>
        </p:txBody>
      </p:sp>
      <p:sp>
        <p:nvSpPr>
          <p:cNvPr id="3" name="Subtitle 2"/>
          <p:cNvSpPr>
            <a:spLocks noGrp="1"/>
          </p:cNvSpPr>
          <p:nvPr>
            <p:ph type="subTitle" idx="1"/>
          </p:nvPr>
        </p:nvSpPr>
        <p:spPr/>
        <p:txBody>
          <a:bodyPr/>
          <a:lstStyle/>
          <a:p>
            <a:r>
              <a:rPr lang="en-US" dirty="0"/>
              <a:t>March 10-15, 2019</a:t>
            </a:r>
          </a:p>
          <a:p>
            <a:r>
              <a:rPr lang="en-US" dirty="0"/>
              <a:t>Vancouver, BC Canada</a:t>
            </a:r>
          </a:p>
        </p:txBody>
      </p:sp>
      <p:sp>
        <p:nvSpPr>
          <p:cNvPr id="4" name="Date Placeholder 3">
            <a:extLst>
              <a:ext uri="{FF2B5EF4-FFF2-40B4-BE49-F238E27FC236}">
                <a16:creationId xmlns:a16="http://schemas.microsoft.com/office/drawing/2014/main" id="{49BB8602-E117-4092-9E9A-346872027E69}"/>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id="{BB8F4527-666C-4135-A0C0-16222407F5DD}"/>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3AA253B8-3980-41E7-8A6F-E4D51B569A3A}"/>
              </a:ext>
            </a:extLst>
          </p:cNvPr>
          <p:cNvSpPr>
            <a:spLocks noGrp="1"/>
          </p:cNvSpPr>
          <p:nvPr>
            <p:ph type="sldNum" idx="12"/>
          </p:nvPr>
        </p:nvSpPr>
        <p:spPr/>
        <p:txBody>
          <a:bodyPr/>
          <a:lstStyle/>
          <a:p>
            <a:r>
              <a:rPr lang="en-GB"/>
              <a:t>Slide </a:t>
            </a:r>
            <a:fld id="{DE40C9FC-4879-4F20-9ECA-A574A90476B7}" type="slidenum">
              <a:rPr lang="en-GB" smtClean="0"/>
              <a:pPr/>
              <a:t>7</a:t>
            </a:fld>
            <a:endParaRPr lang="en-GB"/>
          </a:p>
        </p:txBody>
      </p:sp>
    </p:spTree>
    <p:extLst>
      <p:ext uri="{BB962C8B-B14F-4D97-AF65-F5344CB8AC3E}">
        <p14:creationId xmlns:p14="http://schemas.microsoft.com/office/powerpoint/2010/main" val="7181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34854"/>
            <a:ext cx="8596668" cy="609600"/>
          </a:xfrm>
        </p:spPr>
        <p:txBody>
          <a:bodyPr>
            <a:normAutofit/>
          </a:bodyPr>
          <a:lstStyle/>
          <a:p>
            <a:pPr algn="ctr"/>
            <a:r>
              <a:rPr lang="en-US" b="1" dirty="0"/>
              <a:t>Who is Meeting Where and When</a:t>
            </a:r>
          </a:p>
        </p:txBody>
      </p:sp>
      <p:sp>
        <p:nvSpPr>
          <p:cNvPr id="3" name="Content Placeholder 2"/>
          <p:cNvSpPr>
            <a:spLocks noGrp="1"/>
          </p:cNvSpPr>
          <p:nvPr>
            <p:ph idx="1"/>
          </p:nvPr>
        </p:nvSpPr>
        <p:spPr>
          <a:xfrm>
            <a:off x="1797666" y="1386886"/>
            <a:ext cx="8946534" cy="5166314"/>
          </a:xfrm>
        </p:spPr>
        <p:txBody>
          <a:bodyPr>
            <a:noAutofit/>
          </a:bodyPr>
          <a:lstStyle/>
          <a:p>
            <a:r>
              <a:rPr lang="en-US" sz="1800" b="1" dirty="0"/>
              <a:t>Scheduled Sessions</a:t>
            </a:r>
          </a:p>
          <a:p>
            <a:pPr lvl="1"/>
            <a:r>
              <a:rPr lang="en-US" sz="1800" dirty="0"/>
              <a:t> </a:t>
            </a:r>
            <a:r>
              <a:rPr lang="en-US" sz="1800" dirty="0">
                <a:hlinkClick r:id="rId2"/>
              </a:rPr>
              <a:t>http://schedule.802world.com/schedule/schedule/show</a:t>
            </a:r>
            <a:endParaRPr lang="en-US" sz="1800" dirty="0"/>
          </a:p>
          <a:p>
            <a:r>
              <a:rPr lang="en-US" sz="1800" b="1" dirty="0"/>
              <a:t>Meeting Space Maps</a:t>
            </a:r>
          </a:p>
          <a:p>
            <a:pPr lvl="1"/>
            <a:r>
              <a:rPr lang="en-US" sz="1800" dirty="0"/>
              <a:t>Map Page: </a:t>
            </a:r>
            <a:r>
              <a:rPr lang="en-US" sz="1800" dirty="0">
                <a:hlinkClick r:id="rId3"/>
              </a:rPr>
              <a:t>http://802world.org/plenary/meeting-map/</a:t>
            </a:r>
            <a:endParaRPr lang="en-US" sz="1800" dirty="0"/>
          </a:p>
          <a:p>
            <a:pPr lvl="1"/>
            <a:r>
              <a:rPr lang="en-US" sz="1800" dirty="0"/>
              <a:t>Fairmont Hotel Vancouver: </a:t>
            </a:r>
            <a:r>
              <a:rPr lang="en-US" sz="1800" dirty="0">
                <a:hlinkClick r:id="rId4"/>
              </a:rPr>
              <a:t>http://802world.org/plenary/files/2015/03/FH_Vancouver_FP_March2019.pdf</a:t>
            </a:r>
            <a:endParaRPr lang="en-US" sz="1800" dirty="0"/>
          </a:p>
          <a:p>
            <a:pPr lvl="1"/>
            <a:r>
              <a:rPr lang="en-US" sz="1800" dirty="0">
                <a:solidFill>
                  <a:srgbClr val="C00000"/>
                </a:solidFill>
              </a:rPr>
              <a:t>Hyatt Regency Vancouver:</a:t>
            </a:r>
            <a:r>
              <a:rPr lang="en-US" sz="1800" dirty="0"/>
              <a:t> </a:t>
            </a:r>
            <a:r>
              <a:rPr lang="en-US" sz="1800" dirty="0">
                <a:hlinkClick r:id="rId5"/>
              </a:rPr>
              <a:t>http://802world.org/plenary/files/2015/03/HR_Vancouver_FP_March2019.pdf</a:t>
            </a:r>
            <a:endParaRPr lang="en-US" sz="1800" dirty="0"/>
          </a:p>
          <a:p>
            <a:pPr marL="457200" lvl="1" indent="0">
              <a:buNone/>
            </a:pPr>
            <a:endParaRPr lang="en-US" sz="1800" dirty="0"/>
          </a:p>
          <a:p>
            <a:r>
              <a:rPr lang="en-US" sz="1800" b="1" dirty="0"/>
              <a:t>Working Group Hotels</a:t>
            </a:r>
          </a:p>
          <a:p>
            <a:pPr lvl="1"/>
            <a:r>
              <a:rPr lang="en-US" sz="1800" dirty="0"/>
              <a:t>Fairmont Hotel Vancouver</a:t>
            </a:r>
          </a:p>
          <a:p>
            <a:pPr lvl="2"/>
            <a:r>
              <a:rPr lang="en-US" sz="1800" dirty="0"/>
              <a:t>802.1, 802.3</a:t>
            </a:r>
          </a:p>
          <a:p>
            <a:pPr lvl="1"/>
            <a:r>
              <a:rPr lang="en-US" sz="1800" dirty="0">
                <a:solidFill>
                  <a:srgbClr val="C00000"/>
                </a:solidFill>
              </a:rPr>
              <a:t>Hyatt Regency Vancouver</a:t>
            </a:r>
          </a:p>
          <a:p>
            <a:pPr lvl="2"/>
            <a:r>
              <a:rPr lang="en-US" sz="1800" dirty="0">
                <a:solidFill>
                  <a:srgbClr val="C00000"/>
                </a:solidFill>
              </a:rPr>
              <a:t>802.11</a:t>
            </a:r>
            <a:r>
              <a:rPr lang="en-US" sz="1800" dirty="0"/>
              <a:t>, 802.15, 802.18, 802.19, 802.21, 802.22, 802.24, Executive Committee Opening/Closing, Executive Committee Sub Committee, IEEE SA Fellowship</a:t>
            </a:r>
          </a:p>
        </p:txBody>
      </p:sp>
      <p:sp>
        <p:nvSpPr>
          <p:cNvPr id="4" name="Date Placeholder 3">
            <a:extLst>
              <a:ext uri="{FF2B5EF4-FFF2-40B4-BE49-F238E27FC236}">
                <a16:creationId xmlns:a16="http://schemas.microsoft.com/office/drawing/2014/main" id="{72242E75-79F7-4AB0-8A26-2D9987EAEE4A}"/>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4293BE95-9ED7-447D-9ABE-3E43A3CD78D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5ED0FA3-263D-4F4D-AC3D-5A6869864EF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301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6" y="606425"/>
            <a:ext cx="10905066" cy="990600"/>
          </a:xfrm>
        </p:spPr>
        <p:txBody>
          <a:bodyPr>
            <a:normAutofit fontScale="90000"/>
          </a:bodyPr>
          <a:lstStyle/>
          <a:p>
            <a:pPr algn="ctr"/>
            <a:r>
              <a:rPr lang="en-US" b="1" dirty="0"/>
              <a:t>Where to Pick Up an Event Name Badge </a:t>
            </a:r>
            <a:br>
              <a:rPr lang="en-US" b="1" dirty="0"/>
            </a:br>
            <a:r>
              <a:rPr lang="en-US" b="1" dirty="0"/>
              <a:t>and Log Your Attendance </a:t>
            </a:r>
          </a:p>
        </p:txBody>
      </p:sp>
      <p:sp>
        <p:nvSpPr>
          <p:cNvPr id="3" name="Content Placeholder 2"/>
          <p:cNvSpPr>
            <a:spLocks noGrp="1"/>
          </p:cNvSpPr>
          <p:nvPr>
            <p:ph idx="1"/>
          </p:nvPr>
        </p:nvSpPr>
        <p:spPr>
          <a:xfrm>
            <a:off x="914399" y="1772816"/>
            <a:ext cx="10634133" cy="4615627"/>
          </a:xfrm>
        </p:spPr>
        <p:txBody>
          <a:bodyPr>
            <a:normAutofit/>
          </a:bodyPr>
          <a:lstStyle/>
          <a:p>
            <a:r>
              <a:rPr lang="en-US" b="1" dirty="0"/>
              <a:t>Name Badges, Registration and Event Information</a:t>
            </a:r>
          </a:p>
          <a:p>
            <a:pPr lvl="1"/>
            <a:r>
              <a:rPr lang="en-US" dirty="0"/>
              <a:t>Fairmont Hotel Vancouver: British Columbia Foyer, Conference Level</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1"/>
            <a:r>
              <a:rPr lang="en-US" dirty="0">
                <a:solidFill>
                  <a:srgbClr val="C00000"/>
                </a:solidFill>
              </a:rPr>
              <a:t>Hyatt Regency Vancouver: Regency Foyer, 3</a:t>
            </a:r>
            <a:r>
              <a:rPr lang="en-US" baseline="30000" dirty="0">
                <a:solidFill>
                  <a:srgbClr val="C00000"/>
                </a:solidFill>
              </a:rPr>
              <a:t>rd</a:t>
            </a:r>
            <a:r>
              <a:rPr lang="en-US" dirty="0">
                <a:solidFill>
                  <a:srgbClr val="C00000"/>
                </a:solidFill>
              </a:rPr>
              <a:t> Floor</a:t>
            </a:r>
            <a:r>
              <a:rPr lang="en-US" b="1" dirty="0">
                <a:solidFill>
                  <a:srgbClr val="C00000"/>
                </a:solidFill>
              </a:rPr>
              <a:t> </a:t>
            </a:r>
          </a:p>
          <a:p>
            <a:pPr lvl="2"/>
            <a:r>
              <a:rPr lang="en-US" dirty="0">
                <a:solidFill>
                  <a:srgbClr val="C00000"/>
                </a:solidFill>
              </a:rPr>
              <a:t>Sunday March 10</a:t>
            </a:r>
            <a:r>
              <a:rPr lang="en-US" baseline="30000" dirty="0">
                <a:solidFill>
                  <a:srgbClr val="C00000"/>
                </a:solidFill>
              </a:rPr>
              <a:t>th</a:t>
            </a:r>
            <a:r>
              <a:rPr lang="en-US" dirty="0">
                <a:solidFill>
                  <a:srgbClr val="C00000"/>
                </a:solidFill>
              </a:rPr>
              <a:t> 5:00 PM – 8:00 PM</a:t>
            </a:r>
          </a:p>
          <a:p>
            <a:pPr lvl="2"/>
            <a:r>
              <a:rPr lang="en-US" dirty="0">
                <a:solidFill>
                  <a:srgbClr val="C00000"/>
                </a:solidFill>
              </a:rPr>
              <a:t>Monday March 11</a:t>
            </a:r>
            <a:r>
              <a:rPr lang="en-US" baseline="30000" dirty="0">
                <a:solidFill>
                  <a:srgbClr val="C00000"/>
                </a:solidFill>
              </a:rPr>
              <a:t>th</a:t>
            </a:r>
            <a:r>
              <a:rPr lang="en-US" dirty="0">
                <a:solidFill>
                  <a:srgbClr val="C00000"/>
                </a:solidFill>
              </a:rPr>
              <a:t> – Thursday March 14</a:t>
            </a:r>
            <a:r>
              <a:rPr lang="en-US" baseline="30000" dirty="0">
                <a:solidFill>
                  <a:srgbClr val="C00000"/>
                </a:solidFill>
              </a:rPr>
              <a:t>th</a:t>
            </a:r>
            <a:r>
              <a:rPr lang="en-US" dirty="0">
                <a:solidFill>
                  <a:srgbClr val="C00000"/>
                </a:solidFill>
              </a:rPr>
              <a:t> 7:30 AM – 5:00 PM</a:t>
            </a:r>
          </a:p>
          <a:p>
            <a:pPr lvl="2"/>
            <a:r>
              <a:rPr lang="en-US" dirty="0">
                <a:solidFill>
                  <a:srgbClr val="C00000"/>
                </a:solidFill>
              </a:rPr>
              <a:t>Friday March 15</a:t>
            </a:r>
            <a:r>
              <a:rPr lang="en-US" baseline="30000" dirty="0">
                <a:solidFill>
                  <a:srgbClr val="C00000"/>
                </a:solidFill>
              </a:rPr>
              <a:t>th</a:t>
            </a:r>
            <a:r>
              <a:rPr lang="en-US" dirty="0">
                <a:solidFill>
                  <a:srgbClr val="C00000"/>
                </a:solidFill>
              </a:rPr>
              <a:t> 7:30 AM – 12:00 PM Queen Charlotte Room, 3</a:t>
            </a:r>
            <a:r>
              <a:rPr lang="en-US" baseline="30000" dirty="0">
                <a:solidFill>
                  <a:srgbClr val="C00000"/>
                </a:solidFill>
              </a:rPr>
              <a:t>rd</a:t>
            </a:r>
            <a:r>
              <a:rPr lang="en-US" dirty="0">
                <a:solidFill>
                  <a:srgbClr val="C00000"/>
                </a:solidFill>
              </a:rPr>
              <a:t> Floor</a:t>
            </a:r>
          </a:p>
          <a:p>
            <a:r>
              <a:rPr lang="en-US" b="1" dirty="0"/>
              <a:t>Registration Website</a:t>
            </a:r>
          </a:p>
          <a:p>
            <a:pPr lvl="1"/>
            <a:r>
              <a:rPr lang="en-US" dirty="0">
                <a:hlinkClick r:id="rId2"/>
              </a:rPr>
              <a:t>https://</a:t>
            </a:r>
            <a:r>
              <a:rPr lang="en-US" dirty="0" err="1">
                <a:hlinkClick r:id="rId2"/>
              </a:rPr>
              <a:t>www.regonline.com</a:t>
            </a:r>
            <a:r>
              <a:rPr lang="en-US" dirty="0">
                <a:hlinkClick r:id="rId2"/>
              </a:rPr>
              <a:t>/registration/</a:t>
            </a:r>
            <a:r>
              <a:rPr lang="en-US" dirty="0" err="1">
                <a:hlinkClick r:id="rId2"/>
              </a:rPr>
              <a:t>Checkin.aspx?EventID</a:t>
            </a:r>
            <a:r>
              <a:rPr lang="en-US" dirty="0">
                <a:hlinkClick r:id="rId2"/>
              </a:rPr>
              <a:t>=2549534</a:t>
            </a:r>
            <a:endParaRPr lang="en-US" dirty="0"/>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081B5D36-C6F7-458A-B54F-BE5EA201EAC3}"/>
              </a:ext>
            </a:extLst>
          </p:cNvPr>
          <p:cNvSpPr>
            <a:spLocks noGrp="1"/>
          </p:cNvSpPr>
          <p:nvPr>
            <p:ph type="dt" idx="10"/>
          </p:nvPr>
        </p:nvSpPr>
        <p:spPr/>
        <p:txBody>
          <a:bodyPr/>
          <a:lstStyle/>
          <a:p>
            <a:r>
              <a:rPr lang="en-US"/>
              <a:t>March 2019</a:t>
            </a:r>
            <a:endParaRPr lang="en-GB" dirty="0"/>
          </a:p>
        </p:txBody>
      </p:sp>
      <p:sp>
        <p:nvSpPr>
          <p:cNvPr id="5" name="Footer Placeholder 4">
            <a:extLst>
              <a:ext uri="{FF2B5EF4-FFF2-40B4-BE49-F238E27FC236}">
                <a16:creationId xmlns:a16="http://schemas.microsoft.com/office/drawing/2014/main" id="{7991BCDF-7A13-4B33-B126-8A172BEFC39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179D961-C681-48CA-BB25-C855E9352B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609638746"/>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68354</TotalTime>
  <Words>1809</Words>
  <Application>Microsoft Office PowerPoint</Application>
  <PresentationFormat>Widescreen</PresentationFormat>
  <Paragraphs>387</Paragraphs>
  <Slides>28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 Unicode MS</vt:lpstr>
      <vt:lpstr>MS Gothic</vt:lpstr>
      <vt:lpstr>Arial</vt:lpstr>
      <vt:lpstr>Calibri</vt:lpstr>
      <vt:lpstr>Times New Roman</vt:lpstr>
      <vt:lpstr>802-11 Theme</vt:lpstr>
      <vt:lpstr>Document</vt:lpstr>
      <vt:lpstr>1st Vice Chair Report - March 2019 - Vancouver</vt:lpstr>
      <vt:lpstr>Abstract</vt:lpstr>
      <vt:lpstr>Monday–  802.11 Opening Plenary</vt:lpstr>
      <vt:lpstr>Event Conduct and Safety Statement </vt:lpstr>
      <vt:lpstr>Event Conduct and Safety Statement</vt:lpstr>
      <vt:lpstr>M3.3  Other WG meeting plans </vt:lpstr>
      <vt:lpstr>What you need to know about the IEEE 802 Plenary March 2019 </vt:lpstr>
      <vt:lpstr>Who is Meeting Where and When</vt:lpstr>
      <vt:lpstr>Where to Pick Up an Event Name Badge  and Log Your Attendance </vt:lpstr>
      <vt:lpstr>Internet: Meeting Network and Guest Room Access </vt:lpstr>
      <vt:lpstr>Getting Something to Eat and Drink Attendee Food and Beverage Breaks</vt:lpstr>
      <vt:lpstr>Audio Visual</vt:lpstr>
      <vt:lpstr>Tutorial Monday March 11th 6:30 PM Hyatt Regency Vancouver, Regency CD 3rd Floor</vt:lpstr>
      <vt:lpstr>Networking Social Event  Wednesday March 13th 6:30 PM – 8:30 PM Hyatt Regency Vancouver, 34th Floor</vt:lpstr>
      <vt:lpstr>Meeting Planner Contact Information Face to Face Events</vt:lpstr>
      <vt:lpstr>2019 Future Venues</vt:lpstr>
      <vt:lpstr>2020 Future Plenary Venues</vt:lpstr>
      <vt:lpstr>Online Calendar Schedule</vt:lpstr>
      <vt:lpstr>M3.6  II Meeting registration</vt:lpstr>
      <vt:lpstr>M3.7 Recording attendance</vt:lpstr>
      <vt:lpstr>M3.8 Local File Document Server information</vt:lpstr>
      <vt:lpstr>3.9 Next Session reminder</vt:lpstr>
      <vt:lpstr>802.11 Mid-Week Plenary</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March 2019 - Vancouver</dc:title>
  <dc:subject>March 2019</dc:subject>
  <dc:creator>Jon Rosdahl</dc:creator>
  <dc:description>Jon Rosdahl (Qualcomm)</dc:description>
  <cp:lastModifiedBy>Jon Rosdahl</cp:lastModifiedBy>
  <cp:revision>266</cp:revision>
  <cp:lastPrinted>1601-01-01T00:00:00Z</cp:lastPrinted>
  <dcterms:created xsi:type="dcterms:W3CDTF">2014-04-14T10:59:07Z</dcterms:created>
  <dcterms:modified xsi:type="dcterms:W3CDTF">2019-03-11T13:59:55Z</dcterms:modified>
  <cp:category>Report</cp:category>
</cp:coreProperties>
</file>