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50" r:id="rId28"/>
    <p:sldId id="851" r:id="rId29"/>
    <p:sldId id="852" r:id="rId30"/>
    <p:sldId id="853" r:id="rId31"/>
    <p:sldId id="854" r:id="rId32"/>
    <p:sldId id="855" r:id="rId33"/>
    <p:sldId id="864" r:id="rId34"/>
    <p:sldId id="856" r:id="rId35"/>
    <p:sldId id="857" r:id="rId36"/>
    <p:sldId id="858" r:id="rId37"/>
    <p:sldId id="859" r:id="rId38"/>
    <p:sldId id="860" r:id="rId39"/>
    <p:sldId id="861" r:id="rId40"/>
    <p:sldId id="862" r:id="rId41"/>
    <p:sldId id="863" r:id="rId42"/>
    <p:sldId id="849" r:id="rId43"/>
    <p:sldId id="800" r:id="rId44"/>
    <p:sldId id="694" r:id="rId45"/>
    <p:sldId id="695" r:id="rId46"/>
    <p:sldId id="740" r:id="rId47"/>
    <p:sldId id="741" r:id="rId48"/>
    <p:sldId id="825" r:id="rId4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43" autoAdjust="0"/>
    <p:restoredTop sz="94095" autoAdjust="0"/>
  </p:normalViewPr>
  <p:slideViewPr>
    <p:cSldViewPr>
      <p:cViewPr varScale="1">
        <p:scale>
          <a:sx n="70" d="100"/>
          <a:sy n="70" d="100"/>
        </p:scale>
        <p:origin x="142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76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2019-3-13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5736382"/>
              </p:ext>
            </p:extLst>
          </p:nvPr>
        </p:nvGraphicFramePr>
        <p:xfrm>
          <a:off x="1066800" y="2895600"/>
          <a:ext cx="7239000" cy="239268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11-19/0456r0, “A simple solution to the problem related to Energy Detect of an 11ba signal”,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16814863"/>
              </p:ext>
            </p:extLst>
          </p:nvPr>
        </p:nvGraphicFramePr>
        <p:xfrm>
          <a:off x="1238250" y="2743200"/>
          <a:ext cx="6743700" cy="271653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19/0329, CRs for clause 30.11 WUR Discovery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r>
                        <a:rPr lang="en-US" sz="1200" b="0" i="0" u="none" strike="noStrike" dirty="0" smtClean="0">
                          <a:solidFill>
                            <a:srgbClr val="000000"/>
                          </a:solidFill>
                          <a:effectLst/>
                          <a:latin typeface="Arial" panose="020B0604020202020204" pitchFamily="34" charset="0"/>
                        </a:rPr>
                        <a:t>) – </a:t>
                      </a:r>
                      <a:r>
                        <a:rPr lang="en-US" sz="1200" b="1" i="0" u="none" strike="noStrike" dirty="0" smtClean="0">
                          <a:solidFill>
                            <a:srgbClr val="000000"/>
                          </a:solidFill>
                          <a:effectLst/>
                          <a:latin typeface="Arial" panose="020B0604020202020204" pitchFamily="34" charset="0"/>
                        </a:rPr>
                        <a:t>cont</a:t>
                      </a:r>
                      <a:r>
                        <a:rPr lang="en-US" sz="1200" b="0" i="0" u="none" strike="noStrike" dirty="0" smtClean="0">
                          <a:solidFill>
                            <a:srgbClr val="000000"/>
                          </a:solidFill>
                          <a:effectLst/>
                          <a:latin typeface="Arial" panose="020B0604020202020204" pitchFamily="34" charset="0"/>
                        </a:rPr>
                        <a:t>.</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19/442, CR for Wake-up operation,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19/0443, CR on WUR Wake-up frame, </a:t>
                      </a:r>
                      <a:r>
                        <a:rPr lang="en-US" sz="1200" b="0" i="0" u="none" strike="noStrike" dirty="0" err="1" smtClean="0">
                          <a:solidFill>
                            <a:srgbClr val="000000"/>
                          </a:solidFill>
                          <a:effectLst/>
                          <a:latin typeface="Arial" panose="020B0604020202020204" pitchFamily="34" charset="0"/>
                        </a:rPr>
                        <a:t>Jeongki</a:t>
                      </a:r>
                      <a:r>
                        <a:rPr lang="en-US" sz="1200" b="0" i="0" u="none" strike="noStrike" dirty="0" smtClean="0">
                          <a:solidFill>
                            <a:srgbClr val="000000"/>
                          </a:solidFill>
                          <a:effectLst/>
                          <a:latin typeface="Arial" panose="020B0604020202020204" pitchFamily="34" charset="0"/>
                        </a:rPr>
                        <a:t> Kim, LG Electronics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6705308"/>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 -PHY</a:t>
            </a:r>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and teleconference minutes (doc: IEEE 802.11-19/334r0) 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 – MAC</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err="1" smtClean="0"/>
              <a:t>TGba</a:t>
            </a:r>
            <a:r>
              <a:rPr lang="en-US" altLang="en-US" sz="1500" dirty="0" smtClean="0"/>
              <a:t> ad-hoc meeting in April </a:t>
            </a:r>
            <a:r>
              <a:rPr lang="en-US" altLang="en-US" sz="1500" dirty="0" smtClean="0"/>
              <a:t>– motion</a:t>
            </a:r>
          </a:p>
          <a:p>
            <a:pPr lvl="1">
              <a:spcBef>
                <a:spcPts val="0"/>
              </a:spcBef>
            </a:pPr>
            <a:r>
              <a:rPr lang="en-US" altLang="en-US" sz="1500" dirty="0" err="1" smtClean="0"/>
              <a:t>TGba</a:t>
            </a:r>
            <a:r>
              <a:rPr lang="en-US" altLang="en-US" sz="1500" dirty="0" smtClean="0"/>
              <a:t> </a:t>
            </a:r>
            <a:r>
              <a:rPr lang="en-US" altLang="en-US" sz="1500" dirty="0"/>
              <a:t>Draft 2.0 </a:t>
            </a:r>
            <a:r>
              <a:rPr lang="en-US" altLang="en-US" sz="1500" dirty="0" smtClean="0"/>
              <a:t>availability </a:t>
            </a:r>
            <a:r>
              <a:rPr lang="en-US" altLang="en-US" sz="1500" dirty="0"/>
              <a:t>on IEEE-SA Store</a:t>
            </a:r>
            <a:endParaRPr lang="en-US" altLang="en-US" sz="1500" dirty="0" smtClean="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2019 meeting [doc: IEEE 802.11-19/226r0] and teleconference call [doc: IEEE 802.11-19/334r0]</a:t>
            </a:r>
          </a:p>
          <a:p>
            <a:endParaRPr lang="en-US" altLang="en-US" dirty="0" smtClean="0"/>
          </a:p>
          <a:p>
            <a:pPr lvl="1"/>
            <a:r>
              <a:rPr lang="en-US" altLang="en-US" dirty="0" smtClean="0"/>
              <a:t>Move: Po-Kai Huang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solidFill>
                  <a:srgbClr val="FF0000"/>
                </a:solidFill>
              </a:rPr>
              <a:t>Intel can host the meeting and the available dates are shown below</a:t>
            </a:r>
          </a:p>
          <a:p>
            <a:pPr lvl="1"/>
            <a:r>
              <a:rPr lang="en-US" dirty="0" smtClean="0">
                <a:solidFill>
                  <a:srgbClr val="FF0000"/>
                </a:solidFill>
              </a:rPr>
              <a:t>April </a:t>
            </a:r>
            <a:r>
              <a:rPr lang="en-US" dirty="0" smtClean="0">
                <a:solidFill>
                  <a:srgbClr val="FF0000"/>
                </a:solidFill>
              </a:rPr>
              <a:t>10-11 (Wednesday/Thursday</a:t>
            </a:r>
            <a:r>
              <a:rPr lang="en-US" dirty="0" smtClean="0">
                <a:solidFill>
                  <a:srgbClr val="FF0000"/>
                </a:solidFill>
              </a:rPr>
              <a:t>) with teleconference call</a:t>
            </a:r>
          </a:p>
          <a:p>
            <a:pPr lvl="2"/>
            <a:r>
              <a:rPr lang="en-US" dirty="0" smtClean="0">
                <a:solidFill>
                  <a:srgbClr val="FF0000"/>
                </a:solidFill>
              </a:rPr>
              <a:t>April 10: start time at 10am PT </a:t>
            </a:r>
          </a:p>
          <a:p>
            <a:pPr marL="857250" lvl="2" indent="0">
              <a:buNone/>
            </a:pPr>
            <a:endParaRPr lang="en-US" dirty="0" smtClean="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#2001</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[11-19/0340r0] for the CIDs listed below:</a:t>
            </a:r>
            <a:endParaRPr lang="en-US" b="0" dirty="0"/>
          </a:p>
          <a:p>
            <a:pPr marL="0" indent="0">
              <a:buNone/>
            </a:pPr>
            <a:r>
              <a:rPr lang="en-US" dirty="0"/>
              <a:t>- CIDs: 2666, 2667, 2668.</a:t>
            </a:r>
            <a:endParaRPr lang="en-US" b="0" dirty="0"/>
          </a:p>
          <a:p>
            <a:pPr marL="0" indent="0">
              <a:buNone/>
            </a:pPr>
            <a:r>
              <a:rPr lang="en-US" b="0" dirty="0"/>
              <a:t> </a:t>
            </a:r>
          </a:p>
          <a:p>
            <a:pPr marL="0" indent="0">
              <a:buNone/>
            </a:pPr>
            <a:r>
              <a:rPr lang="en-US" dirty="0"/>
              <a:t>Move: </a:t>
            </a:r>
            <a:r>
              <a:rPr lang="en-US" dirty="0" err="1"/>
              <a:t>Rui</a:t>
            </a:r>
            <a:r>
              <a:rPr lang="en-US" dirty="0"/>
              <a:t> Cao</a:t>
            </a:r>
            <a:endParaRPr lang="en-US" b="0" dirty="0"/>
          </a:p>
          <a:p>
            <a:pPr marL="0" indent="0">
              <a:buNone/>
            </a:pPr>
            <a:r>
              <a:rPr lang="en-US" dirty="0"/>
              <a:t>Second: </a:t>
            </a:r>
            <a:r>
              <a:rPr lang="en-US" dirty="0" smtClean="0"/>
              <a:t>Po-Kai Huang</a:t>
            </a:r>
            <a:endParaRPr lang="en-US" b="0" dirty="0"/>
          </a:p>
          <a:p>
            <a:pPr marL="0" indent="0">
              <a:buNone/>
            </a:pPr>
            <a:r>
              <a:rPr lang="en-US" dirty="0"/>
              <a:t>Result</a:t>
            </a:r>
            <a:r>
              <a:rPr lang="en-US" dirty="0" smtClean="0"/>
              <a:t>: passes with unanimous consent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#2002</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[11-19/00383r3] for </a:t>
            </a:r>
            <a:r>
              <a:rPr lang="en-US" dirty="0" smtClean="0"/>
              <a:t>the CIDs </a:t>
            </a:r>
            <a:r>
              <a:rPr lang="en-US" dirty="0"/>
              <a:t>listed below:</a:t>
            </a:r>
            <a:endParaRPr lang="en-US" b="0" dirty="0"/>
          </a:p>
          <a:p>
            <a:pPr marL="0" indent="0">
              <a:buNone/>
            </a:pPr>
            <a:r>
              <a:rPr lang="en-US" dirty="0"/>
              <a:t>- CIDs: </a:t>
            </a:r>
            <a:r>
              <a:rPr lang="en-US" b="0" dirty="0"/>
              <a:t>2208, 2409, 2410, 2431, 2432, 2468, 2523, 2129, 2268, 2233, 2413, 2209, 2210, 2212, 2738, 2819, 2269, 2604, 2605, 2261, 2722, 2723, 2724, 2425, 2035, </a:t>
            </a:r>
            <a:r>
              <a:rPr lang="en-US" b="0" dirty="0" smtClean="0"/>
              <a:t>2725</a:t>
            </a:r>
          </a:p>
          <a:p>
            <a:pPr marL="0" indent="0">
              <a:buNone/>
            </a:pPr>
            <a:endParaRPr lang="en-US" b="0" dirty="0"/>
          </a:p>
          <a:p>
            <a:pPr marL="0" indent="0">
              <a:buNone/>
            </a:pPr>
            <a:r>
              <a:rPr lang="en-US" b="0" dirty="0"/>
              <a:t>–       Move: Po-Kai Huang</a:t>
            </a:r>
          </a:p>
          <a:p>
            <a:pPr marL="0" indent="0">
              <a:buNone/>
            </a:pPr>
            <a:r>
              <a:rPr lang="en-US" b="0" dirty="0"/>
              <a:t>–       Second</a:t>
            </a:r>
            <a:r>
              <a:rPr lang="en-US" b="0" dirty="0" smtClean="0"/>
              <a:t>: Leif Wilhelmsson</a:t>
            </a:r>
          </a:p>
          <a:p>
            <a:pPr marL="0" indent="0">
              <a:buNone/>
            </a:pPr>
            <a:r>
              <a:rPr lang="en-US" b="0" dirty="0" smtClean="0"/>
              <a:t>Result: </a:t>
            </a:r>
            <a:r>
              <a:rPr lang="en-US" dirty="0"/>
              <a:t>passes with unanimous consent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1791728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#2003</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[11-19/0442r1] for </a:t>
            </a:r>
            <a:r>
              <a:rPr lang="en-US" dirty="0" smtClean="0"/>
              <a:t>the CIDs </a:t>
            </a:r>
            <a:r>
              <a:rPr lang="en-US" dirty="0"/>
              <a:t>listed below:</a:t>
            </a:r>
          </a:p>
          <a:p>
            <a:pPr marL="0" indent="0">
              <a:buNone/>
            </a:pPr>
            <a:endParaRPr lang="en-US" dirty="0"/>
          </a:p>
          <a:p>
            <a:pPr marL="0" indent="0">
              <a:buNone/>
            </a:pPr>
            <a:r>
              <a:rPr lang="en-US" dirty="0"/>
              <a:t>- CIDs: 2054, 2749, 2172, 2611, 2226, 2235, 2236, 2143, 2160, 2163, 2173, 2686, 2783, 2174, 2227, 2689</a:t>
            </a:r>
          </a:p>
          <a:p>
            <a:pPr marL="0" indent="0">
              <a:buNone/>
            </a:pPr>
            <a:endParaRPr lang="en-US" dirty="0"/>
          </a:p>
          <a:p>
            <a:pPr marL="0" indent="0">
              <a:buNone/>
            </a:pPr>
            <a:r>
              <a:rPr lang="en-US" dirty="0"/>
              <a:t>–       Move: Po-Kai Huang</a:t>
            </a:r>
          </a:p>
          <a:p>
            <a:pPr marL="0" indent="0">
              <a:buNone/>
            </a:pPr>
            <a:r>
              <a:rPr lang="en-US" dirty="0" smtClean="0"/>
              <a:t>–       </a:t>
            </a:r>
            <a:r>
              <a:rPr lang="en-US" dirty="0"/>
              <a:t>Second: </a:t>
            </a:r>
            <a:r>
              <a:rPr lang="en-US" dirty="0" smtClean="0"/>
              <a:t>Leif Wilhelmsson</a:t>
            </a:r>
          </a:p>
          <a:p>
            <a:pPr marL="0" indent="0">
              <a:buNone/>
            </a:pPr>
            <a:r>
              <a:rPr lang="en-US" dirty="0" smtClean="0"/>
              <a:t>Result: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1773904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#2004</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[11-19/0317r1] for </a:t>
            </a:r>
            <a:r>
              <a:rPr lang="en-US" dirty="0" smtClean="0"/>
              <a:t>the CIDs </a:t>
            </a:r>
            <a:r>
              <a:rPr lang="en-US" dirty="0"/>
              <a:t>listed in [11-19/0317r1] :</a:t>
            </a:r>
          </a:p>
          <a:p>
            <a:pPr marL="0" indent="0">
              <a:buNone/>
            </a:pPr>
            <a:endParaRPr lang="en-US" dirty="0"/>
          </a:p>
          <a:p>
            <a:pPr marL="0" indent="0">
              <a:buNone/>
            </a:pPr>
            <a:r>
              <a:rPr lang="en-US" dirty="0"/>
              <a:t>–       Move: Po-Kai Huang</a:t>
            </a:r>
          </a:p>
          <a:p>
            <a:pPr marL="0" indent="0">
              <a:buNone/>
            </a:pPr>
            <a:r>
              <a:rPr lang="en-US" dirty="0" smtClean="0"/>
              <a:t>–       </a:t>
            </a:r>
            <a:r>
              <a:rPr lang="en-US" dirty="0"/>
              <a:t>Second: </a:t>
            </a:r>
            <a:r>
              <a:rPr lang="en-US" dirty="0"/>
              <a:t>Leif </a:t>
            </a:r>
            <a:r>
              <a:rPr lang="en-US" dirty="0" smtClean="0"/>
              <a:t>Wilhelmsson</a:t>
            </a:r>
          </a:p>
          <a:p>
            <a:pPr marL="0" indent="0">
              <a:buNone/>
            </a:pPr>
            <a:r>
              <a:rPr lang="en-US" dirty="0"/>
              <a:t>Result: passes with unanimous consent</a:t>
            </a:r>
          </a:p>
          <a:p>
            <a:pPr marL="0" indent="0">
              <a:buNone/>
            </a:pPr>
            <a:endParaRPr lang="en-US"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616090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#2005</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[11-19/0328r0] for the CIDs listed below:</a:t>
            </a:r>
            <a:endParaRPr lang="en-US" b="0" dirty="0"/>
          </a:p>
          <a:p>
            <a:pPr marL="0" indent="0">
              <a:buNone/>
            </a:pPr>
            <a:r>
              <a:rPr lang="en-US" dirty="0"/>
              <a:t>- CIDs: 2383, 2786, 2806</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799442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#2006</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[11-19/0329r2] for the CIDs listed below:</a:t>
            </a:r>
            <a:endParaRPr lang="en-US" b="0" dirty="0"/>
          </a:p>
          <a:p>
            <a:pPr marL="0" indent="0">
              <a:buNone/>
            </a:pPr>
            <a:r>
              <a:rPr lang="en-US" dirty="0"/>
              <a:t>- CIDs: 2047, 2514, 2651, 2701, 2750, 2751</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648020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11-19/0327r2] </a:t>
            </a:r>
            <a:r>
              <a:rPr lang="en-US" dirty="0"/>
              <a:t>for the CIDs listed below:</a:t>
            </a:r>
          </a:p>
          <a:p>
            <a:pPr>
              <a:buFontTx/>
              <a:buChar char="-"/>
            </a:pPr>
            <a:r>
              <a:rPr lang="en-US" dirty="0" smtClean="0"/>
              <a:t>CIDs</a:t>
            </a:r>
            <a:r>
              <a:rPr lang="en-US" dirty="0"/>
              <a:t>: 2189, 2252, 2253, 2254, 2255, 2258, 2376, 2377, 2381, 2382, 2594, 2595, 2612, 2713, 2714, 2715, 2764, 2765, 2795, </a:t>
            </a:r>
            <a:r>
              <a:rPr lang="en-US" dirty="0" smtClean="0"/>
              <a:t>2797</a:t>
            </a:r>
          </a:p>
          <a:p>
            <a:pPr marL="0" indent="0">
              <a:buNone/>
            </a:pPr>
            <a:endParaRPr lang="en-US" dirty="0"/>
          </a:p>
          <a:p>
            <a:pPr marL="0" indent="0">
              <a:buNone/>
            </a:pPr>
            <a:r>
              <a:rPr lang="en-US" dirty="0"/>
              <a:t>Move: </a:t>
            </a:r>
            <a:r>
              <a:rPr lang="en-US" dirty="0" err="1"/>
              <a:t>Rojan</a:t>
            </a:r>
            <a:r>
              <a:rPr lang="en-US" dirty="0"/>
              <a:t> </a:t>
            </a:r>
            <a:r>
              <a:rPr lang="en-US" dirty="0" err="1"/>
              <a:t>Chitrakar</a:t>
            </a:r>
            <a:endParaRPr lang="en-US" dirty="0"/>
          </a:p>
          <a:p>
            <a:pPr marL="0" indent="0">
              <a:buNone/>
            </a:pPr>
            <a:r>
              <a:rPr lang="en-US" dirty="0" smtClean="0"/>
              <a:t>Second</a:t>
            </a:r>
            <a:r>
              <a:rPr lang="en-US" dirty="0"/>
              <a:t>: Lei Huang</a:t>
            </a:r>
          </a:p>
          <a:p>
            <a:pPr marL="0" indent="0">
              <a:buNone/>
            </a:pPr>
            <a:r>
              <a:rPr lang="en-US" dirty="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81490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#2008</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11-19/0327r6] </a:t>
            </a:r>
            <a:r>
              <a:rPr lang="en-US" dirty="0"/>
              <a:t>for the CIDs listed below:</a:t>
            </a:r>
          </a:p>
          <a:p>
            <a:pPr>
              <a:buFontTx/>
              <a:buChar char="-"/>
            </a:pPr>
            <a:r>
              <a:rPr lang="pt-BR" dirty="0" smtClean="0"/>
              <a:t>CIDs</a:t>
            </a:r>
            <a:r>
              <a:rPr lang="pt-BR" dirty="0"/>
              <a:t>: 2256, 2257, 2378, 2379, 2380, 2593, 2655, 2794, 2796, 2592, 2694, 2513</a:t>
            </a:r>
            <a:endParaRPr lang="en-US" dirty="0"/>
          </a:p>
          <a:p>
            <a:pPr marL="0" indent="0">
              <a:buNone/>
            </a:pPr>
            <a:endParaRPr lang="en-US" dirty="0"/>
          </a:p>
          <a:p>
            <a:pPr marL="0" indent="0">
              <a:buNone/>
            </a:pPr>
            <a:r>
              <a:rPr lang="en-US" dirty="0"/>
              <a:t>Move: </a:t>
            </a:r>
            <a:r>
              <a:rPr lang="en-US" dirty="0" err="1"/>
              <a:t>Rojan</a:t>
            </a:r>
            <a:r>
              <a:rPr lang="en-US" dirty="0"/>
              <a:t> </a:t>
            </a:r>
            <a:r>
              <a:rPr lang="en-US" dirty="0" err="1"/>
              <a:t>Chitrakar</a:t>
            </a:r>
            <a:endParaRPr lang="en-US" dirty="0"/>
          </a:p>
          <a:p>
            <a:pPr marL="0" indent="0">
              <a:buNone/>
            </a:pPr>
            <a:r>
              <a:rPr lang="en-US" dirty="0" smtClean="0"/>
              <a:t>Second</a:t>
            </a:r>
            <a:r>
              <a:rPr lang="en-US" dirty="0"/>
              <a:t>: Lei Huang</a:t>
            </a:r>
          </a:p>
          <a:p>
            <a:pPr marL="0" indent="0">
              <a:buNone/>
            </a:pPr>
            <a:r>
              <a:rPr lang="en-US" dirty="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3073786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#2009</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[11-19/0352r1] for the CIDs listed below:</a:t>
            </a:r>
            <a:endParaRPr lang="en-US" b="0" dirty="0"/>
          </a:p>
          <a:p>
            <a:pPr marL="0" indent="0">
              <a:buNone/>
            </a:pPr>
            <a:r>
              <a:rPr lang="en-US" dirty="0"/>
              <a:t>- CIDs: 2558, 2562, 2584, 2585, 2586, 2638, 2639</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1728904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#2010</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11-19/361r6 for the CIDs listed below:</a:t>
            </a:r>
            <a:endParaRPr lang="en-US" b="0" dirty="0"/>
          </a:p>
          <a:p>
            <a:pPr marL="0" indent="0">
              <a:buNone/>
            </a:pPr>
            <a:r>
              <a:rPr lang="en-US" dirty="0"/>
              <a:t>- CIDs: 2696, 2697 and 2752</a:t>
            </a:r>
            <a:endParaRPr lang="en-US" b="0" dirty="0"/>
          </a:p>
          <a:p>
            <a:pPr marL="0" indent="0">
              <a:buNone/>
            </a:pPr>
            <a:r>
              <a:rPr lang="en-US" b="0" dirty="0"/>
              <a:t> </a:t>
            </a:r>
          </a:p>
          <a:p>
            <a:pPr marL="0" indent="0">
              <a:buNone/>
            </a:pPr>
            <a:r>
              <a:rPr lang="en-US" dirty="0"/>
              <a:t>Move:  </a:t>
            </a:r>
            <a:r>
              <a:rPr lang="en-US" dirty="0" smtClean="0"/>
              <a:t>Xiaofei </a:t>
            </a:r>
            <a:r>
              <a:rPr lang="en-US" dirty="0"/>
              <a:t>Wang</a:t>
            </a:r>
            <a:endParaRPr lang="en-US" b="0" dirty="0"/>
          </a:p>
          <a:p>
            <a:pPr marL="0" indent="0">
              <a:buNone/>
            </a:pPr>
            <a:r>
              <a:rPr lang="en-US" dirty="0"/>
              <a:t>Second: </a:t>
            </a:r>
            <a:r>
              <a:rPr lang="en-US" dirty="0" err="1" smtClean="0"/>
              <a:t>Rojan</a:t>
            </a:r>
            <a:r>
              <a:rPr lang="en-US" dirty="0" smtClean="0"/>
              <a:t> </a:t>
            </a:r>
            <a:r>
              <a:rPr lang="en-US" dirty="0" err="1" smtClean="0"/>
              <a:t>Chitrakar</a:t>
            </a:r>
            <a:endParaRPr lang="en-US" b="0"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527219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#2011</a:t>
            </a:r>
            <a:endParaRPr lang="en-US" dirty="0"/>
          </a:p>
        </p:txBody>
      </p:sp>
      <p:sp>
        <p:nvSpPr>
          <p:cNvPr id="9" name="Content Placeholder 8"/>
          <p:cNvSpPr>
            <a:spLocks noGrp="1"/>
          </p:cNvSpPr>
          <p:nvPr>
            <p:ph idx="1"/>
          </p:nvPr>
        </p:nvSpPr>
        <p:spPr/>
        <p:txBody>
          <a:bodyPr/>
          <a:lstStyle/>
          <a:p>
            <a:pPr marL="0" indent="0">
              <a:buNone/>
            </a:pPr>
            <a:r>
              <a:rPr lang="en-US" b="0" dirty="0"/>
              <a:t>Move to accept the comment </a:t>
            </a:r>
            <a:r>
              <a:rPr lang="en-US" b="0" dirty="0" smtClean="0"/>
              <a:t>resolutions </a:t>
            </a:r>
            <a:r>
              <a:rPr lang="en-US" b="0" dirty="0"/>
              <a:t>in 802.11-19/480r0 for the CIDs listed below:</a:t>
            </a:r>
          </a:p>
          <a:p>
            <a:pPr marL="0" indent="0">
              <a:buNone/>
            </a:pPr>
            <a:r>
              <a:rPr lang="en-US" b="0" dirty="0"/>
              <a:t>- CIDs: 2085 and 2669</a:t>
            </a:r>
          </a:p>
          <a:p>
            <a:pPr marL="0" indent="0">
              <a:buNone/>
            </a:pPr>
            <a:r>
              <a:rPr lang="en-US" b="0" dirty="0"/>
              <a:t> </a:t>
            </a:r>
          </a:p>
          <a:p>
            <a:pPr marL="0" indent="0">
              <a:buNone/>
            </a:pPr>
            <a:r>
              <a:rPr lang="en-US" b="0" dirty="0"/>
              <a:t>Move: Steve Shellhammer</a:t>
            </a:r>
          </a:p>
          <a:p>
            <a:pPr marL="0" indent="0">
              <a:buNone/>
            </a:pPr>
            <a:r>
              <a:rPr lang="en-US" b="0" dirty="0"/>
              <a:t>Second</a:t>
            </a:r>
            <a:r>
              <a:rPr lang="en-US" b="0" dirty="0" smtClean="0"/>
              <a:t>: Leif Wilhelmsson</a:t>
            </a:r>
            <a:endParaRPr lang="en-US" b="0" dirty="0"/>
          </a:p>
          <a:p>
            <a:pPr marL="0" indent="0">
              <a:buNone/>
            </a:pPr>
            <a:r>
              <a:rPr lang="en-US" dirty="0" smtClean="0"/>
              <a:t>Result</a:t>
            </a:r>
            <a:r>
              <a:rPr lang="en-US" dirty="0"/>
              <a:t>: passes with unanimous consent</a:t>
            </a:r>
          </a:p>
          <a:p>
            <a:pPr marL="0" indent="0">
              <a:buNone/>
            </a:pPr>
            <a:endParaRPr lang="en-US" b="0"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987293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#2012</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11-19/0351r4 for the CIDs listed below:</a:t>
            </a:r>
            <a:endParaRPr lang="en-US" b="0" dirty="0"/>
          </a:p>
          <a:p>
            <a:pPr marL="0" indent="0">
              <a:buNone/>
            </a:pPr>
            <a:r>
              <a:rPr lang="en-US" dirty="0"/>
              <a:t>- CIDs: 2003, 2004, 2005, 2515, 2516</a:t>
            </a:r>
            <a:endParaRPr lang="en-US" b="0" dirty="0"/>
          </a:p>
          <a:p>
            <a:pPr marL="0" indent="0">
              <a:buNone/>
            </a:pPr>
            <a:r>
              <a:rPr lang="en-US" b="0" dirty="0"/>
              <a:t> </a:t>
            </a:r>
          </a:p>
          <a:p>
            <a:pPr marL="0" indent="0">
              <a:buNone/>
            </a:pPr>
            <a:r>
              <a:rPr lang="en-US" dirty="0"/>
              <a:t>Move: Leif Wilhelmsson</a:t>
            </a:r>
            <a:endParaRPr lang="en-US" b="0" dirty="0"/>
          </a:p>
          <a:p>
            <a:pPr marL="0" indent="0">
              <a:buNone/>
            </a:pPr>
            <a:r>
              <a:rPr lang="en-US" dirty="0"/>
              <a:t>Second: </a:t>
            </a:r>
            <a:r>
              <a:rPr lang="en-US" dirty="0" smtClean="0"/>
              <a:t>Steve Shellhammer</a:t>
            </a:r>
            <a:endParaRPr lang="en-US" b="0"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5005733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#2013</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[11-19/0330r3] for the CIDs listed below:</a:t>
            </a:r>
            <a:endParaRPr lang="en-US" b="0" dirty="0"/>
          </a:p>
          <a:p>
            <a:pPr marL="0" indent="0">
              <a:buNone/>
            </a:pPr>
            <a:r>
              <a:rPr lang="en-US" dirty="0"/>
              <a:t>- CIDs: 2044, 2166, 2205, 2465, 2743, 2744, 2818</a:t>
            </a:r>
            <a:endParaRPr lang="en-US" b="0" dirty="0"/>
          </a:p>
          <a:p>
            <a:pPr marL="0" indent="0">
              <a:buNone/>
            </a:pPr>
            <a:r>
              <a:rPr lang="en-US" b="0" dirty="0"/>
              <a:t> </a:t>
            </a:r>
          </a:p>
          <a:p>
            <a:pPr marL="0" indent="0">
              <a:buNone/>
            </a:pPr>
            <a:r>
              <a:rPr lang="en-US" dirty="0"/>
              <a:t>Move: Lei Huang</a:t>
            </a:r>
            <a:endParaRPr lang="en-US" b="0" dirty="0"/>
          </a:p>
          <a:p>
            <a:pPr marL="0" indent="0">
              <a:buNone/>
            </a:pPr>
            <a:r>
              <a:rPr lang="en-US" dirty="0"/>
              <a:t>Second: </a:t>
            </a:r>
            <a:r>
              <a:rPr lang="en-US" dirty="0" err="1"/>
              <a:t>Rojan</a:t>
            </a:r>
            <a:r>
              <a:rPr lang="en-US" dirty="0"/>
              <a:t> </a:t>
            </a:r>
            <a:r>
              <a:rPr lang="en-US" dirty="0" err="1"/>
              <a:t>Chitrakar</a:t>
            </a:r>
            <a:endParaRPr lang="en-US" b="0"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7244365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#2014</a:t>
            </a:r>
            <a:endParaRPr lang="en-US" dirty="0"/>
          </a:p>
        </p:txBody>
      </p:sp>
      <p:sp>
        <p:nvSpPr>
          <p:cNvPr id="9" name="Content Placeholder 8"/>
          <p:cNvSpPr>
            <a:spLocks noGrp="1"/>
          </p:cNvSpPr>
          <p:nvPr>
            <p:ph idx="1"/>
          </p:nvPr>
        </p:nvSpPr>
        <p:spPr/>
        <p:txBody>
          <a:bodyPr/>
          <a:lstStyle/>
          <a:p>
            <a:pPr marL="0" indent="0">
              <a:buNone/>
            </a:pPr>
            <a:r>
              <a:rPr lang="en-US" dirty="0" smtClean="0"/>
              <a:t>Move </a:t>
            </a:r>
            <a:r>
              <a:rPr lang="en-US" dirty="0"/>
              <a:t>to accept the comment </a:t>
            </a:r>
            <a:r>
              <a:rPr lang="en-US" dirty="0" smtClean="0"/>
              <a:t>resolutions </a:t>
            </a:r>
            <a:r>
              <a:rPr lang="en-US" dirty="0"/>
              <a:t>in [</a:t>
            </a:r>
            <a:r>
              <a:rPr lang="en-US" dirty="0" smtClean="0"/>
              <a:t>802.11-19/408r4] </a:t>
            </a:r>
            <a:r>
              <a:rPr lang="en-US" dirty="0"/>
              <a:t>for the CIDs below:</a:t>
            </a:r>
          </a:p>
          <a:p>
            <a:pPr marL="0" indent="0">
              <a:buNone/>
            </a:pPr>
            <a:r>
              <a:rPr lang="en-US" dirty="0" smtClean="0"/>
              <a:t>- 2155</a:t>
            </a:r>
            <a:r>
              <a:rPr lang="en-US" dirty="0"/>
              <a:t>, 2564, 2632</a:t>
            </a:r>
          </a:p>
          <a:p>
            <a:pPr marL="0" indent="0">
              <a:buNone/>
            </a:pPr>
            <a:r>
              <a:rPr lang="en-US" dirty="0"/>
              <a:t> </a:t>
            </a:r>
          </a:p>
          <a:p>
            <a:pPr marL="0" indent="0">
              <a:buNone/>
            </a:pPr>
            <a:r>
              <a:rPr lang="en-US" dirty="0"/>
              <a:t>Move: </a:t>
            </a:r>
            <a:r>
              <a:rPr lang="en-US" dirty="0" err="1" smtClean="0"/>
              <a:t>Eunsung</a:t>
            </a:r>
            <a:r>
              <a:rPr lang="en-US" dirty="0" smtClean="0"/>
              <a:t> Park</a:t>
            </a:r>
            <a:endParaRPr lang="en-US" dirty="0"/>
          </a:p>
          <a:p>
            <a:pPr marL="0" indent="0">
              <a:buNone/>
            </a:pPr>
            <a:r>
              <a:rPr lang="en-US" dirty="0"/>
              <a:t>Second: </a:t>
            </a:r>
            <a:r>
              <a:rPr lang="en-US" dirty="0" err="1" smtClean="0"/>
              <a:t>Junghoon</a:t>
            </a:r>
            <a:r>
              <a:rPr lang="en-US" dirty="0" smtClean="0"/>
              <a:t> Suh</a:t>
            </a:r>
            <a:endParaRPr lang="en-US"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007040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#2015</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802.11-19/409r4] </a:t>
            </a:r>
            <a:r>
              <a:rPr lang="en-US" dirty="0"/>
              <a:t>for the CIDs below:</a:t>
            </a:r>
          </a:p>
          <a:p>
            <a:pPr marL="0" indent="0">
              <a:buNone/>
            </a:pPr>
            <a:r>
              <a:rPr lang="en-US" dirty="0" smtClean="0"/>
              <a:t>- 2372</a:t>
            </a:r>
            <a:r>
              <a:rPr lang="en-US" dirty="0"/>
              <a:t>, 2373, 2479, 2517, 2671</a:t>
            </a:r>
          </a:p>
          <a:p>
            <a:pPr marL="0" indent="0">
              <a:buNone/>
            </a:pPr>
            <a:r>
              <a:rPr lang="en-US" dirty="0"/>
              <a:t> </a:t>
            </a:r>
          </a:p>
          <a:p>
            <a:pPr marL="0" indent="0">
              <a:buNone/>
            </a:pPr>
            <a:r>
              <a:rPr lang="en-US" dirty="0"/>
              <a:t>Move: </a:t>
            </a:r>
            <a:r>
              <a:rPr lang="en-US" dirty="0" err="1" smtClean="0"/>
              <a:t>Eunsung</a:t>
            </a:r>
            <a:r>
              <a:rPr lang="en-US" dirty="0" smtClean="0"/>
              <a:t> Park</a:t>
            </a:r>
            <a:endParaRPr lang="en-US" dirty="0"/>
          </a:p>
          <a:p>
            <a:pPr marL="0" indent="0">
              <a:buNone/>
            </a:pPr>
            <a:r>
              <a:rPr lang="en-US" dirty="0"/>
              <a:t>Second: </a:t>
            </a:r>
            <a:r>
              <a:rPr lang="en-US" dirty="0" err="1" smtClean="0"/>
              <a:t>Rui</a:t>
            </a:r>
            <a:r>
              <a:rPr lang="en-US" dirty="0" smtClean="0"/>
              <a:t> Yang</a:t>
            </a:r>
            <a:endParaRPr lang="en-US"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3496898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#2016</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802.11-19/410r2] </a:t>
            </a:r>
            <a:r>
              <a:rPr lang="en-US" dirty="0"/>
              <a:t>for the CIDs below:</a:t>
            </a:r>
          </a:p>
          <a:p>
            <a:pPr lvl="0"/>
            <a:r>
              <a:rPr lang="en-GB" dirty="0" smtClean="0"/>
              <a:t>2011</a:t>
            </a:r>
            <a:r>
              <a:rPr lang="en-GB" dirty="0"/>
              <a:t>, 2014, 2082, 2134, </a:t>
            </a:r>
            <a:r>
              <a:rPr lang="en-GB" dirty="0" smtClean="0"/>
              <a:t>2148, 2158</a:t>
            </a:r>
            <a:r>
              <a:rPr lang="en-GB" dirty="0"/>
              <a:t>, 2161, 2191, 2192, </a:t>
            </a:r>
            <a:r>
              <a:rPr lang="en-GB" dirty="0" smtClean="0"/>
              <a:t>2193, 2194</a:t>
            </a:r>
            <a:r>
              <a:rPr lang="en-GB" dirty="0"/>
              <a:t>, 2197, 2230, 2237, </a:t>
            </a:r>
            <a:r>
              <a:rPr lang="en-GB" dirty="0" smtClean="0"/>
              <a:t>2239, 2240</a:t>
            </a:r>
            <a:r>
              <a:rPr lang="en-GB" dirty="0"/>
              <a:t>, 2244, 2245, 2246, </a:t>
            </a:r>
            <a:r>
              <a:rPr lang="en-GB" dirty="0" smtClean="0"/>
              <a:t>2247, 2248</a:t>
            </a:r>
            <a:r>
              <a:rPr lang="en-GB" dirty="0"/>
              <a:t>, 2249, 2250, 2251, </a:t>
            </a:r>
            <a:r>
              <a:rPr lang="en-GB" dirty="0" smtClean="0"/>
              <a:t>2502, 2503</a:t>
            </a:r>
            <a:r>
              <a:rPr lang="en-GB" dirty="0"/>
              <a:t>, 2504, 2566, 2575, </a:t>
            </a:r>
            <a:r>
              <a:rPr lang="en-GB" dirty="0" smtClean="0"/>
              <a:t>2650, 2707</a:t>
            </a:r>
            <a:r>
              <a:rPr lang="en-GB" dirty="0"/>
              <a:t>, 2708, 2709, 2710, </a:t>
            </a:r>
            <a:r>
              <a:rPr lang="en-GB" dirty="0" smtClean="0"/>
              <a:t>2712, 2761</a:t>
            </a:r>
            <a:r>
              <a:rPr lang="en-GB" dirty="0"/>
              <a:t>, 2394, 2177, 2179</a:t>
            </a:r>
            <a:endParaRPr lang="en-US" dirty="0"/>
          </a:p>
          <a:p>
            <a:pPr marL="0" indent="0">
              <a:buNone/>
            </a:pPr>
            <a:r>
              <a:rPr lang="en-US" dirty="0"/>
              <a:t> </a:t>
            </a:r>
          </a:p>
          <a:p>
            <a:pPr marL="0" indent="0">
              <a:buNone/>
            </a:pPr>
            <a:r>
              <a:rPr lang="en-US" dirty="0"/>
              <a:t>Move: </a:t>
            </a:r>
            <a:r>
              <a:rPr lang="en-US" dirty="0" smtClean="0"/>
              <a:t>Minyoung Park</a:t>
            </a:r>
            <a:endParaRPr lang="en-US" dirty="0"/>
          </a:p>
          <a:p>
            <a:pPr marL="0" indent="0">
              <a:buNone/>
            </a:pPr>
            <a:r>
              <a:rPr lang="en-US" dirty="0"/>
              <a:t>Second: </a:t>
            </a:r>
            <a:r>
              <a:rPr lang="en-US" dirty="0" smtClean="0"/>
              <a:t>Peter </a:t>
            </a:r>
            <a:r>
              <a:rPr lang="en-US" dirty="0" err="1" smtClean="0"/>
              <a:t>Loc</a:t>
            </a:r>
            <a:endParaRPr lang="en-US" dirty="0"/>
          </a:p>
          <a:p>
            <a:pPr marL="0" indent="0">
              <a:buNone/>
            </a:pPr>
            <a:r>
              <a:rPr lang="en-US" dirty="0"/>
              <a:t>Result: passes with unanimous consent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417791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Ad-hoc meeting in April</a:t>
            </a:r>
            <a:endParaRPr lang="en-US" dirty="0"/>
          </a:p>
        </p:txBody>
      </p:sp>
      <p:sp>
        <p:nvSpPr>
          <p:cNvPr id="3" name="Content Placeholder 2"/>
          <p:cNvSpPr>
            <a:spLocks noGrp="1"/>
          </p:cNvSpPr>
          <p:nvPr>
            <p:ph idx="1"/>
          </p:nvPr>
        </p:nvSpPr>
        <p:spPr/>
        <p:txBody>
          <a:bodyPr/>
          <a:lstStyle/>
          <a:p>
            <a:r>
              <a:rPr lang="en-US" dirty="0"/>
              <a:t>Approve a </a:t>
            </a:r>
            <a:r>
              <a:rPr lang="en-US" dirty="0" err="1" smtClean="0"/>
              <a:t>TGba</a:t>
            </a:r>
            <a:r>
              <a:rPr lang="en-US" dirty="0" smtClean="0"/>
              <a:t> </a:t>
            </a:r>
            <a:r>
              <a:rPr lang="en-US" dirty="0"/>
              <a:t>ad-hoc meeting </a:t>
            </a:r>
            <a:r>
              <a:rPr lang="en-US" dirty="0" smtClean="0"/>
              <a:t>on [April 10-11, 2019] </a:t>
            </a:r>
            <a:r>
              <a:rPr lang="en-US" dirty="0" smtClean="0"/>
              <a:t>at the Bay area for </a:t>
            </a:r>
            <a:r>
              <a:rPr lang="en-US" dirty="0"/>
              <a:t>the purpose of comment </a:t>
            </a:r>
            <a:r>
              <a:rPr lang="en-US" dirty="0" smtClean="0"/>
              <a:t>resolution</a:t>
            </a:r>
          </a:p>
          <a:p>
            <a:endParaRPr lang="en-US" dirty="0"/>
          </a:p>
          <a:p>
            <a:r>
              <a:rPr lang="en-US" dirty="0" smtClean="0"/>
              <a:t>Move</a:t>
            </a:r>
            <a:r>
              <a:rPr lang="en-US" dirty="0" smtClean="0"/>
              <a:t>: </a:t>
            </a:r>
            <a:r>
              <a:rPr lang="en-US" dirty="0" err="1" smtClean="0"/>
              <a:t>Yunsong</a:t>
            </a:r>
            <a:r>
              <a:rPr lang="en-US" dirty="0" smtClean="0"/>
              <a:t> Yang</a:t>
            </a:r>
            <a:endParaRPr lang="en-US" dirty="0" smtClean="0"/>
          </a:p>
          <a:p>
            <a:r>
              <a:rPr lang="en-US" dirty="0" smtClean="0"/>
              <a:t>Second</a:t>
            </a:r>
            <a:r>
              <a:rPr lang="en-US" dirty="0" smtClean="0"/>
              <a:t>: Xiaofei Wang</a:t>
            </a:r>
            <a:endParaRPr lang="en-US" dirty="0" smtClean="0"/>
          </a:p>
          <a:p>
            <a:r>
              <a:rPr lang="en-US" dirty="0" smtClean="0"/>
              <a:t>Result</a:t>
            </a:r>
            <a:r>
              <a:rPr lang="en-US" dirty="0" smtClean="0"/>
              <a:t>: Y-N-A = 8-0-5 , motion passes</a:t>
            </a:r>
            <a:endParaRPr 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9052661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smtClean="0"/>
              <a:t>2018</a:t>
            </a:r>
          </a:p>
          <a:p>
            <a:pPr lvl="1"/>
            <a:r>
              <a:rPr lang="en-US" altLang="en-US" sz="1800" b="1" dirty="0" smtClean="0"/>
              <a:t>January</a:t>
            </a:r>
            <a:r>
              <a:rPr lang="en-US" altLang="en-US" sz="1800" dirty="0" smtClean="0"/>
              <a:t>: </a:t>
            </a:r>
            <a:r>
              <a:rPr lang="en-US" altLang="en-US" sz="1800" dirty="0" err="1"/>
              <a:t>TGba</a:t>
            </a:r>
            <a:r>
              <a:rPr lang="en-US" altLang="en-US" sz="1800" dirty="0"/>
              <a:t> Draft </a:t>
            </a:r>
            <a:r>
              <a:rPr lang="en-US" altLang="en-US" sz="1800" dirty="0" smtClean="0"/>
              <a:t>0.1</a:t>
            </a:r>
            <a:endParaRPr lang="en-US" altLang="en-US" sz="1800" b="1" dirty="0" smtClean="0"/>
          </a:p>
          <a:p>
            <a:pPr lvl="1"/>
            <a:r>
              <a:rPr lang="en-US" altLang="en-US" sz="1800" b="1" dirty="0" smtClean="0"/>
              <a:t>September</a:t>
            </a:r>
            <a:r>
              <a:rPr lang="en-US" altLang="en-US" sz="1800" dirty="0" smtClean="0"/>
              <a:t>: </a:t>
            </a:r>
            <a:r>
              <a:rPr lang="en-US" altLang="en-US" sz="1800" dirty="0" err="1" smtClean="0"/>
              <a:t>TGba</a:t>
            </a:r>
            <a:r>
              <a:rPr lang="en-US" altLang="en-US" sz="1800" dirty="0" smtClean="0"/>
              <a:t> Draft 1.0</a:t>
            </a:r>
          </a:p>
          <a:p>
            <a:pPr lvl="1"/>
            <a:r>
              <a:rPr lang="en-US" altLang="en-US" sz="1800" b="1" dirty="0" smtClean="0"/>
              <a:t>November</a:t>
            </a:r>
            <a:r>
              <a:rPr lang="en-US" altLang="en-US" sz="1800" dirty="0" smtClean="0"/>
              <a:t>: Comment resolution on </a:t>
            </a:r>
            <a:r>
              <a:rPr lang="en-US" altLang="en-US" sz="1800" dirty="0" err="1" smtClean="0"/>
              <a:t>TGba</a:t>
            </a:r>
            <a:r>
              <a:rPr lang="en-US" altLang="en-US" sz="1800" dirty="0" smtClean="0"/>
              <a:t> Draft1.0</a:t>
            </a:r>
          </a:p>
          <a:p>
            <a:r>
              <a:rPr lang="en-US" altLang="en-US" sz="1800" dirty="0" smtClean="0"/>
              <a:t>2019:</a:t>
            </a:r>
          </a:p>
          <a:p>
            <a:pPr lvl="1"/>
            <a:r>
              <a:rPr lang="en-US" altLang="en-US" sz="1800" b="1" dirty="0" smtClean="0"/>
              <a:t>January</a:t>
            </a:r>
            <a:r>
              <a:rPr lang="en-US" altLang="en-US" sz="1800" dirty="0" smtClean="0"/>
              <a:t>: </a:t>
            </a:r>
            <a:r>
              <a:rPr lang="en-US" altLang="en-US" sz="1800" dirty="0" err="1" smtClean="0"/>
              <a:t>TGba</a:t>
            </a:r>
            <a:r>
              <a:rPr lang="en-US" altLang="en-US" sz="1800" dirty="0" smtClean="0"/>
              <a:t> Draft 2.0</a:t>
            </a:r>
          </a:p>
          <a:p>
            <a:pPr lvl="1"/>
            <a:r>
              <a:rPr lang="en-US" altLang="en-US" sz="1800" b="1" dirty="0" smtClean="0"/>
              <a:t>March</a:t>
            </a:r>
            <a:r>
              <a:rPr lang="en-US" altLang="en-US" sz="1800" dirty="0" smtClean="0"/>
              <a:t>: Comment resolution on D2.0</a:t>
            </a:r>
          </a:p>
          <a:p>
            <a:pPr lvl="1"/>
            <a:r>
              <a:rPr lang="en-US" altLang="en-US" sz="1800" b="1" dirty="0" smtClean="0"/>
              <a:t>May</a:t>
            </a:r>
            <a:r>
              <a:rPr lang="en-US" altLang="en-US" sz="1800" dirty="0" smtClean="0"/>
              <a:t>: </a:t>
            </a:r>
            <a:r>
              <a:rPr lang="en-US" altLang="en-US" sz="1800" dirty="0" err="1" smtClean="0"/>
              <a:t>TGba</a:t>
            </a:r>
            <a:r>
              <a:rPr lang="en-US" altLang="en-US" sz="1800" dirty="0" smtClean="0"/>
              <a:t> Draft 3.0 – WG Recirculation LB</a:t>
            </a:r>
          </a:p>
          <a:p>
            <a:pPr lvl="1"/>
            <a:r>
              <a:rPr lang="en-US" altLang="en-US" sz="1800" b="1" dirty="0" smtClean="0"/>
              <a:t>July</a:t>
            </a:r>
            <a:r>
              <a:rPr lang="en-US" altLang="en-US" sz="1800" dirty="0" smtClean="0"/>
              <a:t>: Comment resolution on D3.0, MDR/MEC done</a:t>
            </a:r>
          </a:p>
          <a:p>
            <a:pPr lvl="1"/>
            <a:r>
              <a:rPr lang="en-US" altLang="en-US" sz="1800" b="1" dirty="0" smtClean="0"/>
              <a:t>September</a:t>
            </a:r>
            <a:r>
              <a:rPr lang="en-US" altLang="en-US" sz="1800" dirty="0" smtClean="0"/>
              <a:t>: </a:t>
            </a:r>
            <a:r>
              <a:rPr lang="en-US" altLang="en-US" sz="1800" dirty="0" err="1" smtClean="0"/>
              <a:t>TGba</a:t>
            </a:r>
            <a:r>
              <a:rPr lang="en-US" altLang="en-US" sz="1800" dirty="0" smtClean="0"/>
              <a:t> Draft 4.0, Formation of sponsor ballot pool</a:t>
            </a:r>
          </a:p>
          <a:p>
            <a:pPr lvl="1"/>
            <a:r>
              <a:rPr lang="en-US" altLang="en-US" sz="1800" b="1" dirty="0" smtClean="0"/>
              <a:t>November</a:t>
            </a:r>
            <a:r>
              <a:rPr lang="en-US" altLang="en-US" sz="1800" dirty="0" smtClean="0"/>
              <a:t>: </a:t>
            </a:r>
            <a:r>
              <a:rPr lang="en-US" altLang="en-US" sz="1800" dirty="0" err="1" smtClean="0"/>
              <a:t>TGba</a:t>
            </a:r>
            <a:r>
              <a:rPr lang="en-US" altLang="en-US" sz="1800" dirty="0" smtClean="0"/>
              <a:t> Draft 5.0, Sponsor ballot</a:t>
            </a:r>
          </a:p>
          <a:p>
            <a:r>
              <a:rPr lang="en-US" altLang="en-US" sz="1800" dirty="0" smtClean="0"/>
              <a:t>2020:</a:t>
            </a:r>
          </a:p>
          <a:p>
            <a:pPr lvl="1"/>
            <a:r>
              <a:rPr lang="en-US" altLang="en-US" sz="1800" b="1" dirty="0" smtClean="0"/>
              <a:t>September</a:t>
            </a:r>
            <a:r>
              <a:rPr lang="en-US" altLang="en-US" sz="1800" dirty="0" smtClean="0"/>
              <a:t>: </a:t>
            </a:r>
            <a:r>
              <a:rPr lang="en-US" altLang="en-US" sz="1800" dirty="0" err="1" smtClean="0"/>
              <a:t>RevCom</a:t>
            </a:r>
            <a:endParaRPr lang="en-US" altLang="en-US" sz="18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43</a:t>
            </a:fld>
            <a:endParaRPr lang="en-US" altLang="en-US" sz="1200" b="0" smtClean="0"/>
          </a:p>
        </p:txBody>
      </p:sp>
      <p:grpSp>
        <p:nvGrpSpPr>
          <p:cNvPr id="6" name="Group 5"/>
          <p:cNvGrpSpPr/>
          <p:nvPr/>
        </p:nvGrpSpPr>
        <p:grpSpPr>
          <a:xfrm>
            <a:off x="289835" y="3676645"/>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the comment resolution on LB237 (D2.0)</a:t>
            </a:r>
          </a:p>
          <a:p>
            <a:pPr>
              <a:defRPr/>
            </a:pPr>
            <a:r>
              <a:rPr lang="en-US" altLang="en-US" dirty="0" smtClean="0"/>
              <a:t>Publish D3.0</a:t>
            </a:r>
          </a:p>
          <a:p>
            <a:pPr>
              <a:defRPr/>
            </a:pPr>
            <a:r>
              <a:rPr lang="en-US" altLang="en-US" dirty="0" smtClean="0"/>
              <a:t>Start WG recirculation letter ballot</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44</a:t>
            </a:fld>
            <a:endParaRPr lang="en-US" altLang="en-US" sz="1200" b="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1.5 hour each):</a:t>
            </a:r>
          </a:p>
          <a:p>
            <a:pPr marL="685800" lvl="2" indent="-342900">
              <a:defRPr/>
            </a:pPr>
            <a:r>
              <a:rPr lang="en-US" altLang="en-US" sz="2400" b="1" dirty="0" smtClean="0"/>
              <a:t>March 25</a:t>
            </a:r>
            <a:r>
              <a:rPr lang="en-US" altLang="en-US" sz="2400" b="1" baseline="30000" dirty="0" smtClean="0"/>
              <a:t>th </a:t>
            </a:r>
            <a:r>
              <a:rPr lang="en-US" altLang="en-US" sz="2400" b="1" dirty="0" smtClean="0"/>
              <a:t>, 10:00 ET</a:t>
            </a:r>
            <a:endParaRPr lang="en-US" altLang="en-US" sz="2400" b="1" baseline="30000" dirty="0"/>
          </a:p>
          <a:p>
            <a:pPr marL="685800" lvl="2" indent="-342900">
              <a:defRPr/>
            </a:pPr>
            <a:r>
              <a:rPr lang="en-US" altLang="en-US" sz="2400" b="1" dirty="0" smtClean="0"/>
              <a:t>April </a:t>
            </a:r>
            <a:r>
              <a:rPr lang="en-US" altLang="en-US" sz="2400" b="1" dirty="0" smtClean="0"/>
              <a:t>22</a:t>
            </a:r>
            <a:r>
              <a:rPr lang="en-US" altLang="en-US" sz="2400" b="1" baseline="30000" dirty="0" smtClean="0"/>
              <a:t>nd</a:t>
            </a:r>
            <a:r>
              <a:rPr lang="en-US" altLang="en-US" sz="2400" b="1" dirty="0" smtClean="0"/>
              <a:t> , </a:t>
            </a:r>
            <a:r>
              <a:rPr lang="en-US" altLang="en-US" sz="2400" b="1" dirty="0" smtClean="0"/>
              <a:t>17:00 </a:t>
            </a:r>
            <a:r>
              <a:rPr lang="en-US" altLang="en-US" sz="2400" b="1" dirty="0"/>
              <a:t>ET</a:t>
            </a:r>
            <a:endParaRPr lang="en-US" altLang="en-US" sz="2400" b="1" baseline="30000" dirty="0"/>
          </a:p>
          <a:p>
            <a:pPr marL="685800" lvl="2" indent="-342900">
              <a:defRPr/>
            </a:pPr>
            <a:r>
              <a:rPr lang="en-US" altLang="en-US" sz="2400" b="1" dirty="0" smtClean="0"/>
              <a:t>April 29</a:t>
            </a:r>
            <a:r>
              <a:rPr lang="en-US" altLang="en-US" sz="2400" b="1" baseline="30000" dirty="0" smtClean="0"/>
              <a:t>th</a:t>
            </a:r>
            <a:r>
              <a:rPr lang="en-US" altLang="en-US" sz="2400" b="1" dirty="0"/>
              <a:t> , </a:t>
            </a:r>
            <a:r>
              <a:rPr lang="en-US" altLang="en-US" sz="2400" b="1" dirty="0" smtClean="0"/>
              <a:t>23:00 </a:t>
            </a:r>
            <a:r>
              <a:rPr lang="en-US" altLang="en-US" sz="2400" b="1" dirty="0"/>
              <a:t>ET</a:t>
            </a:r>
            <a:endParaRPr lang="en-US" altLang="en-US" sz="2400" b="1" baseline="30000" dirty="0"/>
          </a:p>
          <a:p>
            <a:pPr marL="685800" lvl="2" indent="-342900">
              <a:defRPr/>
            </a:pPr>
            <a:endParaRPr lang="en-US" altLang="en-US" sz="2400" b="1" dirty="0" smtClean="0"/>
          </a:p>
          <a:p>
            <a:pPr marL="685800" lvl="2" indent="-342900">
              <a:defRPr/>
            </a:pP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45</a:t>
            </a:fld>
            <a:endParaRPr lang="en-US" altLang="en-US" sz="1200" b="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46</a:t>
            </a:fld>
            <a:endParaRPr lang="en-US" altLang="en-US" sz="1200" b="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 s</a:t>
            </a:r>
            <a:r>
              <a:rPr lang="en-US" b="0" dirty="0" smtClean="0"/>
              <a:t>ubmissions (updated on </a:t>
            </a:r>
            <a:r>
              <a:rPr lang="en-US" dirty="0" smtClean="0"/>
              <a:t>March 11th</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127092</TotalTime>
  <Words>3164</Words>
  <Application>Microsoft Office PowerPoint</Application>
  <PresentationFormat>On-screen Show (4:3)</PresentationFormat>
  <Paragraphs>663</Paragraphs>
  <Slides>48</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7"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#2001</vt:lpstr>
      <vt:lpstr>Motion #2002</vt:lpstr>
      <vt:lpstr>Motion #2003</vt:lpstr>
      <vt:lpstr>Motion #2004</vt:lpstr>
      <vt:lpstr>Motion #2005</vt:lpstr>
      <vt:lpstr>Motion #2006</vt:lpstr>
      <vt:lpstr>Motion #2007</vt:lpstr>
      <vt:lpstr>Motion #2008</vt:lpstr>
      <vt:lpstr>Motion #2009</vt:lpstr>
      <vt:lpstr>Motion #2010</vt:lpstr>
      <vt:lpstr>Motion #2011</vt:lpstr>
      <vt:lpstr>Motion #2012</vt:lpstr>
      <vt:lpstr>Motion #2013</vt:lpstr>
      <vt:lpstr>Motion #2014</vt:lpstr>
      <vt:lpstr>Motion #2015</vt:lpstr>
      <vt:lpstr>Motion #2016</vt:lpstr>
      <vt:lpstr>Motion: Ad-hoc meeting in April</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5157</cp:revision>
  <cp:lastPrinted>2014-11-04T15:04:57Z</cp:lastPrinted>
  <dcterms:created xsi:type="dcterms:W3CDTF">2007-04-17T18:10:23Z</dcterms:created>
  <dcterms:modified xsi:type="dcterms:W3CDTF">2019-03-14T22:36:28Z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2019-03-14 22:36:28Z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