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708" r:id="rId2"/>
    <p:sldId id="678" r:id="rId3"/>
    <p:sldId id="679" r:id="rId4"/>
    <p:sldId id="656" r:id="rId5"/>
    <p:sldId id="665" r:id="rId6"/>
    <p:sldId id="666" r:id="rId7"/>
    <p:sldId id="710" r:id="rId8"/>
    <p:sldId id="711" r:id="rId9"/>
    <p:sldId id="715" r:id="rId10"/>
    <p:sldId id="762" r:id="rId11"/>
    <p:sldId id="799" r:id="rId12"/>
    <p:sldId id="826"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48" r:id="rId26"/>
    <p:sldId id="847" r:id="rId27"/>
    <p:sldId id="800" r:id="rId28"/>
    <p:sldId id="694" r:id="rId29"/>
    <p:sldId id="695" r:id="rId30"/>
    <p:sldId id="740" r:id="rId31"/>
    <p:sldId id="741" r:id="rId32"/>
    <p:sldId id="82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24" autoAdjust="0"/>
    <p:restoredTop sz="94095" autoAdjust="0"/>
  </p:normalViewPr>
  <p:slideViewPr>
    <p:cSldViewPr>
      <p:cViewPr varScale="1">
        <p:scale>
          <a:sx n="70" d="100"/>
          <a:sy n="70" d="100"/>
        </p:scale>
        <p:origin x="8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802.11-19/0242r2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690"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March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2019-3-11</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26768028"/>
              </p:ext>
            </p:extLst>
          </p:nvPr>
        </p:nvGraphicFramePr>
        <p:xfrm>
          <a:off x="1066800" y="2895600"/>
          <a:ext cx="7239000" cy="2020570"/>
        </p:xfrm>
        <a:graphic>
          <a:graphicData uri="http://schemas.openxmlformats.org/drawingml/2006/table">
            <a:tbl>
              <a:tblPr/>
              <a:tblGrid>
                <a:gridCol w="72390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a:solidFill>
                            <a:srgbClr val="000000"/>
                          </a:solidFill>
                          <a:effectLst/>
                          <a:latin typeface="Arial" panose="020B0604020202020204" pitchFamily="34" charset="0"/>
                        </a:rPr>
                        <a:t>11-19/0351r0, CR for TX/RX Specification D2.0, Leif Wilhelmsson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200" b="0" i="0" u="none" strike="noStrike" dirty="0">
                          <a:solidFill>
                            <a:srgbClr val="000000"/>
                          </a:solidFill>
                          <a:effectLst/>
                          <a:latin typeface="Arial" panose="020B0604020202020204" pitchFamily="34" charset="0"/>
                        </a:rPr>
                        <a:t>19/0340, </a:t>
                      </a:r>
                      <a:r>
                        <a:rPr lang="en-US" sz="1200" b="0" i="0" u="none" strike="noStrike" dirty="0" err="1">
                          <a:solidFill>
                            <a:srgbClr val="000000"/>
                          </a:solidFill>
                          <a:effectLst/>
                          <a:latin typeface="Arial" panose="020B0604020202020204" pitchFamily="34" charset="0"/>
                        </a:rPr>
                        <a:t>TGba</a:t>
                      </a:r>
                      <a:r>
                        <a:rPr lang="en-US" sz="1200" b="0" i="0" u="none" strike="noStrike" dirty="0">
                          <a:solidFill>
                            <a:srgbClr val="000000"/>
                          </a:solidFill>
                          <a:effectLst/>
                          <a:latin typeface="Arial" panose="020B0604020202020204" pitchFamily="34" charset="0"/>
                        </a:rPr>
                        <a:t> D2.0 Comment Resolutions for Sec. 31.2.5.2, 31.2.5.3 and 31.2.5.4, </a:t>
                      </a:r>
                      <a:r>
                        <a:rPr lang="en-US" sz="1200" b="0" i="0" u="none" strike="noStrike" dirty="0" err="1">
                          <a:solidFill>
                            <a:srgbClr val="000000"/>
                          </a:solidFill>
                          <a:effectLst/>
                          <a:latin typeface="Arial" panose="020B0604020202020204" pitchFamily="34" charset="0"/>
                        </a:rPr>
                        <a:t>Rui</a:t>
                      </a:r>
                      <a:r>
                        <a:rPr lang="en-US" sz="12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11-19/382, Spec text for Proposed CR for CID 2062 Rui Yang,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11-19/381, Defining WUR Signal Bandwidth (PPT for 11-19/382) Rui Yang,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11-19-0398 PHY comment resolution for Clause 31 – Vinod Kristem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r>
              <a:tr h="184150">
                <a:tc>
                  <a:txBody>
                    <a:bodyPr/>
                    <a:lstStyle/>
                    <a:p>
                      <a:pPr algn="l" fontAlgn="ctr"/>
                      <a:r>
                        <a:rPr lang="en-US" sz="1200" b="0" i="0" u="none" strike="noStrike">
                          <a:solidFill>
                            <a:srgbClr val="000000"/>
                          </a:solidFill>
                          <a:effectLst/>
                          <a:latin typeface="Arial" panose="020B0604020202020204" pitchFamily="34" charset="0"/>
                        </a:rPr>
                        <a:t>19/0408 CR for WUR Data Field, Eunsung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19/0409 CR for WUR PHY FDMA and Padding, </a:t>
                      </a:r>
                      <a:r>
                        <a:rPr lang="en-US" sz="1200" b="0" i="0" u="none" strike="noStrike" dirty="0" err="1">
                          <a:solidFill>
                            <a:srgbClr val="000000"/>
                          </a:solidFill>
                          <a:effectLst/>
                          <a:latin typeface="Arial" panose="020B0604020202020204" pitchFamily="34" charset="0"/>
                        </a:rPr>
                        <a:t>Eunsung</a:t>
                      </a:r>
                      <a:r>
                        <a:rPr lang="en-US" sz="1200" b="0" i="0" u="none" strike="noStrike" dirty="0">
                          <a:solidFill>
                            <a:srgbClr val="000000"/>
                          </a:solidFill>
                          <a:effectLst/>
                          <a:latin typeface="Arial" panose="020B0604020202020204" pitchFamily="34" charset="0"/>
                        </a:rPr>
                        <a:t> Park, LG Electronics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802.11-19/423, “PHY Misclassification Issue,”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smtClean="0">
                          <a:solidFill>
                            <a:srgbClr val="000000"/>
                          </a:solidFill>
                          <a:effectLst/>
                          <a:latin typeface="Arial" panose="020B0604020202020204" pitchFamily="34" charset="0"/>
                        </a:rPr>
                        <a:t>802.11-19/424, “CR on BPSK-Mark Comments,” Steve Shellhammer, Qualcomm</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85923138"/>
              </p:ext>
            </p:extLst>
          </p:nvPr>
        </p:nvGraphicFramePr>
        <p:xfrm>
          <a:off x="1238250" y="2743200"/>
          <a:ext cx="6743700" cy="1770380"/>
        </p:xfrm>
        <a:graphic>
          <a:graphicData uri="http://schemas.openxmlformats.org/drawingml/2006/table">
            <a:tbl>
              <a:tblPr/>
              <a:tblGrid>
                <a:gridCol w="6743700"/>
              </a:tblGrid>
              <a:tr h="5588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17500">
                <a:tc>
                  <a:txBody>
                    <a:bodyPr/>
                    <a:lstStyle/>
                    <a:p>
                      <a:pPr algn="l" fontAlgn="ctr"/>
                      <a:r>
                        <a:rPr lang="en-US" sz="1200" b="0" i="0" u="none" strike="noStrike" dirty="0">
                          <a:solidFill>
                            <a:srgbClr val="000000"/>
                          </a:solidFill>
                          <a:effectLst/>
                          <a:latin typeface="Arial" panose="020B0604020202020204" pitchFamily="34" charset="0"/>
                        </a:rPr>
                        <a:t>19/0328, CRs for clause 9.4.2.293 WUR Discovery element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19/0329, CRs for clause 30.11 WUR Discovery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200" b="0" i="0" u="none" strike="noStrike">
                          <a:solidFill>
                            <a:srgbClr val="000000"/>
                          </a:solidFill>
                          <a:effectLst/>
                          <a:latin typeface="Arial" panose="020B0604020202020204" pitchFamily="34" charset="0"/>
                        </a:rPr>
                        <a:t>19/0352, CRs for clause 30.9.2 and 30.9.3 Protected WUR frames,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19/0330r1, comment resolution on group ID, Lei Huang,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11-19-0399 comment resolution for SubClause 9.10.3.2 – Kaiying Lv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a:solidFill>
                            <a:srgbClr val="000000"/>
                          </a:solidFill>
                          <a:effectLst/>
                          <a:latin typeface="Arial" panose="020B0604020202020204" pitchFamily="34" charset="0"/>
                        </a:rPr>
                        <a:t>11-19-0400 comment resolution for </a:t>
                      </a:r>
                      <a:r>
                        <a:rPr lang="en-US" sz="1200" b="0" i="0" u="none" strike="noStrike" dirty="0" err="1">
                          <a:solidFill>
                            <a:srgbClr val="000000"/>
                          </a:solidFill>
                          <a:effectLst/>
                          <a:latin typeface="Arial" panose="020B0604020202020204" pitchFamily="34" charset="0"/>
                        </a:rPr>
                        <a:t>SubClause</a:t>
                      </a:r>
                      <a:r>
                        <a:rPr lang="en-US" sz="1200" b="0" i="0" u="none" strike="noStrike" dirty="0">
                          <a:solidFill>
                            <a:srgbClr val="000000"/>
                          </a:solidFill>
                          <a:effectLst/>
                          <a:latin typeface="Arial" panose="020B0604020202020204" pitchFamily="34" charset="0"/>
                        </a:rPr>
                        <a:t> 9.10.3.4 – </a:t>
                      </a:r>
                      <a:r>
                        <a:rPr lang="en-US" sz="1200" b="0" i="0" u="none" strike="noStrike" dirty="0" err="1">
                          <a:solidFill>
                            <a:srgbClr val="000000"/>
                          </a:solidFill>
                          <a:effectLst/>
                          <a:latin typeface="Arial" panose="020B0604020202020204" pitchFamily="34" charset="0"/>
                        </a:rPr>
                        <a:t>Kaiying</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Lv</a:t>
                      </a:r>
                      <a:r>
                        <a:rPr lang="en-US" sz="1200" b="0" i="0" u="none" strike="noStrike" dirty="0">
                          <a:solidFill>
                            <a:srgbClr val="000000"/>
                          </a:solidFill>
                          <a:effectLst/>
                          <a:latin typeface="Arial" panose="020B0604020202020204" pitchFamily="34" charset="0"/>
                        </a:rPr>
                        <a:t> (ZTE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30">
                <a:tc>
                  <a:txBody>
                    <a:bodyPr/>
                    <a:lstStyle/>
                    <a:p>
                      <a:pPr algn="l" fontAlgn="ctr"/>
                      <a:r>
                        <a:rPr lang="en-US" sz="1200" b="0" i="0" u="none" strike="noStrike" dirty="0" smtClean="0">
                          <a:solidFill>
                            <a:srgbClr val="000000"/>
                          </a:solidFill>
                          <a:effectLst/>
                          <a:latin typeface="Arial" panose="020B0604020202020204" pitchFamily="34" charset="0"/>
                        </a:rPr>
                        <a:t>19/0383, CR for WUR Beacon and Synchronization Part I, Po-Kai Huang, Intel</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General </a:t>
            </a:r>
            <a:br>
              <a:rPr lang="en-US" altLang="en-US" dirty="0" smtClean="0"/>
            </a:br>
            <a:r>
              <a:rPr lang="en-US" altLang="en-US" dirty="0" smtClean="0"/>
              <a:t>– Clause 6, Architecture, Others</a:t>
            </a:r>
            <a:endParaRPr lang="en-US" dirty="0"/>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625584498"/>
              </p:ext>
            </p:extLst>
          </p:nvPr>
        </p:nvGraphicFramePr>
        <p:xfrm>
          <a:off x="1447800" y="2789396"/>
          <a:ext cx="6705600" cy="1324610"/>
        </p:xfrm>
        <a:graphic>
          <a:graphicData uri="http://schemas.openxmlformats.org/drawingml/2006/table">
            <a:tbl>
              <a:tblPr/>
              <a:tblGrid>
                <a:gridCol w="5715000"/>
                <a:gridCol w="990600"/>
              </a:tblGrid>
              <a:tr h="184150">
                <a:tc>
                  <a:txBody>
                    <a:bodyPr/>
                    <a:lstStyle/>
                    <a:p>
                      <a:pPr algn="l" fontAlgn="b"/>
                      <a:r>
                        <a:rPr lang="en-US" sz="12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200" b="0" i="0" u="none" strike="noStrike" dirty="0">
                          <a:solidFill>
                            <a:srgbClr val="000000"/>
                          </a:solidFill>
                          <a:effectLst/>
                          <a:latin typeface="Arial" panose="020B0604020202020204" pitchFamily="34" charset="0"/>
                        </a:rPr>
                        <a:t>19/0327, CRs for clause 6.3 MLME SAP CIDs, </a:t>
                      </a:r>
                      <a:r>
                        <a:rPr lang="en-US" sz="1200" b="0" i="0" u="none" strike="noStrike" dirty="0" err="1">
                          <a:solidFill>
                            <a:srgbClr val="000000"/>
                          </a:solidFill>
                          <a:effectLst/>
                          <a:latin typeface="Arial" panose="020B0604020202020204" pitchFamily="34" charset="0"/>
                        </a:rPr>
                        <a:t>Rojan</a:t>
                      </a:r>
                      <a:r>
                        <a:rPr lang="en-US" sz="1200" b="0" i="0" u="none" strike="noStrike" dirty="0">
                          <a:solidFill>
                            <a:srgbClr val="000000"/>
                          </a:solidFill>
                          <a:effectLst/>
                          <a:latin typeface="Arial" panose="020B0604020202020204" pitchFamily="34" charset="0"/>
                        </a:rPr>
                        <a:t> </a:t>
                      </a:r>
                      <a:r>
                        <a:rPr lang="en-US" sz="1200" b="0" i="0" u="none" strike="noStrike" dirty="0" err="1">
                          <a:solidFill>
                            <a:srgbClr val="000000"/>
                          </a:solidFill>
                          <a:effectLst/>
                          <a:latin typeface="Arial" panose="020B0604020202020204" pitchFamily="34" charset="0"/>
                        </a:rPr>
                        <a:t>Chitrakar</a:t>
                      </a:r>
                      <a:r>
                        <a:rPr lang="en-US" sz="1200" b="0" i="0" u="none" strike="noStrike" dirty="0">
                          <a:solidFill>
                            <a:srgbClr val="000000"/>
                          </a:solidFill>
                          <a:effectLst/>
                          <a:latin typeface="Arial" panose="020B0604020202020204" pitchFamily="34" charset="0"/>
                        </a:rPr>
                        <a:t>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Clause</a:t>
                      </a:r>
                      <a:r>
                        <a:rPr lang="en-US" sz="1200" b="0" i="0" u="none" strike="noStrike" baseline="0" dirty="0" smtClean="0">
                          <a:solidFill>
                            <a:srgbClr val="000000"/>
                          </a:solidFill>
                          <a:effectLst/>
                          <a:latin typeface="Arial" panose="020B0604020202020204" pitchFamily="34" charset="0"/>
                        </a:rPr>
                        <a:t> 6</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11-19/344, spec text for CR CID 2699,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11-19/345, PPT for CR CID 2699,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11-19/361, Spec text for CR CID 2696, 2697 and 2752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a:solidFill>
                            <a:srgbClr val="000000"/>
                          </a:solidFill>
                          <a:effectLst/>
                          <a:latin typeface="Arial" panose="020B0604020202020204" pitchFamily="34" charset="0"/>
                        </a:rPr>
                        <a:t>11-19/372, Spec text for CR CID 2698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Others</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200" b="0" i="0" u="none" strike="noStrike" dirty="0">
                          <a:solidFill>
                            <a:srgbClr val="000000"/>
                          </a:solidFill>
                          <a:effectLst/>
                          <a:latin typeface="Arial" panose="020B0604020202020204" pitchFamily="34" charset="0"/>
                        </a:rPr>
                        <a:t>19/0410 CR for clause 1, clause 3, clause 4, Minyoung Park, Intel Corporation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smtClean="0">
                          <a:solidFill>
                            <a:srgbClr val="000000"/>
                          </a:solidFill>
                          <a:effectLst/>
                          <a:latin typeface="Arial" panose="020B0604020202020204" pitchFamily="34" charset="0"/>
                        </a:rPr>
                        <a:t>Architecture</a:t>
                      </a:r>
                      <a:endParaRPr lang="en-US" sz="12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220981" y="1219200"/>
            <a:ext cx="4389119" cy="5262309"/>
          </a:xfrm>
        </p:spPr>
        <p:txBody>
          <a:bodyPr/>
          <a:lstStyle/>
          <a:p>
            <a:pPr>
              <a:spcBef>
                <a:spcPts val="100"/>
              </a:spcBef>
            </a:pPr>
            <a:r>
              <a:rPr lang="en-US" altLang="en-US" sz="1500" dirty="0" smtClean="0"/>
              <a:t>Monday: PM1 (2 hours)</a:t>
            </a:r>
          </a:p>
          <a:p>
            <a:pPr lvl="1">
              <a:spcBef>
                <a:spcPts val="100"/>
              </a:spcBef>
            </a:pPr>
            <a:r>
              <a:rPr lang="en-US" altLang="en-US" sz="1500" dirty="0" smtClean="0"/>
              <a:t>Call meeting to order</a:t>
            </a:r>
          </a:p>
          <a:p>
            <a:pPr lvl="1">
              <a:spcBef>
                <a:spcPts val="100"/>
              </a:spcBef>
            </a:pPr>
            <a:r>
              <a:rPr lang="en-US" altLang="en-US" sz="1500" dirty="0" smtClean="0"/>
              <a:t>Call for submissions</a:t>
            </a:r>
          </a:p>
          <a:p>
            <a:pPr lvl="1">
              <a:spcBef>
                <a:spcPts val="100"/>
              </a:spcBef>
            </a:pPr>
            <a:r>
              <a:rPr lang="en-US" altLang="en-US" sz="1500" dirty="0" smtClean="0"/>
              <a:t>Review agenda and approval</a:t>
            </a:r>
          </a:p>
          <a:p>
            <a:pPr lvl="1">
              <a:spcBef>
                <a:spcPts val="100"/>
              </a:spcBef>
            </a:pPr>
            <a:r>
              <a:rPr lang="en-US" altLang="en-US" sz="1500" dirty="0" smtClean="0"/>
              <a:t>IEEE 802 and 802.11 IPR Policy and procedure</a:t>
            </a:r>
          </a:p>
          <a:p>
            <a:pPr lvl="1">
              <a:spcBef>
                <a:spcPts val="100"/>
              </a:spcBef>
            </a:pPr>
            <a:r>
              <a:rPr lang="en-US" altLang="en-US" sz="1500" dirty="0" smtClean="0"/>
              <a:t>Participation in IEEE 802 Meetings </a:t>
            </a:r>
          </a:p>
          <a:p>
            <a:pPr lvl="1">
              <a:spcBef>
                <a:spcPts val="100"/>
              </a:spcBef>
            </a:pPr>
            <a:r>
              <a:rPr lang="en-US" altLang="en-US" sz="1500" b="1" dirty="0" smtClean="0"/>
              <a:t>Motion</a:t>
            </a:r>
            <a:r>
              <a:rPr lang="en-US" altLang="en-US" sz="1500" dirty="0" smtClean="0"/>
              <a:t>: January 2019 meeting (</a:t>
            </a:r>
            <a:r>
              <a:rPr lang="en-US" altLang="en-US" sz="1500" dirty="0"/>
              <a:t>doc: IEEE </a:t>
            </a:r>
            <a:r>
              <a:rPr lang="en-US" altLang="en-US" sz="1500" dirty="0" smtClean="0"/>
              <a:t>802.11-19/226r0) </a:t>
            </a:r>
            <a:r>
              <a:rPr lang="en-US" altLang="en-US" sz="1500" dirty="0" smtClean="0"/>
              <a:t>and teleconference minutes (doc: IEEE </a:t>
            </a:r>
            <a:r>
              <a:rPr lang="en-US" altLang="en-US" sz="1500" dirty="0" smtClean="0"/>
              <a:t>802.11-19/334r0) </a:t>
            </a:r>
            <a:r>
              <a:rPr lang="en-US" altLang="en-US" sz="1500" dirty="0" smtClean="0"/>
              <a:t>approval</a:t>
            </a:r>
          </a:p>
          <a:p>
            <a:pPr lvl="1">
              <a:spcBef>
                <a:spcPts val="100"/>
              </a:spcBef>
            </a:pPr>
            <a:r>
              <a:rPr lang="en-US" altLang="en-US" sz="1500" dirty="0"/>
              <a:t>Summary from January 2019 Meeting</a:t>
            </a:r>
            <a:endParaRPr lang="en-US" altLang="en-US" sz="1500" dirty="0" smtClean="0"/>
          </a:p>
          <a:p>
            <a:pPr lvl="1">
              <a:spcBef>
                <a:spcPts val="100"/>
              </a:spcBef>
            </a:pPr>
            <a:r>
              <a:rPr lang="en-US" altLang="en-US" sz="1500" dirty="0" smtClean="0"/>
              <a:t>Comment assignments </a:t>
            </a:r>
            <a:r>
              <a:rPr lang="en-US" altLang="en-US" sz="1500" dirty="0" smtClean="0"/>
              <a:t>(if any)</a:t>
            </a:r>
          </a:p>
          <a:p>
            <a:pPr lvl="1">
              <a:spcBef>
                <a:spcPts val="100"/>
              </a:spcBef>
            </a:pPr>
            <a:r>
              <a:rPr lang="en-US" altLang="en-US" sz="1500" dirty="0" smtClean="0"/>
              <a:t>Discussion on </a:t>
            </a:r>
            <a:r>
              <a:rPr lang="en-US" altLang="en-US" sz="1500" dirty="0" err="1" smtClean="0"/>
              <a:t>TGba</a:t>
            </a:r>
            <a:r>
              <a:rPr lang="en-US" altLang="en-US" sz="1500" dirty="0" smtClean="0"/>
              <a:t> ad-hoc meeting in April</a:t>
            </a:r>
            <a:endParaRPr lang="en-US" altLang="en-US" sz="1500" dirty="0" smtClean="0"/>
          </a:p>
          <a:p>
            <a:pPr lvl="1">
              <a:spcBef>
                <a:spcPts val="100"/>
              </a:spcBef>
            </a:pPr>
            <a:r>
              <a:rPr lang="en-US" altLang="en-US" sz="1500" dirty="0" smtClean="0"/>
              <a:t>Presentations on comment resolution</a:t>
            </a:r>
          </a:p>
          <a:p>
            <a:pPr lvl="1">
              <a:spcBef>
                <a:spcPts val="100"/>
              </a:spcBef>
            </a:pPr>
            <a:r>
              <a:rPr lang="en-US" altLang="en-US" sz="1500" dirty="0" smtClean="0"/>
              <a:t>Recess</a:t>
            </a:r>
          </a:p>
          <a:p>
            <a:pPr>
              <a:spcBef>
                <a:spcPts val="100"/>
              </a:spcBef>
            </a:pPr>
            <a:r>
              <a:rPr lang="en-US" altLang="en-US" sz="1500" dirty="0" smtClean="0"/>
              <a:t>Monday: PM2 (2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lvl="1">
              <a:spcBef>
                <a:spcPts val="100"/>
              </a:spcBef>
            </a:pPr>
            <a:endParaRPr lang="en-US" altLang="en-US" sz="1500" dirty="0" smtClean="0"/>
          </a:p>
        </p:txBody>
      </p:sp>
      <p:sp>
        <p:nvSpPr>
          <p:cNvPr id="21508" name="Content Placeholder 7"/>
          <p:cNvSpPr>
            <a:spLocks noGrp="1"/>
          </p:cNvSpPr>
          <p:nvPr>
            <p:ph sz="half" idx="2"/>
          </p:nvPr>
        </p:nvSpPr>
        <p:spPr>
          <a:xfrm>
            <a:off x="4498847" y="1219200"/>
            <a:ext cx="4648201" cy="5256213"/>
          </a:xfrm>
        </p:spPr>
        <p:txBody>
          <a:bodyPr/>
          <a:lstStyle/>
          <a:p>
            <a:pPr>
              <a:spcBef>
                <a:spcPts val="100"/>
              </a:spcBef>
            </a:pPr>
            <a:r>
              <a:rPr lang="en-US" altLang="en-US" sz="1500" dirty="0"/>
              <a:t>Tuesday: PM1, PM2 (4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smtClean="0"/>
              <a:t>Wednesday AM1, PM1 (4 </a:t>
            </a:r>
            <a:r>
              <a:rPr lang="en-US" altLang="en-US" sz="1500" dirty="0"/>
              <a:t>hours) </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a:t>
            </a:r>
            <a:r>
              <a:rPr lang="en-US" altLang="en-US" sz="1500" dirty="0" smtClean="0"/>
              <a:t>resolutions</a:t>
            </a:r>
          </a:p>
          <a:p>
            <a:pPr lvl="1">
              <a:spcBef>
                <a:spcPts val="0"/>
              </a:spcBef>
            </a:pPr>
            <a:r>
              <a:rPr lang="en-US" altLang="en-US" sz="1500" dirty="0" smtClean="0"/>
              <a:t>Recess</a:t>
            </a:r>
            <a:endParaRPr lang="en-US" altLang="en-US" sz="1500" dirty="0"/>
          </a:p>
          <a:p>
            <a:pPr>
              <a:spcBef>
                <a:spcPts val="0"/>
              </a:spcBef>
            </a:pPr>
            <a:r>
              <a:rPr lang="en-US" altLang="en-US" sz="1500" dirty="0" smtClean="0"/>
              <a:t>Thursday: PM1 (2 hours)</a:t>
            </a:r>
          </a:p>
          <a:p>
            <a:pPr lvl="1">
              <a:spcBef>
                <a:spcPts val="0"/>
              </a:spcBef>
            </a:pPr>
            <a:r>
              <a:rPr lang="en-US" altLang="en-US" sz="1500" dirty="0" smtClean="0"/>
              <a:t>Call meeting to order</a:t>
            </a:r>
          </a:p>
          <a:p>
            <a:pPr lvl="1">
              <a:spcBef>
                <a:spcPts val="0"/>
              </a:spcBef>
            </a:pPr>
            <a:r>
              <a:rPr lang="en-US" altLang="en-US" sz="1500" dirty="0" smtClean="0"/>
              <a:t>IEEE 802 and 802.11 IPR Policy and procedure</a:t>
            </a:r>
          </a:p>
          <a:p>
            <a:pPr lvl="1">
              <a:spcBef>
                <a:spcPts val="0"/>
              </a:spcBef>
            </a:pPr>
            <a:r>
              <a:rPr lang="en-US" altLang="en-US" sz="1500" b="1" dirty="0" smtClean="0"/>
              <a:t>Motions: Comment resolutions</a:t>
            </a:r>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May 2019 </a:t>
            </a:r>
            <a:r>
              <a:rPr lang="en-US" altLang="en-US" sz="1500" dirty="0"/>
              <a:t>F2F meeting</a:t>
            </a:r>
          </a:p>
          <a:p>
            <a:pPr lvl="1">
              <a:spcBef>
                <a:spcPts val="0"/>
              </a:spcBef>
            </a:pPr>
            <a:r>
              <a:rPr lang="en-US" altLang="en-US" sz="1500" dirty="0"/>
              <a:t>Teleconference call schedule</a:t>
            </a:r>
          </a:p>
          <a:p>
            <a:pPr lvl="1">
              <a:spcBef>
                <a:spcPts val="0"/>
              </a:spcBef>
            </a:pPr>
            <a:r>
              <a:rPr lang="en-US" altLang="en-US" sz="1500" dirty="0" smtClean="0"/>
              <a:t>Presentations, Adjourn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March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Vancouver BC Canada</a:t>
            </a:r>
          </a:p>
          <a:p>
            <a:pPr algn="ctr">
              <a:lnSpc>
                <a:spcPct val="90000"/>
              </a:lnSpc>
              <a:buFontTx/>
              <a:buNone/>
            </a:pPr>
            <a:r>
              <a:rPr lang="en-US" altLang="en-US" sz="3200" dirty="0" smtClean="0">
                <a:cs typeface="Times New Roman" panose="02020603050405020304" pitchFamily="18" charset="0"/>
              </a:rPr>
              <a:t>March 10-15,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January 2019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smtClean="0"/>
              <a:t>Completed comment resolution on </a:t>
            </a:r>
            <a:r>
              <a:rPr lang="en-US" altLang="en-US" dirty="0" err="1" smtClean="0"/>
              <a:t>TGba</a:t>
            </a:r>
            <a:r>
              <a:rPr lang="en-US" altLang="en-US" dirty="0" smtClean="0"/>
              <a:t> Draft 1.0</a:t>
            </a:r>
            <a:endParaRPr lang="en-US" altLang="en-US" dirty="0"/>
          </a:p>
          <a:p>
            <a:r>
              <a:rPr lang="en-US" altLang="en-US" dirty="0" smtClean="0"/>
              <a:t>TG approved </a:t>
            </a:r>
            <a:r>
              <a:rPr lang="en-US" altLang="en-US" dirty="0" err="1" smtClean="0"/>
              <a:t>TGba</a:t>
            </a:r>
            <a:r>
              <a:rPr lang="en-US" altLang="en-US" dirty="0" smtClean="0"/>
              <a:t> CA document (</a:t>
            </a:r>
            <a:r>
              <a:rPr lang="en-US" dirty="0"/>
              <a:t>11-18/1069r1</a:t>
            </a:r>
            <a:r>
              <a:rPr lang="en-US" altLang="en-US" dirty="0" smtClean="0"/>
              <a:t>)</a:t>
            </a:r>
          </a:p>
          <a:p>
            <a:r>
              <a:rPr lang="en-US" altLang="en-US" dirty="0" err="1"/>
              <a:t>TGba</a:t>
            </a:r>
            <a:r>
              <a:rPr lang="en-US" altLang="en-US" dirty="0"/>
              <a:t> approved to generate </a:t>
            </a:r>
            <a:r>
              <a:rPr lang="en-US" altLang="en-US" dirty="0" err="1"/>
              <a:t>TGba</a:t>
            </a:r>
            <a:r>
              <a:rPr lang="en-US" altLang="en-US" dirty="0"/>
              <a:t> Draft 2.0 and start 30 day initial WG letter </a:t>
            </a:r>
            <a:r>
              <a:rPr lang="en-US" altLang="en-US" dirty="0" smtClean="0"/>
              <a:t>ballot </a:t>
            </a:r>
          </a:p>
          <a:p>
            <a:pPr lvl="1"/>
            <a:r>
              <a:rPr lang="en-US" altLang="en-US" dirty="0" smtClean="0"/>
              <a:t>LB passed with 82.4% approval</a:t>
            </a:r>
          </a:p>
          <a:p>
            <a:pPr lvl="1"/>
            <a:r>
              <a:rPr lang="en-US" altLang="en-US" dirty="0" smtClean="0"/>
              <a:t>Received 827 comments (technical 582 incl. 101 copy/paste comments )</a:t>
            </a:r>
            <a:endParaRPr lang="en-US" altLang="en-US" dirty="0"/>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doc:11-18/2109r10</a:t>
            </a:r>
          </a:p>
          <a:p>
            <a:endParaRPr lang="en-US" alt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23</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January 2019 </a:t>
            </a:r>
            <a:r>
              <a:rPr lang="en-US" altLang="en-US" dirty="0" smtClean="0"/>
              <a:t>meeting [doc: IEEE </a:t>
            </a:r>
            <a:r>
              <a:rPr lang="en-US" altLang="en-US" dirty="0" smtClean="0"/>
              <a:t>802.11-19/226r0] </a:t>
            </a:r>
            <a:r>
              <a:rPr lang="en-US" altLang="en-US" dirty="0" smtClean="0"/>
              <a:t>and teleconference </a:t>
            </a:r>
            <a:r>
              <a:rPr lang="en-US" altLang="en-US" dirty="0" smtClean="0"/>
              <a:t>call </a:t>
            </a:r>
            <a:r>
              <a:rPr lang="en-US" altLang="en-US" dirty="0" smtClean="0"/>
              <a:t>[doc: IEEE </a:t>
            </a:r>
            <a:r>
              <a:rPr lang="en-US" altLang="en-US" dirty="0" smtClean="0"/>
              <a:t>802.11-19/334r0]</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a:t>
            </a:r>
            <a:r>
              <a:rPr lang="en-US" dirty="0" err="1" smtClean="0"/>
              <a:t>TGba</a:t>
            </a:r>
            <a:r>
              <a:rPr lang="en-US" dirty="0" smtClean="0"/>
              <a:t> ad-hoc meeting before May meeting</a:t>
            </a:r>
            <a:endParaRPr lang="en-US" dirty="0"/>
          </a:p>
        </p:txBody>
      </p:sp>
      <p:sp>
        <p:nvSpPr>
          <p:cNvPr id="3" name="Content Placeholder 2"/>
          <p:cNvSpPr>
            <a:spLocks noGrp="1"/>
          </p:cNvSpPr>
          <p:nvPr>
            <p:ph idx="1"/>
          </p:nvPr>
        </p:nvSpPr>
        <p:spPr/>
        <p:txBody>
          <a:bodyPr/>
          <a:lstStyle/>
          <a:p>
            <a:r>
              <a:rPr lang="en-US" sz="2000" dirty="0" smtClean="0"/>
              <a:t>Based on the </a:t>
            </a:r>
            <a:r>
              <a:rPr lang="en-US" sz="2000" dirty="0" err="1" smtClean="0"/>
              <a:t>TGba</a:t>
            </a:r>
            <a:r>
              <a:rPr lang="en-US" sz="2000" dirty="0" smtClean="0"/>
              <a:t> timeline, D3.0 and recirculation LB is planned in May 2019</a:t>
            </a:r>
          </a:p>
          <a:p>
            <a:r>
              <a:rPr lang="en-US" sz="2000" dirty="0" smtClean="0"/>
              <a:t>LB237 closed in March 3rd and there was not much time to prepare comment resolutions for this week</a:t>
            </a:r>
          </a:p>
          <a:p>
            <a:r>
              <a:rPr lang="en-US" sz="2000" dirty="0" smtClean="0"/>
              <a:t>Having </a:t>
            </a:r>
            <a:r>
              <a:rPr lang="en-US" sz="2000" dirty="0" err="1" smtClean="0"/>
              <a:t>TGba</a:t>
            </a:r>
            <a:r>
              <a:rPr lang="en-US" sz="2000" dirty="0" smtClean="0"/>
              <a:t> ad-hoc meeting before the May meeting will be helpful to meet the timeline</a:t>
            </a:r>
          </a:p>
          <a:p>
            <a:r>
              <a:rPr lang="en-US" sz="2000" dirty="0" smtClean="0"/>
              <a:t>Propose 2-day ad-hoc meeting in April at the Bay area (to avoid overlap with other task groups (e.g. </a:t>
            </a:r>
            <a:r>
              <a:rPr lang="en-US" sz="2000" dirty="0" err="1" smtClean="0"/>
              <a:t>TGax</a:t>
            </a:r>
            <a:r>
              <a:rPr lang="en-US" sz="2000" dirty="0" smtClean="0"/>
              <a:t> and </a:t>
            </a:r>
            <a:r>
              <a:rPr lang="en-US" sz="2000" dirty="0" err="1" smtClean="0"/>
              <a:t>TGaz</a:t>
            </a:r>
            <a:r>
              <a:rPr lang="en-US" sz="2000" dirty="0" smtClean="0"/>
              <a:t>))</a:t>
            </a:r>
          </a:p>
          <a:p>
            <a:pPr lvl="1"/>
            <a:r>
              <a:rPr lang="en-US" dirty="0" smtClean="0"/>
              <a:t>Intel can host the meeting and the available dates are shown below</a:t>
            </a:r>
          </a:p>
          <a:p>
            <a:pPr lvl="1"/>
            <a:r>
              <a:rPr lang="en-US" dirty="0" smtClean="0"/>
              <a:t>Option 1: April 10-11 (Wednesday/Thursday)</a:t>
            </a:r>
          </a:p>
          <a:p>
            <a:pPr lvl="1"/>
            <a:r>
              <a:rPr lang="en-US" dirty="0" smtClean="0"/>
              <a:t>Option 2: April 11-12 (Thursday/Friday)</a:t>
            </a:r>
          </a:p>
          <a:p>
            <a:pPr lvl="1"/>
            <a:r>
              <a:rPr lang="en-US" dirty="0" smtClean="0"/>
              <a:t>Option 2: April 25-26 (Thursday/Friday)</a:t>
            </a:r>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243085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[TBD]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smtClean="0"/>
              <a:t>TBD</a:t>
            </a:r>
          </a:p>
          <a:p>
            <a:pPr marL="400050" lvl="1" indent="0">
              <a:buNone/>
            </a:pPr>
            <a:endParaRPr lang="en-US" dirty="0" smtClean="0"/>
          </a:p>
          <a:p>
            <a:pPr lvl="1" indent="-342900"/>
            <a:r>
              <a:rPr lang="en-US" dirty="0" smtClean="0"/>
              <a:t>Move:</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143000" y="1295400"/>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March</a:t>
            </a:r>
            <a:r>
              <a:rPr lang="en-US" altLang="en-US" dirty="0" smtClean="0"/>
              <a:t>: Comment resolution on D2.0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27</a:t>
            </a:fld>
            <a:endParaRPr lang="en-US" altLang="en-US" sz="1200" b="0" smtClean="0"/>
          </a:p>
        </p:txBody>
      </p:sp>
      <p:grpSp>
        <p:nvGrpSpPr>
          <p:cNvPr id="6" name="Group 5"/>
          <p:cNvGrpSpPr/>
          <p:nvPr/>
        </p:nvGrpSpPr>
        <p:grpSpPr>
          <a:xfrm>
            <a:off x="76200" y="4038601"/>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March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March 2019 session</a:t>
            </a:r>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31</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March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2709276"/>
              </p:ext>
            </p:extLst>
          </p:nvPr>
        </p:nvGraphicFramePr>
        <p:xfrm>
          <a:off x="385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assignments on </a:t>
            </a:r>
            <a:r>
              <a:rPr lang="en-US" altLang="en-US" dirty="0" err="1" smtClean="0"/>
              <a:t>TGba</a:t>
            </a:r>
            <a:r>
              <a:rPr lang="en-US" altLang="en-US" dirty="0" smtClean="0"/>
              <a:t> D2.0 letter ballot</a:t>
            </a:r>
          </a:p>
          <a:p>
            <a:pPr>
              <a:defRPr/>
            </a:pPr>
            <a:endParaRPr lang="en-US" altLang="en-US" dirty="0" smtClean="0"/>
          </a:p>
          <a:p>
            <a:pPr>
              <a:defRPr/>
            </a:pPr>
            <a:r>
              <a:rPr lang="en-US" altLang="en-US" dirty="0" smtClean="0"/>
              <a:t>Comment resolution</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TBD: </a:t>
            </a:r>
          </a:p>
          <a:p>
            <a:pPr lvl="1">
              <a:defRPr/>
            </a:pPr>
            <a:r>
              <a:rPr lang="en-US" b="0" dirty="0" smtClean="0"/>
              <a:t>Received </a:t>
            </a:r>
            <a:r>
              <a:rPr lang="en-US" dirty="0" smtClean="0"/>
              <a:t>22</a:t>
            </a:r>
            <a:r>
              <a:rPr lang="en-US" dirty="0" smtClean="0"/>
              <a:t> </a:t>
            </a:r>
            <a:r>
              <a:rPr lang="en-US" dirty="0" smtClean="0"/>
              <a:t>s</a:t>
            </a:r>
            <a:r>
              <a:rPr lang="en-US" b="0" dirty="0" smtClean="0"/>
              <a:t>ubmissions (updated on </a:t>
            </a:r>
            <a:r>
              <a:rPr lang="en-US" dirty="0" smtClean="0"/>
              <a:t>March 11th</a:t>
            </a:r>
            <a:r>
              <a:rPr lang="en-US" b="0" dirty="0" smtClean="0"/>
              <a:t>)</a:t>
            </a:r>
            <a:endParaRPr lang="en-US" b="0" dirty="0" smtClean="0"/>
          </a:p>
          <a:p>
            <a:pPr>
              <a:defRPr/>
            </a:pPr>
            <a:endParaRPr lang="en-US" dirty="0" smtClean="0"/>
          </a:p>
          <a:p>
            <a:pPr>
              <a:defRPr/>
            </a:pPr>
            <a:r>
              <a:rPr lang="en-US" dirty="0" smtClean="0"/>
              <a:t>Grouped </a:t>
            </a:r>
            <a:r>
              <a:rPr lang="en-US" dirty="0" smtClean="0"/>
              <a:t>submissions by topics</a:t>
            </a:r>
          </a:p>
          <a:p>
            <a:pPr lvl="1">
              <a:defRPr/>
            </a:pPr>
            <a:r>
              <a:rPr lang="en-US" dirty="0" smtClean="0"/>
              <a:t>PHY</a:t>
            </a:r>
          </a:p>
          <a:p>
            <a:pPr lvl="1">
              <a:defRPr/>
            </a:pPr>
            <a:r>
              <a:rPr lang="en-US" dirty="0" smtClean="0"/>
              <a:t>MAC</a:t>
            </a:r>
          </a:p>
          <a:p>
            <a:pPr lvl="1">
              <a:defRPr/>
            </a:pPr>
            <a:r>
              <a:rPr lang="en-US" dirty="0" smtClean="0"/>
              <a:t>General</a:t>
            </a:r>
          </a:p>
          <a:p>
            <a:pPr lvl="2">
              <a:defRPr/>
            </a:pPr>
            <a:r>
              <a:rPr lang="en-US" dirty="0" smtClean="0"/>
              <a:t>Clause 1, 3, and 4 (architecture and definitions)</a:t>
            </a:r>
          </a:p>
          <a:p>
            <a:pPr lvl="2">
              <a:defRPr/>
            </a:pPr>
            <a:r>
              <a:rPr lang="en-US" dirty="0" smtClean="0"/>
              <a:t>Clause 6 MLME</a:t>
            </a:r>
          </a:p>
          <a:p>
            <a:pPr lvl="2">
              <a:defRPr/>
            </a:pPr>
            <a:r>
              <a:rPr lang="en-US" dirty="0" smtClean="0"/>
              <a:t>Others</a:t>
            </a:r>
            <a:endParaRPr lang="en-US" dirty="0" smtClean="0"/>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March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122598</TotalTime>
  <Words>2224</Words>
  <Application>Microsoft Office PowerPoint</Application>
  <PresentationFormat>On-screen Show (4:3)</PresentationFormat>
  <Paragraphs>496</Paragraphs>
  <Slides>32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1" baseType="lpstr">
      <vt:lpstr>Monotype Sorts</vt:lpstr>
      <vt:lpstr>MS Gothic</vt:lpstr>
      <vt:lpstr>MS PGothic</vt:lpstr>
      <vt:lpstr>Arial</vt:lpstr>
      <vt:lpstr>Calibri</vt:lpstr>
      <vt:lpstr>Helvetica</vt:lpstr>
      <vt:lpstr>Times New Roman</vt:lpstr>
      <vt:lpstr>802-11-Submission</vt:lpstr>
      <vt:lpstr>Document</vt:lpstr>
      <vt:lpstr>March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General  – Clause 6, Architecture,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January 2019 Meeting and Teleconference Calls</vt:lpstr>
      <vt:lpstr>Motion - Minutes</vt:lpstr>
      <vt:lpstr>Discussion on TGba ad-hoc meeting before May meeting</vt:lpstr>
      <vt:lpstr>Motion #1</vt:lpstr>
      <vt:lpstr>TGba Timeline </vt:lpstr>
      <vt:lpstr>Goal for May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5065</cp:revision>
  <cp:lastPrinted>2014-11-04T15:04:57Z</cp:lastPrinted>
  <dcterms:created xsi:type="dcterms:W3CDTF">2007-04-17T18:10:23Z</dcterms:created>
  <dcterms:modified xsi:type="dcterms:W3CDTF">2019-03-11T17:43:02Z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2019-03-11 17:43:02Z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