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708" r:id="rId2"/>
    <p:sldId id="678" r:id="rId3"/>
    <p:sldId id="679" r:id="rId4"/>
    <p:sldId id="656" r:id="rId5"/>
    <p:sldId id="665" r:id="rId6"/>
    <p:sldId id="666" r:id="rId7"/>
    <p:sldId id="710" r:id="rId8"/>
    <p:sldId id="711" r:id="rId9"/>
    <p:sldId id="715" r:id="rId10"/>
    <p:sldId id="849" r:id="rId11"/>
    <p:sldId id="762" r:id="rId12"/>
    <p:sldId id="799" r:id="rId13"/>
    <p:sldId id="826" r:id="rId14"/>
    <p:sldId id="750" r:id="rId15"/>
    <p:sldId id="778" r:id="rId16"/>
    <p:sldId id="779" r:id="rId17"/>
    <p:sldId id="780" r:id="rId18"/>
    <p:sldId id="781" r:id="rId19"/>
    <p:sldId id="782" r:id="rId20"/>
    <p:sldId id="727" r:id="rId21"/>
    <p:sldId id="704" r:id="rId22"/>
    <p:sldId id="705" r:id="rId23"/>
    <p:sldId id="707" r:id="rId24"/>
    <p:sldId id="809" r:id="rId25"/>
    <p:sldId id="721" r:id="rId26"/>
    <p:sldId id="847" r:id="rId27"/>
    <p:sldId id="800" r:id="rId28"/>
    <p:sldId id="694" r:id="rId29"/>
    <p:sldId id="695" r:id="rId30"/>
    <p:sldId id="740" r:id="rId31"/>
    <p:sldId id="741" r:id="rId32"/>
    <p:sldId id="825"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824" autoAdjust="0"/>
    <p:restoredTop sz="94095" autoAdjust="0"/>
  </p:normalViewPr>
  <p:slideViewPr>
    <p:cSldViewPr>
      <p:cViewPr varScale="1">
        <p:scale>
          <a:sx n="70" d="100"/>
          <a:sy n="70" d="100"/>
        </p:scale>
        <p:origin x="864" y="6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968"/>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16</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19</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27</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29</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5501940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29997169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15</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March 2019</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802.11-19/0242r0</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637" name="Document" r:id="rId5" imgW="8261588" imgH="3047832" progId="Word.Document.8">
                  <p:embed/>
                </p:oleObj>
              </mc:Choice>
              <mc:Fallback>
                <p:oleObj name="Document" r:id="rId5" imgW="8261588" imgH="3047832" progId="Word.Document.8">
                  <p:embed/>
                  <p:pic>
                    <p:nvPicPr>
                      <p:cNvPr id="0" name=""/>
                      <p:cNvPicPr>
                        <a:picLocks noChangeAspect="1" noChangeArrowheads="1"/>
                      </p:cNvPicPr>
                      <p:nvPr/>
                    </p:nvPicPr>
                    <p:blipFill>
                      <a:blip r:embed="rId6"/>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March 2019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2019-1-25</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Joint</a:t>
            </a:r>
            <a:endParaRPr lang="en-US" dirty="0"/>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10</a:t>
            </a:fld>
            <a:endParaRPr lang="en-US" altLang="en-US"/>
          </a:p>
        </p:txBody>
      </p:sp>
      <p:sp>
        <p:nvSpPr>
          <p:cNvPr id="8" name="TextBox 7"/>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2774971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a:t>
            </a:r>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March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New Proposals</a:t>
            </a:r>
            <a:endParaRPr lang="en-US" dirty="0"/>
          </a:p>
        </p:txBody>
      </p:sp>
      <p:sp>
        <p:nvSpPr>
          <p:cNvPr id="3" name="Date Placeholder 2"/>
          <p:cNvSpPr>
            <a:spLocks noGrp="1"/>
          </p:cNvSpPr>
          <p:nvPr>
            <p:ph type="dt" sz="half" idx="10"/>
          </p:nvPr>
        </p:nvSpPr>
        <p:spPr/>
        <p:txBody>
          <a:bodyPr/>
          <a:lstStyle/>
          <a:p>
            <a:pPr>
              <a:defRPr/>
            </a:pPr>
            <a:r>
              <a:rPr lang="en-US" smtClean="0"/>
              <a:t>March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spTree>
    <p:extLst>
      <p:ext uri="{BB962C8B-B14F-4D97-AF65-F5344CB8AC3E}">
        <p14:creationId xmlns:p14="http://schemas.microsoft.com/office/powerpoint/2010/main" val="2023378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220981" y="1219200"/>
            <a:ext cx="4389119" cy="5262309"/>
          </a:xfrm>
        </p:spPr>
        <p:txBody>
          <a:bodyPr/>
          <a:lstStyle/>
          <a:p>
            <a:pPr>
              <a:spcBef>
                <a:spcPts val="100"/>
              </a:spcBef>
            </a:pPr>
            <a:r>
              <a:rPr lang="en-US" altLang="en-US" sz="1600" dirty="0" smtClean="0"/>
              <a:t>Monday: PM1 (2 hours)</a:t>
            </a:r>
          </a:p>
          <a:p>
            <a:pPr lvl="1">
              <a:spcBef>
                <a:spcPts val="100"/>
              </a:spcBef>
            </a:pPr>
            <a:r>
              <a:rPr lang="en-US" altLang="en-US" sz="1600" dirty="0" smtClean="0"/>
              <a:t>Call meeting to order</a:t>
            </a:r>
          </a:p>
          <a:p>
            <a:pPr lvl="1">
              <a:spcBef>
                <a:spcPts val="100"/>
              </a:spcBef>
            </a:pPr>
            <a:r>
              <a:rPr lang="en-US" altLang="en-US" sz="1600" dirty="0" smtClean="0"/>
              <a:t>Call for submissions</a:t>
            </a:r>
          </a:p>
          <a:p>
            <a:pPr lvl="1">
              <a:spcBef>
                <a:spcPts val="100"/>
              </a:spcBef>
            </a:pPr>
            <a:r>
              <a:rPr lang="en-US" altLang="en-US" sz="1600" dirty="0" smtClean="0"/>
              <a:t>Review agenda and approval</a:t>
            </a:r>
          </a:p>
          <a:p>
            <a:pPr lvl="1">
              <a:spcBef>
                <a:spcPts val="100"/>
              </a:spcBef>
            </a:pPr>
            <a:r>
              <a:rPr lang="en-US" altLang="en-US" sz="1600" dirty="0" smtClean="0"/>
              <a:t>IEEE 802 and 802.11 IPR Policy and procedure</a:t>
            </a:r>
          </a:p>
          <a:p>
            <a:pPr lvl="1">
              <a:spcBef>
                <a:spcPts val="100"/>
              </a:spcBef>
            </a:pPr>
            <a:r>
              <a:rPr lang="en-US" altLang="en-US" sz="1600" dirty="0" smtClean="0"/>
              <a:t>Participation in IEEE 802 Meetings </a:t>
            </a:r>
          </a:p>
          <a:p>
            <a:pPr lvl="1">
              <a:spcBef>
                <a:spcPts val="100"/>
              </a:spcBef>
            </a:pPr>
            <a:r>
              <a:rPr lang="en-US" altLang="en-US" sz="1600" b="1" dirty="0" smtClean="0"/>
              <a:t>Motion</a:t>
            </a:r>
            <a:r>
              <a:rPr lang="en-US" altLang="en-US" sz="1600" dirty="0" smtClean="0"/>
              <a:t>: January 2019 meeting (</a:t>
            </a:r>
            <a:r>
              <a:rPr lang="en-US" altLang="en-US" sz="1600" dirty="0"/>
              <a:t>doc: IEEE </a:t>
            </a:r>
            <a:r>
              <a:rPr lang="en-US" altLang="en-US" sz="1600" dirty="0" smtClean="0"/>
              <a:t>802.11-TBD) and teleconference minutes (doc: IEEE 802.11-TBD) approval</a:t>
            </a:r>
          </a:p>
          <a:p>
            <a:pPr lvl="1">
              <a:spcBef>
                <a:spcPts val="100"/>
              </a:spcBef>
            </a:pPr>
            <a:r>
              <a:rPr lang="en-US" altLang="en-US" sz="1600" dirty="0"/>
              <a:t>Summary from January 2019 Meeting</a:t>
            </a:r>
            <a:endParaRPr lang="en-US" altLang="en-US" sz="1600" dirty="0" smtClean="0"/>
          </a:p>
          <a:p>
            <a:pPr lvl="1">
              <a:spcBef>
                <a:spcPts val="100"/>
              </a:spcBef>
            </a:pPr>
            <a:r>
              <a:rPr lang="en-US" altLang="en-US" sz="1600" dirty="0" smtClean="0"/>
              <a:t>Comment assignments </a:t>
            </a:r>
          </a:p>
          <a:p>
            <a:pPr lvl="1">
              <a:spcBef>
                <a:spcPts val="100"/>
              </a:spcBef>
            </a:pPr>
            <a:r>
              <a:rPr lang="en-US" altLang="en-US" sz="1600" dirty="0" smtClean="0"/>
              <a:t>Presentations on comment resolution</a:t>
            </a:r>
          </a:p>
          <a:p>
            <a:pPr lvl="1">
              <a:spcBef>
                <a:spcPts val="100"/>
              </a:spcBef>
            </a:pPr>
            <a:r>
              <a:rPr lang="en-US" altLang="en-US" sz="1600" dirty="0" smtClean="0"/>
              <a:t>Recess</a:t>
            </a:r>
          </a:p>
          <a:p>
            <a:pPr>
              <a:spcBef>
                <a:spcPts val="100"/>
              </a:spcBef>
            </a:pPr>
            <a:r>
              <a:rPr lang="en-US" altLang="en-US" sz="1600" dirty="0" smtClean="0"/>
              <a:t>Monday: PM2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a:t>
            </a:r>
            <a:r>
              <a:rPr lang="en-US" altLang="en-US" sz="1600" dirty="0" smtClean="0"/>
              <a:t>resolutions</a:t>
            </a:r>
          </a:p>
          <a:p>
            <a:pPr lvl="1">
              <a:spcBef>
                <a:spcPts val="0"/>
              </a:spcBef>
            </a:pPr>
            <a:r>
              <a:rPr lang="en-US" altLang="en-US" sz="1600" dirty="0" smtClean="0"/>
              <a:t>Recess</a:t>
            </a:r>
            <a:endParaRPr lang="en-US" altLang="en-US" sz="1600" dirty="0"/>
          </a:p>
          <a:p>
            <a:pPr lvl="1">
              <a:spcBef>
                <a:spcPts val="100"/>
              </a:spcBef>
            </a:pPr>
            <a:endParaRPr lang="en-US" altLang="en-US" sz="1600" dirty="0" smtClean="0"/>
          </a:p>
        </p:txBody>
      </p:sp>
      <p:sp>
        <p:nvSpPr>
          <p:cNvPr id="21508" name="Content Placeholder 7"/>
          <p:cNvSpPr>
            <a:spLocks noGrp="1"/>
          </p:cNvSpPr>
          <p:nvPr>
            <p:ph sz="half" idx="2"/>
          </p:nvPr>
        </p:nvSpPr>
        <p:spPr>
          <a:xfrm>
            <a:off x="4498847" y="1219200"/>
            <a:ext cx="4648201" cy="5256213"/>
          </a:xfrm>
        </p:spPr>
        <p:txBody>
          <a:bodyPr/>
          <a:lstStyle/>
          <a:p>
            <a:pPr>
              <a:spcBef>
                <a:spcPts val="100"/>
              </a:spcBef>
            </a:pPr>
            <a:r>
              <a:rPr lang="en-US" altLang="en-US" sz="1600" dirty="0"/>
              <a:t>Tuesday: PM1, PM2 (4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p>
          <a:p>
            <a:pPr>
              <a:spcBef>
                <a:spcPts val="100"/>
              </a:spcBef>
            </a:pPr>
            <a:r>
              <a:rPr lang="en-US" altLang="en-US" sz="1600" dirty="0" smtClean="0"/>
              <a:t>Wednesday AM1, PM1 (4 </a:t>
            </a:r>
            <a:r>
              <a:rPr lang="en-US" altLang="en-US" sz="1600" dirty="0"/>
              <a:t>hours) </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a:t>
            </a:r>
            <a:r>
              <a:rPr lang="en-US" altLang="en-US" sz="1600" dirty="0" smtClean="0"/>
              <a:t>resolutions</a:t>
            </a:r>
          </a:p>
          <a:p>
            <a:pPr lvl="1">
              <a:spcBef>
                <a:spcPts val="0"/>
              </a:spcBef>
            </a:pPr>
            <a:r>
              <a:rPr lang="en-US" altLang="en-US" sz="1600" dirty="0" smtClean="0"/>
              <a:t>Recess</a:t>
            </a:r>
            <a:endParaRPr lang="en-US" altLang="en-US" sz="1600" dirty="0"/>
          </a:p>
          <a:p>
            <a:pPr>
              <a:spcBef>
                <a:spcPts val="0"/>
              </a:spcBef>
            </a:pPr>
            <a:r>
              <a:rPr lang="en-US" altLang="en-US" sz="1600" dirty="0" smtClean="0"/>
              <a:t>Thursday: PM1 (2 hours)</a:t>
            </a:r>
          </a:p>
          <a:p>
            <a:pPr lvl="1">
              <a:spcBef>
                <a:spcPts val="0"/>
              </a:spcBef>
            </a:pPr>
            <a:r>
              <a:rPr lang="en-US" altLang="en-US" sz="1600" dirty="0" smtClean="0"/>
              <a:t>Call meeting to order</a:t>
            </a:r>
          </a:p>
          <a:p>
            <a:pPr lvl="1">
              <a:spcBef>
                <a:spcPts val="0"/>
              </a:spcBef>
            </a:pPr>
            <a:r>
              <a:rPr lang="en-US" altLang="en-US" sz="1600" dirty="0" smtClean="0"/>
              <a:t>IEEE 802 and 802.11 IPR Policy and procedure</a:t>
            </a:r>
          </a:p>
          <a:p>
            <a:pPr lvl="1">
              <a:spcBef>
                <a:spcPts val="0"/>
              </a:spcBef>
            </a:pPr>
            <a:r>
              <a:rPr lang="en-US" altLang="en-US" sz="1600" b="1" dirty="0" smtClean="0"/>
              <a:t>Motions: Comment resolutions</a:t>
            </a:r>
          </a:p>
          <a:p>
            <a:pPr lvl="1">
              <a:spcBef>
                <a:spcPts val="0"/>
              </a:spcBef>
            </a:pPr>
            <a:r>
              <a:rPr lang="en-US" altLang="en-US" sz="1600" dirty="0" smtClean="0"/>
              <a:t>TG </a:t>
            </a:r>
            <a:r>
              <a:rPr lang="en-US" altLang="en-US" sz="1600" dirty="0"/>
              <a:t>timeline discussion</a:t>
            </a:r>
          </a:p>
          <a:p>
            <a:pPr lvl="1">
              <a:spcBef>
                <a:spcPts val="0"/>
              </a:spcBef>
            </a:pPr>
            <a:r>
              <a:rPr lang="en-US" altLang="en-US" sz="1600" dirty="0"/>
              <a:t>Goal for </a:t>
            </a:r>
            <a:r>
              <a:rPr lang="en-US" altLang="en-US" sz="1600" dirty="0" smtClean="0"/>
              <a:t>May 2019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smtClean="0"/>
              <a:t>Presentations, Adjourn</a:t>
            </a:r>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14</a:t>
            </a:fld>
            <a:endParaRPr lang="en-US" altLang="en-US" sz="1200" b="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March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Vancouver BC Canada</a:t>
            </a:r>
          </a:p>
          <a:p>
            <a:pPr algn="ctr">
              <a:lnSpc>
                <a:spcPct val="90000"/>
              </a:lnSpc>
              <a:buFontTx/>
              <a:buNone/>
            </a:pPr>
            <a:r>
              <a:rPr lang="en-US" altLang="en-US" sz="3200" dirty="0" smtClean="0">
                <a:cs typeface="Times New Roman" panose="02020603050405020304" pitchFamily="18" charset="0"/>
              </a:rPr>
              <a:t>March 10-15, 2019</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20</a:t>
            </a:fld>
            <a:endParaRPr lang="en-US" altLang="en-US" sz="1200" b="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January 2019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smtClean="0"/>
              <a:t>Completed comment resolution on </a:t>
            </a:r>
            <a:r>
              <a:rPr lang="en-US" altLang="en-US" dirty="0" err="1" smtClean="0"/>
              <a:t>TGba</a:t>
            </a:r>
            <a:r>
              <a:rPr lang="en-US" altLang="en-US" dirty="0" smtClean="0"/>
              <a:t> Draft 1.0</a:t>
            </a:r>
            <a:endParaRPr lang="en-US" altLang="en-US" dirty="0"/>
          </a:p>
          <a:p>
            <a:r>
              <a:rPr lang="en-US" altLang="en-US" dirty="0" smtClean="0"/>
              <a:t>TG approved </a:t>
            </a:r>
            <a:r>
              <a:rPr lang="en-US" altLang="en-US" dirty="0" err="1" smtClean="0"/>
              <a:t>TGba</a:t>
            </a:r>
            <a:r>
              <a:rPr lang="en-US" altLang="en-US" dirty="0" smtClean="0"/>
              <a:t> CA document (</a:t>
            </a:r>
            <a:r>
              <a:rPr lang="en-US" dirty="0"/>
              <a:t>11-18/1069r1</a:t>
            </a:r>
            <a:r>
              <a:rPr lang="en-US" altLang="en-US" dirty="0" smtClean="0"/>
              <a:t>)</a:t>
            </a:r>
          </a:p>
          <a:p>
            <a:r>
              <a:rPr lang="en-US" altLang="en-US" dirty="0" err="1"/>
              <a:t>TGba</a:t>
            </a:r>
            <a:r>
              <a:rPr lang="en-US" altLang="en-US" dirty="0"/>
              <a:t> approved to generate </a:t>
            </a:r>
            <a:r>
              <a:rPr lang="en-US" altLang="en-US" dirty="0" err="1"/>
              <a:t>TGba</a:t>
            </a:r>
            <a:r>
              <a:rPr lang="en-US" altLang="en-US" dirty="0"/>
              <a:t> Draft 2.0 and start 30 day initial WG letter ballot</a:t>
            </a:r>
          </a:p>
          <a:p>
            <a:r>
              <a:rPr lang="en-US" altLang="en-US" dirty="0" smtClean="0"/>
              <a:t>Reviewed </a:t>
            </a:r>
            <a:r>
              <a:rPr lang="en-US" altLang="en-US" dirty="0"/>
              <a:t>TG timeline</a:t>
            </a:r>
          </a:p>
          <a:p>
            <a:r>
              <a:rPr lang="en-US" altLang="en-US" dirty="0" smtClean="0"/>
              <a:t>Agenda</a:t>
            </a:r>
            <a:r>
              <a:rPr lang="en-US" altLang="en-US" dirty="0"/>
              <a:t>: </a:t>
            </a:r>
            <a:r>
              <a:rPr lang="en-US" altLang="en-US" dirty="0" smtClean="0"/>
              <a:t>doc:11-18/2109r10</a:t>
            </a:r>
          </a:p>
          <a:p>
            <a:endParaRPr lang="en-US" altLang="en-US" dirty="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24</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November 2018 meeting [doc: IEEE 802.11-TBD] and teleconference calls [doc: IEEE 802.11-TBD]</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a:t>1</a:t>
            </a:r>
          </a:p>
        </p:txBody>
      </p:sp>
      <p:sp>
        <p:nvSpPr>
          <p:cNvPr id="9" name="Content Placeholder 8"/>
          <p:cNvSpPr>
            <a:spLocks noGrp="1"/>
          </p:cNvSpPr>
          <p:nvPr>
            <p:ph idx="1"/>
          </p:nvPr>
        </p:nvSpPr>
        <p:spPr/>
        <p:txBody>
          <a:bodyPr/>
          <a:lstStyle/>
          <a:p>
            <a:r>
              <a:rPr lang="en-US" dirty="0"/>
              <a:t>Move to accept the comment resolution in </a:t>
            </a:r>
            <a:r>
              <a:rPr lang="en-US" dirty="0" smtClean="0"/>
              <a:t>[TBD]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smtClean="0"/>
              <a:t>TBD</a:t>
            </a:r>
          </a:p>
          <a:p>
            <a:pPr marL="400050" lvl="1" indent="0">
              <a:buNone/>
            </a:pPr>
            <a:endParaRPr lang="en-US" dirty="0" smtClean="0"/>
          </a:p>
          <a:p>
            <a:pPr lvl="1" indent="-342900"/>
            <a:r>
              <a:rPr lang="en-US" dirty="0" smtClean="0"/>
              <a:t>Move:</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26</a:t>
            </a:fld>
            <a:endParaRPr lang="en-US" altLang="en-US"/>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143000" y="1295400"/>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pPr lvl="1"/>
            <a:r>
              <a:rPr lang="en-US" altLang="en-US" b="1" dirty="0" smtClean="0"/>
              <a:t>November</a:t>
            </a:r>
            <a:r>
              <a:rPr lang="en-US" altLang="en-US" dirty="0" smtClean="0"/>
              <a:t>: Comment resolution on </a:t>
            </a:r>
            <a:r>
              <a:rPr lang="en-US" altLang="en-US" dirty="0" err="1" smtClean="0"/>
              <a:t>TGba</a:t>
            </a:r>
            <a:r>
              <a:rPr lang="en-US" altLang="en-US" dirty="0" smtClean="0"/>
              <a:t> Draft1.0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March</a:t>
            </a:r>
            <a:r>
              <a:rPr lang="en-US" altLang="en-US" dirty="0" smtClean="0"/>
              <a:t>: Comment resolution on D2.0</a:t>
            </a:r>
          </a:p>
          <a:p>
            <a:pPr lvl="1"/>
            <a:r>
              <a:rPr lang="en-US" altLang="en-US" b="1" dirty="0" smtClean="0"/>
              <a:t>May</a:t>
            </a:r>
            <a:r>
              <a:rPr lang="en-US" altLang="en-US" dirty="0" smtClean="0"/>
              <a:t>: </a:t>
            </a:r>
            <a:r>
              <a:rPr lang="en-US" altLang="en-US" dirty="0" err="1" smtClean="0"/>
              <a:t>TGba</a:t>
            </a:r>
            <a:r>
              <a:rPr lang="en-US" altLang="en-US" dirty="0" smtClean="0"/>
              <a:t> Draft 3.0,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27</a:t>
            </a:fld>
            <a:endParaRPr lang="en-US" altLang="en-US" sz="1200" b="0" smtClean="0"/>
          </a:p>
        </p:txBody>
      </p:sp>
      <p:grpSp>
        <p:nvGrpSpPr>
          <p:cNvPr id="6" name="Group 5"/>
          <p:cNvGrpSpPr/>
          <p:nvPr/>
        </p:nvGrpSpPr>
        <p:grpSpPr>
          <a:xfrm>
            <a:off x="76200" y="4038601"/>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May 2019</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March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a:t>
            </a:r>
          </a:p>
          <a:p>
            <a:pPr marL="685800" lvl="2" indent="-342900">
              <a:defRPr/>
            </a:pPr>
            <a:r>
              <a:rPr lang="en-US" altLang="en-US" sz="2400" b="1" dirty="0" smtClean="0"/>
              <a:t>TBD</a:t>
            </a:r>
          </a:p>
          <a:p>
            <a:pPr marL="342900" lvl="2" indent="0">
              <a:buNone/>
              <a:defRPr/>
            </a:pP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March 2019 session</a:t>
            </a:r>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31</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32</a:t>
            </a:fld>
            <a:endParaRPr lang="en-US" altLang="en-US"/>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52709276"/>
              </p:ext>
            </p:extLst>
          </p:nvPr>
        </p:nvGraphicFramePr>
        <p:xfrm>
          <a:off x="385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Comment assignments on </a:t>
            </a:r>
            <a:r>
              <a:rPr lang="en-US" altLang="en-US" dirty="0" err="1" smtClean="0"/>
              <a:t>TGba</a:t>
            </a:r>
            <a:r>
              <a:rPr lang="en-US" altLang="en-US" dirty="0" smtClean="0"/>
              <a:t> D2.0 letter ballot</a:t>
            </a:r>
          </a:p>
          <a:p>
            <a:pPr>
              <a:defRPr/>
            </a:pPr>
            <a:endParaRPr lang="en-US" altLang="en-US" dirty="0" smtClean="0"/>
          </a:p>
          <a:p>
            <a:pPr>
              <a:defRPr/>
            </a:pPr>
            <a:r>
              <a:rPr lang="en-US" altLang="en-US" dirty="0" smtClean="0"/>
              <a:t>Comment resolution</a:t>
            </a:r>
          </a:p>
          <a:p>
            <a:pPr>
              <a:defRPr/>
            </a:pP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TBD: </a:t>
            </a:r>
          </a:p>
          <a:p>
            <a:pPr lvl="1">
              <a:defRPr/>
            </a:pPr>
            <a:r>
              <a:rPr lang="en-US" b="0" dirty="0" smtClean="0"/>
              <a:t>Received </a:t>
            </a:r>
            <a:r>
              <a:rPr lang="en-US" dirty="0" smtClean="0"/>
              <a:t>?? s</a:t>
            </a:r>
            <a:r>
              <a:rPr lang="en-US" b="0" dirty="0" smtClean="0"/>
              <a:t>ubmissions (updated on </a:t>
            </a:r>
            <a:r>
              <a:rPr lang="en-US" dirty="0" smtClean="0"/>
              <a:t>??</a:t>
            </a:r>
            <a:r>
              <a:rPr lang="en-US" b="0" dirty="0" smtClean="0"/>
              <a:t>)</a:t>
            </a:r>
          </a:p>
          <a:p>
            <a:pPr>
              <a:defRPr/>
            </a:pPr>
            <a:endParaRPr lang="en-US" dirty="0" smtClean="0"/>
          </a:p>
          <a:p>
            <a:pPr>
              <a:defRPr/>
            </a:pPr>
            <a:r>
              <a:rPr lang="en-US" dirty="0" smtClean="0"/>
              <a:t>Grouped submissions based on priorities</a:t>
            </a:r>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121514</TotalTime>
  <Words>1808</Words>
  <Application>Microsoft Office PowerPoint</Application>
  <PresentationFormat>On-screen Show (4:3)</PresentationFormat>
  <Paragraphs>457</Paragraphs>
  <Slides>32</Slides>
  <Notes>13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1" baseType="lpstr">
      <vt:lpstr>Monotype Sorts</vt:lpstr>
      <vt:lpstr>MS Gothic</vt:lpstr>
      <vt:lpstr>MS PGothic</vt:lpstr>
      <vt:lpstr>Arial</vt:lpstr>
      <vt:lpstr>Calibri</vt:lpstr>
      <vt:lpstr>Helvetica</vt:lpstr>
      <vt:lpstr>Times New Roman</vt:lpstr>
      <vt:lpstr>802-11-Submission</vt:lpstr>
      <vt:lpstr>Document</vt:lpstr>
      <vt:lpstr>March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Joint</vt:lpstr>
      <vt:lpstr>PHY </vt:lpstr>
      <vt:lpstr>MAC - CR</vt:lpstr>
      <vt:lpstr>New Proposals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January 2019 Meeting and Teleconference Calls</vt:lpstr>
      <vt:lpstr>Motion - Minutes</vt:lpstr>
      <vt:lpstr>Motion #1</vt:lpstr>
      <vt:lpstr>TGba Timeline </vt:lpstr>
      <vt:lpstr>Goal for May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5011</cp:revision>
  <cp:lastPrinted>2014-11-04T15:04:57Z</cp:lastPrinted>
  <dcterms:created xsi:type="dcterms:W3CDTF">2007-04-17T18:10:23Z</dcterms:created>
  <dcterms:modified xsi:type="dcterms:W3CDTF">2019-01-26T03:55:16Z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2019-01-26 03:55:16Z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