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92" r:id="rId17"/>
    <p:sldId id="314" r:id="rId18"/>
    <p:sldId id="393" r:id="rId19"/>
    <p:sldId id="394" r:id="rId20"/>
    <p:sldId id="359" r:id="rId21"/>
    <p:sldId id="351" r:id="rId22"/>
    <p:sldId id="371" r:id="rId23"/>
    <p:sldId id="366" r:id="rId24"/>
    <p:sldId id="379" r:id="rId25"/>
    <p:sldId id="360" r:id="rId26"/>
    <p:sldId id="390" r:id="rId27"/>
    <p:sldId id="32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08" d="100"/>
          <a:sy n="108" d="100"/>
        </p:scale>
        <p:origin x="1374" y="10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802.11-19/0241r3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9/11-19-0483-00-0000-proposed-tig-on-randomized-and-changing-mac-addresse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51-05-0arc-what-is-an-ess.pptx" TargetMode="External"/><Relationship Id="rId5" Type="http://schemas.openxmlformats.org/officeDocument/2006/relationships/hyperlink" Target="https://mentor.ieee.org/802.11/dcn/19/11-19-0106-00-000m-sta-and-ap.docx" TargetMode="External"/><Relationship Id="rId4" Type="http://schemas.openxmlformats.org/officeDocument/2006/relationships/hyperlink" Target="https://datatracker.ietf.org/doc/draft-bi-savi-wlan"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165-00-0arc-arc-sc-meeting-minutes-january-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920-02-0wng-proxy-nd-discovery-in-802-11.pptx" TargetMode="External"/><Relationship Id="rId2" Type="http://schemas.openxmlformats.org/officeDocument/2006/relationships/hyperlink" Target="https://mentor.ieee.org/802.11/dcn/18/11-18-1934-00-0arc-mac-address-assignment-in-ieee-802-11.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286-03-000m-mac-address-policy-anqp-and-beacon-element.docx" TargetMode="External"/><Relationship Id="rId5" Type="http://schemas.openxmlformats.org/officeDocument/2006/relationships/hyperlink" Target="https://mentor.ieee.org/802.11/dcn/19/11-19-0179-00-0arc-idquery-query-message-proposal.pptx" TargetMode="External"/><Relationship Id="rId4" Type="http://schemas.openxmlformats.org/officeDocument/2006/relationships/hyperlink" Target="https://mentor.ieee.org/802.11/dcn/19/11-19-0439-00-0arc-proposed-tig-on-random-mac-addresse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2019-03-12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48"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March 12,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Tx/>
              <a:buChar char="•"/>
              <a:defRPr/>
            </a:pPr>
            <a:r>
              <a:rPr lang="en-US" b="1" dirty="0"/>
              <a:t>MAC randomization – follow-ups for 802.11</a:t>
            </a:r>
          </a:p>
          <a:p>
            <a:pPr marL="685800" lvl="2" indent="-342900" eaLnBrk="1" hangingPunct="1">
              <a:lnSpc>
                <a:spcPct val="90000"/>
              </a:lnSpc>
              <a:spcBef>
                <a:spcPts val="300"/>
              </a:spcBef>
              <a:defRPr/>
            </a:pPr>
            <a:r>
              <a:rPr lang="en-US" b="1" dirty="0"/>
              <a:t>Consider formation of a TIG</a:t>
            </a:r>
            <a:r>
              <a:rPr lang="en-US" b="1"/>
              <a:t>: </a:t>
            </a:r>
            <a:r>
              <a:rPr lang="en-US" b="1">
                <a:hlinkClick r:id="rId3"/>
              </a:rPr>
              <a:t>11-19/0483r0</a:t>
            </a:r>
            <a:endParaRPr lang="en-US" b="1" dirty="0">
              <a:solidFill>
                <a:srgbClr val="FF0000"/>
              </a:solidFill>
            </a:endParaRP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4"/>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New topic (from </a:t>
            </a:r>
            <a:r>
              <a:rPr lang="en-US" b="1" dirty="0" err="1"/>
              <a:t>REVmd</a:t>
            </a:r>
            <a:r>
              <a:rPr lang="en-US" b="1" dirty="0"/>
              <a:t>)?:  “What is a STA?”  (See</a:t>
            </a:r>
            <a:r>
              <a:rPr lang="en-US" dirty="0"/>
              <a:t>: </a:t>
            </a:r>
            <a:r>
              <a:rPr lang="en-US" dirty="0">
                <a:hlinkClick r:id="rId5"/>
              </a:rPr>
              <a:t>11-19/0106r0</a:t>
            </a:r>
            <a:r>
              <a:rPr lang="en-US" dirty="0"/>
              <a:t>)</a:t>
            </a:r>
          </a:p>
          <a:p>
            <a:pPr marL="0" indent="0" eaLnBrk="1" hangingPunct="1">
              <a:lnSpc>
                <a:spcPct val="90000"/>
              </a:lnSpc>
              <a:spcBef>
                <a:spcPts val="300"/>
              </a:spcBef>
              <a:buNone/>
              <a:defRPr/>
            </a:pPr>
            <a:endParaRPr lang="en-US" sz="2800" dirty="0">
              <a:solidFill>
                <a:srgbClr val="000000"/>
              </a:solidFill>
            </a:endParaRPr>
          </a:p>
          <a:p>
            <a:pPr marL="0" indent="0" eaLnBrk="1" hangingPunct="1">
              <a:lnSpc>
                <a:spcPct val="90000"/>
              </a:lnSpc>
              <a:spcBef>
                <a:spcPts val="300"/>
              </a:spcBef>
              <a:buNone/>
              <a:defRPr/>
            </a:pPr>
            <a:r>
              <a:rPr lang="en-US" sz="2800" dirty="0">
                <a:solidFill>
                  <a:srgbClr val="000000"/>
                </a:solidFill>
              </a:rPr>
              <a:t>Wednesday, March 13, AM1</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6"/>
              </a:rPr>
              <a:t>11-18/1051r5</a:t>
            </a:r>
            <a:r>
              <a:rPr lang="en-US" dirty="0"/>
              <a:t> </a:t>
            </a:r>
          </a:p>
          <a:p>
            <a:pPr eaLnBrk="1" hangingPunct="1">
              <a:lnSpc>
                <a:spcPct val="90000"/>
              </a:lnSpc>
              <a:defRPr/>
            </a:pPr>
            <a:r>
              <a:rPr lang="en-US" sz="2000" dirty="0"/>
              <a:t>MLME-RESET, versus MLME-JOIN and MLME-START (and MLME-SCAN?)</a:t>
            </a:r>
          </a:p>
          <a:p>
            <a:pPr marL="342900" lvl="1" indent="-342900" eaLnBrk="1" hangingPunct="1">
              <a:lnSpc>
                <a:spcPct val="90000"/>
              </a:lnSpc>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2019 (2 of 2)</a:t>
            </a:r>
          </a:p>
        </p:txBody>
      </p:sp>
      <p:sp>
        <p:nvSpPr>
          <p:cNvPr id="11267" name="Rectangle 3"/>
          <p:cNvSpPr>
            <a:spLocks noGrp="1" noChangeArrowheads="1"/>
          </p:cNvSpPr>
          <p:nvPr>
            <p:ph idx="1"/>
          </p:nvPr>
        </p:nvSpPr>
        <p:spPr>
          <a:xfrm>
            <a:off x="228600" y="1524000"/>
            <a:ext cx="8610600" cy="5029200"/>
          </a:xfrm>
        </p:spPr>
        <p:txBody>
          <a:bodyPr/>
          <a:lstStyle/>
          <a:p>
            <a:pPr marL="0" indent="0" eaLnBrk="1" hangingPunct="1">
              <a:lnSpc>
                <a:spcPct val="90000"/>
              </a:lnSpc>
              <a:buNone/>
              <a:defRPr/>
            </a:pPr>
            <a:r>
              <a:rPr lang="en-US" sz="2800" dirty="0">
                <a:solidFill>
                  <a:srgbClr val="000000"/>
                </a:solidFill>
              </a:rPr>
              <a:t>Wednesday, March 13,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buFont typeface="Arial" pitchFamily="34" charset="0"/>
              <a:buChar char="•"/>
              <a:defRPr/>
            </a:pPr>
            <a:r>
              <a:rPr lang="en-US" b="1" dirty="0"/>
              <a:t>IEEE 802 activities relevant to 802.11: 802.11aq, 802.1CQ and LAAP:</a:t>
            </a:r>
            <a:r>
              <a:rPr lang="en-US" dirty="0"/>
              <a:t> </a:t>
            </a:r>
            <a:r>
              <a:rPr lang="en-GB" u="sng" dirty="0">
                <a:hlinkClick r:id="rId3"/>
              </a:rPr>
              <a:t>11-18/1934r0</a:t>
            </a:r>
            <a:endParaRPr lang="en-US" b="1" dirty="0"/>
          </a:p>
          <a:p>
            <a:pPr marL="342900" lvl="1" indent="-342900" eaLnBrk="1" hangingPunct="1">
              <a:lnSpc>
                <a:spcPct val="90000"/>
              </a:lnSpc>
              <a:buFont typeface="Arial" pitchFamily="34" charset="0"/>
              <a:buChar char="•"/>
              <a:defRPr/>
            </a:pPr>
            <a:r>
              <a:rPr lang="en-US" b="1" dirty="0"/>
              <a:t>Consider IETF </a:t>
            </a:r>
            <a:r>
              <a:rPr lang="en-US" b="1" dirty="0" err="1"/>
              <a:t>DetNet</a:t>
            </a:r>
            <a:r>
              <a:rPr lang="en-US" b="1" dirty="0"/>
              <a:t>/time-sensitive networking input (potential relationship to RTA TIG?)</a:t>
            </a:r>
          </a:p>
          <a:p>
            <a:pPr marL="342900" lvl="1" indent="-342900" eaLnBrk="1" hangingPunct="1">
              <a:lnSpc>
                <a:spcPct val="90000"/>
              </a:lnSpc>
              <a:buFont typeface="Arial" pitchFamily="34" charset="0"/>
              <a:buChar char="•"/>
              <a:defRPr/>
            </a:pPr>
            <a:r>
              <a:rPr lang="en-US" b="1" dirty="0"/>
              <a:t>Multiple MAC Addresses (and IPv6), “Multiple radios”</a:t>
            </a:r>
          </a:p>
          <a:p>
            <a:pPr marL="342900" lvl="1" indent="-342900" eaLnBrk="1" hangingPunct="1">
              <a:lnSpc>
                <a:spcPct val="90000"/>
              </a:lnSpc>
              <a:buFont typeface="Arial" pitchFamily="34" charset="0"/>
              <a:buChar char="•"/>
              <a:defRPr/>
            </a:pPr>
            <a:r>
              <a:rPr lang="en-US" b="1" dirty="0"/>
              <a:t>System architecture views for common use scenarios</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January face-to-face minutes:</a:t>
            </a:r>
          </a:p>
          <a:p>
            <a:pPr lvl="1" eaLnBrk="1" hangingPunct="1"/>
            <a:r>
              <a:rPr lang="en-US" altLang="en-US" dirty="0">
                <a:hlinkClick r:id="rId3"/>
              </a:rPr>
              <a:t>11-19/0165r0</a:t>
            </a:r>
            <a:r>
              <a:rPr lang="en-US" altLang="en-US" dirty="0"/>
              <a:t> </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 Sep 17 – Oct 28: 95-17-3 (84%), 359 comments received.</a:t>
            </a:r>
          </a:p>
          <a:p>
            <a:pPr lvl="1"/>
            <a:r>
              <a:rPr lang="en-US" altLang="en-US" dirty="0"/>
              <a:t>In comment resolution process.</a:t>
            </a:r>
          </a:p>
          <a:p>
            <a:r>
              <a:rPr lang="en-US" altLang="en-US" dirty="0"/>
              <a:t>802.1ASrev use of 802.11 FTM:</a:t>
            </a:r>
          </a:p>
          <a:p>
            <a:pPr lvl="1"/>
            <a:r>
              <a:rPr lang="en-US" altLang="en-US" dirty="0"/>
              <a:t>Results of first Sponsor Ballot of 802.1ASrev D8.0, Jan 24 – Feb 23?</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11-18/1934r0</a:t>
            </a:r>
            <a:endParaRPr lang="en-GB" sz="2400" u="sng" dirty="0"/>
          </a:p>
          <a:p>
            <a:pPr marL="685800" lvl="2" indent="-342900" eaLnBrk="1" hangingPunct="1">
              <a:lnSpc>
                <a:spcPct val="90000"/>
              </a:lnSpc>
              <a:buFont typeface="Arial" panose="020B0604020202020204" pitchFamily="34" charset="0"/>
              <a:buChar char="•"/>
              <a:defRPr/>
            </a:pPr>
            <a:r>
              <a:rPr lang="en-GB" sz="2200" dirty="0"/>
              <a:t>Clear(</a:t>
            </a:r>
            <a:r>
              <a:rPr lang="en-GB" sz="2200" dirty="0" err="1"/>
              <a:t>er</a:t>
            </a:r>
            <a:r>
              <a:rPr lang="en-GB" sz="2200" dirty="0"/>
              <a:t>)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3"/>
              </a:rPr>
              <a:t>11-18/1920r2</a:t>
            </a:r>
            <a:r>
              <a:rPr lang="en-US" sz="2400" dirty="0"/>
              <a:t> </a:t>
            </a:r>
          </a:p>
          <a:p>
            <a:pPr marL="685800" lvl="2" indent="-342900" eaLnBrk="1" hangingPunct="1">
              <a:lnSpc>
                <a:spcPct val="90000"/>
              </a:lnSpc>
              <a:buFont typeface="Arial" panose="020B0604020202020204" pitchFamily="34" charset="0"/>
              <a:buChar char="•"/>
              <a:defRPr/>
            </a:pPr>
            <a:r>
              <a:rPr lang="en-US" sz="2200" dirty="0"/>
              <a:t>Updates?</a:t>
            </a:r>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Background:</a:t>
            </a:r>
          </a:p>
          <a:p>
            <a:pPr lvl="1"/>
            <a:r>
              <a:rPr lang="en-US" altLang="en-US" sz="2200" b="1" dirty="0"/>
              <a:t>Incoming liaison from WBA is here: </a:t>
            </a:r>
            <a:r>
              <a:rPr lang="en-US" sz="2200" b="1" dirty="0">
                <a:hlinkClick r:id="rId2"/>
              </a:rPr>
              <a:t>11-18/1579r1</a:t>
            </a:r>
            <a:endParaRPr lang="en-US" sz="2200" b="1" dirty="0"/>
          </a:p>
          <a:p>
            <a:pPr lvl="1"/>
            <a:r>
              <a:rPr lang="en-US" sz="2200" b="1" dirty="0"/>
              <a:t>802.11 response: </a:t>
            </a:r>
            <a:r>
              <a:rPr lang="en-US" sz="2200" b="1" dirty="0">
                <a:hlinkClick r:id="rId3"/>
              </a:rPr>
              <a:t>11-18/1988r2</a:t>
            </a:r>
            <a:endParaRPr lang="en-US" sz="2200" b="1" dirty="0"/>
          </a:p>
          <a:p>
            <a:pPr marL="342900" lvl="1" indent="-342900" eaLnBrk="1" hangingPunct="1">
              <a:lnSpc>
                <a:spcPct val="90000"/>
              </a:lnSpc>
              <a:spcBef>
                <a:spcPts val="300"/>
              </a:spcBef>
              <a:buFont typeface="Arial" pitchFamily="34" charset="0"/>
              <a:buChar char="•"/>
              <a:defRPr/>
            </a:pPr>
            <a:r>
              <a:rPr lang="en-US" sz="2400" b="1" dirty="0">
                <a:ea typeface="+mn-ea"/>
                <a:cs typeface="+mn-cs"/>
              </a:rPr>
              <a:t>Consider formation of a TIG</a:t>
            </a:r>
            <a:r>
              <a:rPr lang="en-US" sz="2800" b="1" dirty="0">
                <a:ea typeface="+mn-ea"/>
                <a:cs typeface="+mn-cs"/>
              </a:rPr>
              <a:t>: </a:t>
            </a:r>
            <a:r>
              <a:rPr lang="en-US" b="1" dirty="0">
                <a:hlinkClick r:id="rId4"/>
              </a:rPr>
              <a:t>11-19/0439r0</a:t>
            </a:r>
            <a:endParaRPr lang="en-US" b="1" dirty="0"/>
          </a:p>
          <a:p>
            <a:pPr marL="342900" lvl="1" indent="-342900" eaLnBrk="1" hangingPunct="1">
              <a:lnSpc>
                <a:spcPct val="90000"/>
              </a:lnSpc>
              <a:spcBef>
                <a:spcPts val="300"/>
              </a:spcBef>
              <a:buFont typeface="Arial" pitchFamily="34" charset="0"/>
              <a:buChar char="•"/>
              <a:defRPr/>
            </a:pPr>
            <a:endParaRPr lang="en-US" sz="2400" b="1" dirty="0">
              <a:ea typeface="+mn-ea"/>
              <a:cs typeface="+mn-cs"/>
            </a:endParaRPr>
          </a:p>
          <a:p>
            <a:pPr marL="342900" lvl="1" indent="-342900" eaLnBrk="1" hangingPunct="1">
              <a:lnSpc>
                <a:spcPct val="90000"/>
              </a:lnSpc>
              <a:spcBef>
                <a:spcPts val="300"/>
              </a:spcBef>
              <a:buFont typeface="Arial" pitchFamily="34" charset="0"/>
              <a:buChar char="•"/>
              <a:defRPr/>
            </a:pPr>
            <a:r>
              <a:rPr lang="en-US" sz="2400" b="1" dirty="0">
                <a:ea typeface="+mn-ea"/>
                <a:cs typeface="+mn-cs"/>
              </a:rPr>
              <a:t>Note Submissions on this topic (in </a:t>
            </a:r>
            <a:r>
              <a:rPr lang="en-US" sz="2400" b="1" dirty="0" err="1">
                <a:ea typeface="+mn-ea"/>
                <a:cs typeface="+mn-cs"/>
              </a:rPr>
              <a:t>REVmd</a:t>
            </a:r>
            <a:r>
              <a:rPr lang="en-US" sz="2400" b="1" dirty="0">
                <a:ea typeface="+mn-ea"/>
                <a:cs typeface="+mn-cs"/>
              </a:rPr>
              <a:t>):</a:t>
            </a:r>
          </a:p>
          <a:p>
            <a:pPr marL="685800" lvl="2" indent="-342900" eaLnBrk="1" hangingPunct="1">
              <a:lnSpc>
                <a:spcPct val="90000"/>
              </a:lnSpc>
              <a:spcBef>
                <a:spcPts val="300"/>
              </a:spcBef>
              <a:buFont typeface="Arial" pitchFamily="34" charset="0"/>
              <a:buChar char="•"/>
              <a:defRPr/>
            </a:pPr>
            <a:r>
              <a:rPr lang="en-US" sz="2200" b="1" dirty="0">
                <a:ea typeface="+mn-ea"/>
                <a:cs typeface="+mn-cs"/>
              </a:rPr>
              <a:t>MAC randomization - </a:t>
            </a:r>
            <a:r>
              <a:rPr lang="en-US" sz="2200" b="1" dirty="0" err="1">
                <a:ea typeface="+mn-ea"/>
                <a:cs typeface="+mn-cs"/>
              </a:rPr>
              <a:t>IDQuery</a:t>
            </a:r>
            <a:r>
              <a:rPr lang="en-US" sz="2200" b="1" dirty="0">
                <a:ea typeface="+mn-ea"/>
                <a:cs typeface="+mn-cs"/>
              </a:rPr>
              <a:t>: </a:t>
            </a:r>
            <a:r>
              <a:rPr lang="en-US" sz="2200" b="1" dirty="0">
                <a:hlinkClick r:id="rId5"/>
              </a:rPr>
              <a:t>11-19/0179r0</a:t>
            </a:r>
            <a:r>
              <a:rPr lang="en-US" sz="2200" b="1" dirty="0"/>
              <a:t> </a:t>
            </a:r>
          </a:p>
          <a:p>
            <a:pPr marL="685800" lvl="2" indent="-342900" eaLnBrk="1" hangingPunct="1">
              <a:lnSpc>
                <a:spcPct val="90000"/>
              </a:lnSpc>
              <a:spcBef>
                <a:spcPts val="300"/>
              </a:spcBef>
              <a:buFont typeface="Arial" pitchFamily="34" charset="0"/>
              <a:buChar char="•"/>
              <a:defRPr/>
            </a:pPr>
            <a:r>
              <a:rPr lang="en-US" sz="2200" b="1" dirty="0">
                <a:ea typeface="+mn-ea"/>
                <a:cs typeface="+mn-cs"/>
              </a:rPr>
              <a:t>Address policy ANQP: </a:t>
            </a:r>
            <a:r>
              <a:rPr lang="en-US" sz="2200" b="1" dirty="0">
                <a:ea typeface="+mn-ea"/>
                <a:cs typeface="+mn-cs"/>
                <a:hlinkClick r:id="rId6"/>
              </a:rPr>
              <a:t>11-19/0286r3</a:t>
            </a:r>
            <a:endParaRPr lang="en-US" sz="2200" b="1"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956627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r>
              <a:rPr lang="en-GB" u="sng" dirty="0"/>
              <a:t> </a:t>
            </a:r>
            <a:endParaRPr lang="en-US" dirty="0"/>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2019, Vancouver, BC, Canada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13</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a:t>
            </a:r>
          </a:p>
          <a:p>
            <a:endParaRPr lang="en-US" b="0" dirty="0"/>
          </a:p>
          <a:p>
            <a:r>
              <a:rPr lang="en-US" b="0" dirty="0"/>
              <a:t>Related, new topic from </a:t>
            </a:r>
            <a:r>
              <a:rPr lang="en-US" b="0" dirty="0" err="1"/>
              <a:t>REVmd</a:t>
            </a:r>
            <a:r>
              <a:rPr lang="en-US" b="0" dirty="0"/>
              <a:t>, “What is a STA?”</a:t>
            </a:r>
          </a:p>
          <a:p>
            <a:pPr lvl="1"/>
            <a:r>
              <a:rPr lang="en-US" dirty="0"/>
              <a:t>See: </a:t>
            </a:r>
            <a:r>
              <a:rPr lang="en-US" dirty="0">
                <a:hlinkClick r:id="rId3"/>
              </a:rPr>
              <a:t>11-19/0106r0</a:t>
            </a:r>
            <a:endParaRPr lang="en-US" dirty="0"/>
          </a:p>
          <a:p>
            <a:pPr lvl="1"/>
            <a:r>
              <a:rPr lang="en-US" dirty="0"/>
              <a:t>Related: What is the (“STA(s)”) architecture of off-channel TDLS?</a:t>
            </a:r>
          </a:p>
          <a:p>
            <a:pPr lvl="1"/>
            <a:endParaRPr lang="en-US" dirty="0"/>
          </a:p>
          <a:p>
            <a:pPr lvl="1"/>
            <a:endParaRPr lang="en-US" b="0" dirty="0"/>
          </a:p>
          <a:p>
            <a:endParaRPr lang="en-US" altLang="en-US"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at these primitives (and not more than needed information)?</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13</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a:t>
            </a:r>
          </a:p>
          <a:p>
            <a:pPr>
              <a:spcBef>
                <a:spcPts val="0"/>
              </a:spcBef>
              <a:defRPr/>
            </a:pPr>
            <a:r>
              <a:rPr lang="en-US" sz="1800" dirty="0"/>
              <a:t>Investigation of “split” PHYs (LC, 28 GHz (</a:t>
            </a:r>
            <a:r>
              <a:rPr lang="en-US" sz="1800" dirty="0" err="1"/>
              <a:t>Phazr</a:t>
            </a:r>
            <a:r>
              <a:rPr lang="en-US" sz="1800" dirty="0"/>
              <a:t>))</a:t>
            </a:r>
          </a:p>
          <a:p>
            <a:pPr>
              <a:spcBef>
                <a:spcPts val="0"/>
              </a:spcBef>
              <a:defRPr/>
            </a:pPr>
            <a:r>
              <a:rPr lang="en-US" sz="1800" dirty="0"/>
              <a:t>Investigation of 802.11 as part of a Deterministic Network</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use case document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PAW BOF formed, scheduled for ~ March 25</a:t>
            </a:r>
          </a:p>
          <a:p>
            <a:pPr>
              <a:defRPr/>
            </a:pPr>
            <a:r>
              <a:rPr lang="en-US" sz="1800" dirty="0"/>
              <a:t>Does 11ax scheduling/trigger-based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2019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12</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58460</TotalTime>
  <Words>1800</Words>
  <Application>Microsoft Office PowerPoint</Application>
  <PresentationFormat>On-screen Show (4:3)</PresentationFormat>
  <Paragraphs>223</Paragraphs>
  <Slides>27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MS Gothic</vt:lpstr>
      <vt:lpstr>MS PGothic</vt:lpstr>
      <vt:lpstr>Arial</vt:lpstr>
      <vt:lpstr>Helvetica</vt:lpstr>
      <vt:lpstr>Monotype Sorts</vt:lpstr>
      <vt:lpstr>Times New Roman</vt:lpstr>
      <vt:lpstr>802-11-Submission</vt:lpstr>
      <vt:lpstr>Document</vt:lpstr>
      <vt:lpstr>ARC-SC-agenda-Mar-2019</vt:lpstr>
      <vt:lpstr>Abstract</vt:lpstr>
      <vt:lpstr>IEEE 802.11   Architecture Standing Committee</vt:lpstr>
      <vt:lpstr>Tuesday, March 12th,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March 2019 (1 of 2)</vt:lpstr>
      <vt:lpstr>ARC Agenda – March 2019 (2 of 2)</vt:lpstr>
      <vt:lpstr>Prior ARC Minutes</vt:lpstr>
      <vt:lpstr>IEEE 1588 mapping to IEEE 802.11/ 802.1ASrev use of FTM update </vt:lpstr>
      <vt:lpstr>IEEE 802 activities directly related to IEEE 802.11 ARC</vt:lpstr>
      <vt:lpstr>MAC Address randomization</vt:lpstr>
      <vt:lpstr>IETF/802 coordination </vt:lpstr>
      <vt:lpstr>Source Address Verification Improvements</vt:lpstr>
      <vt:lpstr>What is a STA?</vt:lpstr>
      <vt:lpstr>Wednesday, March 13th, AM1</vt:lpstr>
      <vt:lpstr>What is an ESS?</vt:lpstr>
      <vt:lpstr>MLME-RESET, versus MLME-JOIN and MLME-START</vt:lpstr>
      <vt:lpstr>Wednesday, March 13th, PM2</vt:lpstr>
      <vt:lpstr>ARC Future Activities &amp; sessions</vt:lpstr>
      <vt:lpstr>Planning for May 2019</vt:lpstr>
      <vt:lpstr>DetNet and other time-sensitive networking, (IETF, RTA TIG, etc.)</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719</cp:revision>
  <cp:lastPrinted>1998-02-10T13:28:06Z</cp:lastPrinted>
  <dcterms:created xsi:type="dcterms:W3CDTF">2009-07-15T16:38:20Z</dcterms:created>
  <dcterms:modified xsi:type="dcterms:W3CDTF">2019-03-13T23:40:57Z</dcterms:modified>
</cp:coreProperties>
</file>