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5" r:id="rId4"/>
    <p:sldId id="271" r:id="rId5"/>
    <p:sldId id="270" r:id="rId6"/>
    <p:sldId id="262" r:id="rId7"/>
    <p:sldId id="266" r:id="rId8"/>
    <p:sldId id="267" r:id="rId9"/>
    <p:sldId id="268" r:id="rId10"/>
    <p:sldId id="269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4" d="100"/>
          <a:sy n="64" d="100"/>
        </p:scale>
        <p:origin x="84" y="3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366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566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335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4029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802.11-19/0240r0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dms_pub/itu-r/md/15/wp5d/c/R15-WP5D-C-1138!P4!MSW-E.docx" TargetMode="External"/><Relationship Id="rId3" Type="http://schemas.openxmlformats.org/officeDocument/2006/relationships/hyperlink" Target="https://www.itu.int/md/R15-WP5D-C-0980/en" TargetMode="External"/><Relationship Id="rId7" Type="http://schemas.openxmlformats.org/officeDocument/2006/relationships/hyperlink" Target="https://www.itu.int/dms_pub/itu-r/md/15/wp5d/c/R15-WP5D-C-1138!P3!XLS-E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dms_pub/itu-r/md/15/wp5d/c/R15-WP5D-C-1138!P2!XLS-E.xlsx" TargetMode="External"/><Relationship Id="rId5" Type="http://schemas.openxmlformats.org/officeDocument/2006/relationships/hyperlink" Target="https://www.itu.int/dms_pub/itu-r/md/15/wp5d/c/R15-WP5D-C-1138!P1!MSW-E.docx" TargetMode="External"/><Relationship Id="rId4" Type="http://schemas.openxmlformats.org/officeDocument/2006/relationships/hyperlink" Target="https://www.itu.int/md/R15-WP5D-C-1138/en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meetingdoc.asp?lang=en&amp;parent=R15-IMT.2020-C-0007" TargetMode="External"/><Relationship Id="rId3" Type="http://schemas.openxmlformats.org/officeDocument/2006/relationships/hyperlink" Target="https://www.itu.int/md/meetingdoc.asp?lang=en&amp;parent=R15-IMT.2020-C-0002" TargetMode="External"/><Relationship Id="rId7" Type="http://schemas.openxmlformats.org/officeDocument/2006/relationships/hyperlink" Target="https://www.itu.int/md/meetingdoc.asp?lang=en&amp;parent=R15-IMT.2020-C-0006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meetingdoc.asp?lang=en&amp;parent=R15-IMT.2020-C-0005" TargetMode="External"/><Relationship Id="rId5" Type="http://schemas.openxmlformats.org/officeDocument/2006/relationships/hyperlink" Target="https://www.itu.int/md/meetingdoc.asp?lang=en&amp;parent=R15-IMT.2020-C-0004" TargetMode="External"/><Relationship Id="rId4" Type="http://schemas.openxmlformats.org/officeDocument/2006/relationships/hyperlink" Target="https://www.itu.int/md/meetingdoc.asp?lang=en&amp;parent=R15-IMT.2020-C-0003" TargetMode="External"/><Relationship Id="rId9" Type="http://schemas.openxmlformats.org/officeDocument/2006/relationships/hyperlink" Target="https://www.itu.int/md/meetingdoc.asp?lang=en&amp;parent=R15-IMT.2020-C-000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md/R15-WP5D-C-1050/en" TargetMode="External"/><Relationship Id="rId13" Type="http://schemas.openxmlformats.org/officeDocument/2006/relationships/hyperlink" Target="https://www.itu.int/md/meetingdoc.asp?lang=en&amp;parent=R15-WP5D-C-0817" TargetMode="External"/><Relationship Id="rId3" Type="http://schemas.openxmlformats.org/officeDocument/2006/relationships/hyperlink" Target="https://www.itu.int/md/R15-WP5D-C-0817/en" TargetMode="External"/><Relationship Id="rId7" Type="http://schemas.openxmlformats.org/officeDocument/2006/relationships/hyperlink" Target="https://www.itu.int/dms_pub/itu-r/md/15/wp5d/c/R15-WP5D-C-0901!P2!MSW-E.docx" TargetMode="External"/><Relationship Id="rId12" Type="http://schemas.openxmlformats.org/officeDocument/2006/relationships/hyperlink" Target="https://www.itu.int/dms_pub/itu-r/md/15/wp5d/c/R15-WP5D-C-1050!P5!ZIP-E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dms_pub/itu-r/md/15/wp5d/c/R15-WP5D-C-0901!P1!ZIP-E.zip" TargetMode="External"/><Relationship Id="rId11" Type="http://schemas.openxmlformats.org/officeDocument/2006/relationships/hyperlink" Target="https://www.itu.int/dms_pub/itu-r/md/15/wp5d/c/R15-WP5D-C-1050!P4!ZIP-E.zip" TargetMode="External"/><Relationship Id="rId5" Type="http://schemas.openxmlformats.org/officeDocument/2006/relationships/hyperlink" Target="https://www.itu.int/md/R15-WP5D-C-0901/en" TargetMode="External"/><Relationship Id="rId15" Type="http://schemas.openxmlformats.org/officeDocument/2006/relationships/hyperlink" Target="https://www.itu.int/dms_pub/itu-r/md/15/wp5d/c/R15-WP5D-C-1050!P2!ZIP-E.zip" TargetMode="External"/><Relationship Id="rId10" Type="http://schemas.openxmlformats.org/officeDocument/2006/relationships/hyperlink" Target="https://www.itu.int/dms_pub/itu-r/md/15/wp5d/c/R15-WP5D-C-1050!P3!ZIP-E.zip" TargetMode="External"/><Relationship Id="rId4" Type="http://schemas.openxmlformats.org/officeDocument/2006/relationships/hyperlink" Target="https://www.itu.int/dms_pub/itu-r/md/15/wp5d/c/R15-WP5D-C-0817!P1!MSW-E.docx" TargetMode="External"/><Relationship Id="rId9" Type="http://schemas.openxmlformats.org/officeDocument/2006/relationships/hyperlink" Target="https://www.itu.int/dms_pub/itu-r/md/15/wp5d/c/R15-WP5D-C-1050!P1!ZIP-E.zip" TargetMode="External"/><Relationship Id="rId14" Type="http://schemas.openxmlformats.org/officeDocument/2006/relationships/hyperlink" Target="https://www.itu.int/dms_pub/itu-r/md/15/wp5d/c/R15-WP5D-C-0817!P2!MSW-E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dms_pub/itu-r/md/15/wp5d/c/R15-WP5D-C-1077!P4!MSW-E.docx" TargetMode="External"/><Relationship Id="rId3" Type="http://schemas.openxmlformats.org/officeDocument/2006/relationships/hyperlink" Target="https://www.itu.int/md/R15-WP5D-C-0819/en" TargetMode="External"/><Relationship Id="rId7" Type="http://schemas.openxmlformats.org/officeDocument/2006/relationships/hyperlink" Target="https://www.itu.int/dms_pub/itu-r/md/15/wp5d/c/R15-WP5D-C-1077!P3!XLS-E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dms_pub/itu-r/md/15/wp5d/c/R15-WP5D-C-1077!P2!XLS-E.xlsx" TargetMode="External"/><Relationship Id="rId5" Type="http://schemas.openxmlformats.org/officeDocument/2006/relationships/hyperlink" Target="https://www.itu.int/dms_pub/itu-r/md/15/wp5d/c/R15-WP5D-C-1077!P1!MSW-E.docx" TargetMode="External"/><Relationship Id="rId4" Type="http://schemas.openxmlformats.org/officeDocument/2006/relationships/hyperlink" Target="https://www.itu.int/md/R15-WP5D-C-1077/en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tu.int/dms_pub/itu-r/md/15/wp5d/c/R15-WP5D-C-1055!P02!XLS-E.xlsx" TargetMode="External"/><Relationship Id="rId3" Type="http://schemas.openxmlformats.org/officeDocument/2006/relationships/hyperlink" Target="https://www.itu.int/md/R15-WP5D-C-0838/en" TargetMode="External"/><Relationship Id="rId7" Type="http://schemas.openxmlformats.org/officeDocument/2006/relationships/hyperlink" Target="https://www.itu.int/dms_pub/itu-r/md/15/wp5d/c/R15-WP5D-C-1055!P01!MSW-E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md/R15-WP5D-C-1055/en" TargetMode="External"/><Relationship Id="rId11" Type="http://schemas.openxmlformats.org/officeDocument/2006/relationships/hyperlink" Target="https://www.itu.int/dms_pub/itu-r/md/15/wp5d/c/R15-WP5D-C-1055!P05!MSW-E.docx" TargetMode="External"/><Relationship Id="rId5" Type="http://schemas.openxmlformats.org/officeDocument/2006/relationships/hyperlink" Target="https://www.itu.int/md/R15-WP5D-C-0986/en" TargetMode="External"/><Relationship Id="rId10" Type="http://schemas.openxmlformats.org/officeDocument/2006/relationships/hyperlink" Target="https://www.itu.int/dms_pub/itu-r/md/15/wp5d/c/R15-WP5D-C-1055!P04!MSW-E.docx" TargetMode="External"/><Relationship Id="rId4" Type="http://schemas.openxmlformats.org/officeDocument/2006/relationships/hyperlink" Target="https://www.itu.int/dms_pub/itu-r/md/15/wp5d/c/R15-WP5D-C-0838!P1!MSW-E.docx" TargetMode="External"/><Relationship Id="rId9" Type="http://schemas.openxmlformats.org/officeDocument/2006/relationships/hyperlink" Target="https://www.itu.int/dms_pub/itu-r/md/15/wp5d/c/R15-WP5D-C-1055!P03!XLS-E.xls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R15-WP5D-C-0978/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tu.int/dms_pub/itu-r/md/15/wp5d/c/R15-WP5D-C-1046!P1!MSW-E.docx" TargetMode="External"/><Relationship Id="rId4" Type="http://schemas.openxmlformats.org/officeDocument/2006/relationships/hyperlink" Target="https://www.itu.int/md/R15-WP5D-C-1046/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ITU IMT-2020 Status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CFC29487-05C1-440B-A19C-4F4F9ECD3B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394146"/>
              </p:ext>
            </p:extLst>
          </p:nvPr>
        </p:nvGraphicFramePr>
        <p:xfrm>
          <a:off x="461963" y="2500312"/>
          <a:ext cx="11333162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8245941" imgH="2844112" progId="Word.Document.8">
                  <p:embed/>
                </p:oleObj>
              </mc:Choice>
              <mc:Fallback>
                <p:oleObj name="Document" r:id="rId4" imgW="8245941" imgH="2844112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500312"/>
                        <a:ext cx="11333162" cy="3900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334" y="810078"/>
            <a:ext cx="8827558" cy="713629"/>
          </a:xfrm>
        </p:spPr>
        <p:txBody>
          <a:bodyPr/>
          <a:lstStyle/>
          <a:p>
            <a:r>
              <a:rPr lang="en-US" altLang="zh-CN" sz="2800" b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candidate IMT-2020 radio interface(s) submitted by proponent ‘TSDSI’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5D7217-1DCB-4153-8D74-DEB02A9F3C7E}"/>
              </a:ext>
            </a:extLst>
          </p:cNvPr>
          <p:cNvSpPr txBox="1"/>
          <p:nvPr/>
        </p:nvSpPr>
        <p:spPr>
          <a:xfrm>
            <a:off x="520913" y="192128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buClrTx/>
              <a:buSzTx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lang="en-GB" altLang="zh-CN" b="1" dirty="0">
                <a:solidFill>
                  <a:schemeClr val="tx1"/>
                </a:solidFill>
                <a:latin typeface="Times New Roman Bold" panose="02020803070505020304" pitchFamily="18" charset="0"/>
                <a:ea typeface="Times New Roman" panose="02020603050405020304" pitchFamily="18" charset="0"/>
              </a:rPr>
              <a:t>RIT submission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lvl="0" defTabSz="914400">
              <a:buClrTx/>
              <a:buSzTx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received materials are as follows: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CA2DCC-B76C-49C7-BE82-C32C646DEC8D}"/>
              </a:ext>
            </a:extLst>
          </p:cNvPr>
          <p:cNvSpPr txBox="1"/>
          <p:nvPr/>
        </p:nvSpPr>
        <p:spPr>
          <a:xfrm>
            <a:off x="520913" y="5410200"/>
            <a:ext cx="443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From [6]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3D6E278-608F-4982-8BAA-DA3B58CD3F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412268"/>
              </p:ext>
            </p:extLst>
          </p:nvPr>
        </p:nvGraphicFramePr>
        <p:xfrm>
          <a:off x="5793318" y="1759463"/>
          <a:ext cx="6114415" cy="4054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100">
                  <a:extLst>
                    <a:ext uri="{9D8B030D-6E8A-4147-A177-3AD203B41FA5}">
                      <a16:colId xmlns:a16="http://schemas.microsoft.com/office/drawing/2014/main" val="4077007482"/>
                    </a:ext>
                  </a:extLst>
                </a:gridCol>
                <a:gridCol w="2510790">
                  <a:extLst>
                    <a:ext uri="{9D8B030D-6E8A-4147-A177-3AD203B41FA5}">
                      <a16:colId xmlns:a16="http://schemas.microsoft.com/office/drawing/2014/main" val="3777283672"/>
                    </a:ext>
                  </a:extLst>
                </a:gridCol>
                <a:gridCol w="2041525">
                  <a:extLst>
                    <a:ext uri="{9D8B030D-6E8A-4147-A177-3AD203B41FA5}">
                      <a16:colId xmlns:a16="http://schemas.microsoft.com/office/drawing/2014/main" val="1829634962"/>
                    </a:ext>
                  </a:extLst>
                </a:gridCol>
              </a:tblGrid>
              <a:tr h="340536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600" dirty="0">
                          <a:effectLst/>
                        </a:rPr>
                        <a:t>Meeting number</a:t>
                      </a:r>
                      <a:endParaRPr lang="en-US" sz="1600" b="1" dirty="0">
                        <a:effectLst/>
                        <a:latin typeface="Times New Roman Bold" panose="020208030705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600" dirty="0">
                          <a:effectLst/>
                        </a:rPr>
                        <a:t>Input contributions</a:t>
                      </a:r>
                      <a:endParaRPr lang="en-US" sz="1600" b="1" dirty="0">
                        <a:effectLst/>
                        <a:latin typeface="Times New Roman Bold" panose="020208030705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600" dirty="0">
                          <a:effectLst/>
                        </a:rPr>
                        <a:t>Remarks</a:t>
                      </a:r>
                      <a:endParaRPr lang="en-US" sz="1600" b="1" dirty="0">
                        <a:effectLst/>
                        <a:latin typeface="Times New Roman Bold" panose="020208030705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2147942"/>
                  </a:ext>
                </a:extLst>
              </a:tr>
              <a:tr h="340536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WP 5D #30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Document </a:t>
                      </a:r>
                      <a:r>
                        <a:rPr lang="en-US" sz="1600" u="sng" dirty="0">
                          <a:effectLst/>
                          <a:hlinkClick r:id="rId3"/>
                        </a:rPr>
                        <a:t>5D/980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Initial description template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6886662"/>
                  </a:ext>
                </a:extLst>
              </a:tr>
              <a:tr h="681073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WP 5D #31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–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No update information in this meeting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1107486"/>
                  </a:ext>
                </a:extLst>
              </a:tr>
              <a:tr h="681073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WP 5D</a:t>
                      </a:r>
                      <a:r>
                        <a:rPr lang="en-US" sz="1600" u="sng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#31bis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Document 5D/</a:t>
                      </a:r>
                      <a:r>
                        <a:rPr lang="en-US" sz="16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  <a:hlinkClick r:id="rId4"/>
                        </a:rPr>
                        <a:t>1138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(</a:t>
                      </a:r>
                      <a:r>
                        <a:rPr lang="en-US" sz="1600" noProof="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Attachment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Part 1: 5D/</a:t>
                      </a:r>
                      <a:r>
                        <a:rPr lang="en-US" sz="16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hlinkClick r:id="rId5"/>
                        </a:rPr>
                        <a:t>1138!P1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;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Attachment Part 2: 5D/</a:t>
                      </a:r>
                      <a:r>
                        <a:rPr lang="en-US" sz="16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hlinkClick r:id="rId6"/>
                        </a:rPr>
                        <a:t>1138!P2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;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Attachment Part 3: 5D/</a:t>
                      </a:r>
                      <a:r>
                        <a:rPr lang="en-US" sz="16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hlinkClick r:id="rId7"/>
                        </a:rPr>
                        <a:t>1138!P3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;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Attachment Part 4: 5D/</a:t>
                      </a:r>
                      <a:r>
                        <a:rPr lang="en-US" sz="1600" u="sng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hlinkClick r:id="rId8"/>
                        </a:rPr>
                        <a:t>1138!P4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The updated information include the updated characteristics template, initial link budget template, etc.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3248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535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600" dirty="0">
                <a:hlinkClick r:id="rId3"/>
              </a:rPr>
              <a:t>ITU-R R15-IMT.2020 Contribution 2 (Revision 1): Submission, evaluation process and consensus building for IMT-2020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rgbClr val="0070C0"/>
                </a:solidFill>
                <a:hlinkClick r:id="rId4"/>
              </a:rPr>
              <a:t>ITU-R R15-IMT.2020 Contribution 3 (Revision 3): "Submission received for proposals of candidate radio interface technologies from proponent '3GPP' under Step 3 of the IMT-2020 process“</a:t>
            </a:r>
            <a:endParaRPr lang="en-US" sz="1600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rgbClr val="0070C0"/>
                </a:solidFill>
                <a:hlinkClick r:id="rId5"/>
              </a:rPr>
              <a:t>ITU-R R15-IMT.2020 Contribution 4 (Revision 3): "Submission received for proposals of candidate radio interface technologies from proponent 'Korea' under Step 3 of the IMT-2020 process“</a:t>
            </a:r>
            <a:endParaRPr lang="en-US" sz="1600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rgbClr val="0070C0"/>
                </a:solidFill>
                <a:hlinkClick r:id="rId6"/>
              </a:rPr>
              <a:t>ITU-R R15-IMT.2020 Contribution 5 (Revision 3): "Submission received for proposals of candidate radio interface technologies from proponent 'China' under Step 3 of the IMT-2020 process“</a:t>
            </a:r>
            <a:endParaRPr lang="en-US" sz="1600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rgbClr val="0070C0"/>
                </a:solidFill>
                <a:hlinkClick r:id="rId7"/>
              </a:rPr>
              <a:t>ITU-R R15-IMT.2020 Contribution 6 (Revision 2): Submission received for proposals of Candidate Radio Interface Technologies from Proponent 'ETSI' under Step 3 of the IMT-2020 process</a:t>
            </a:r>
            <a:endParaRPr lang="en-US" sz="1600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solidFill>
                  <a:srgbClr val="0070C0"/>
                </a:solidFill>
                <a:hlinkClick r:id="rId8"/>
              </a:rPr>
              <a:t>ITU-R R15-IMT.2020 Contribution 7 (Revision 2): Submission received for proposals of Candidate Radio Interface Technologies from "Proponent 'TSDSI' under Step 3 of the IMT-2020 Process</a:t>
            </a:r>
            <a:endParaRPr lang="en-US" sz="1600" dirty="0">
              <a:solidFill>
                <a:srgbClr val="0070C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sz="1600" dirty="0">
                <a:hlinkClick r:id="rId9"/>
              </a:rPr>
              <a:t>ITU-R R15-IMT.2020 Contribution 1: IMT-2020 Background</a:t>
            </a:r>
            <a:endParaRPr lang="en-GB" sz="1600" dirty="0"/>
          </a:p>
          <a:p>
            <a:pPr marL="457200" indent="-457200">
              <a:buFont typeface="+mj-lt"/>
              <a:buAutoNum type="arabicPeriod"/>
            </a:pPr>
            <a:endParaRPr lang="en-GB" sz="1600" dirty="0"/>
          </a:p>
          <a:p>
            <a:pPr marL="457200" indent="-457200">
              <a:buFont typeface="+mj-lt"/>
              <a:buAutoNum type="arabicPeriod"/>
            </a:pPr>
            <a:endParaRPr lang="en-GB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an update of the status of the IMT-2020 activity occurring in ITU-R WP 5D, as known to the author.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742" y="685801"/>
            <a:ext cx="10667999" cy="611185"/>
          </a:xfrm>
        </p:spPr>
        <p:txBody>
          <a:bodyPr/>
          <a:lstStyle/>
          <a:p>
            <a:r>
              <a:rPr lang="en-US" altLang="en-US" dirty="0"/>
              <a:t>ITU IMT-2020 Status as of 11-15 February WP 5D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63" y="1447800"/>
            <a:ext cx="11265958" cy="4627504"/>
          </a:xfrm>
        </p:spPr>
        <p:txBody>
          <a:bodyPr/>
          <a:lstStyle/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IMT-2020 is proceeding on schedule: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Proposals are due by the July 2019 ITU-R WP 5D meeting (9-17 July 2019)</a:t>
            </a:r>
            <a:br>
              <a:rPr lang="en-US" dirty="0"/>
            </a:br>
            <a:r>
              <a:rPr lang="en-US" dirty="0"/>
              <a:t>Therefore: contribution must be submitted by 1 July 2019 (16:00 UTC), 7 days prior to the meeting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dirty="0"/>
              <a:t>Evaluations of RITs and SRITs by Independent Evaluation Groups is on going, as well as assessment of compliance with minimum requirements, and evaluation of results by WP 5D. </a:t>
            </a: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dirty="0"/>
              <a:t>Currently 5  “groups” have submitted proposal documents to ITU-R WP 5D: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3GPP</a:t>
            </a:r>
            <a:r>
              <a:rPr lang="en-US" dirty="0"/>
              <a:t> – has provided a SRIT and RIT proposal documents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Korea</a:t>
            </a:r>
            <a:r>
              <a:rPr lang="en-US" dirty="0"/>
              <a:t> – 3GPP variant – has provided a RIT proposal documents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China</a:t>
            </a:r>
            <a:r>
              <a:rPr lang="en-US" dirty="0"/>
              <a:t> – 3GPP variant – has provided a RIT proposal documents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ETSI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altLang="zh-CN" b="1" dirty="0"/>
              <a:t>DECT Forum</a:t>
            </a:r>
            <a:r>
              <a:rPr lang="en-US" b="1" dirty="0"/>
              <a:t> </a:t>
            </a:r>
            <a:r>
              <a:rPr lang="en-US" dirty="0"/>
              <a:t>– has provided a RIT proposal documents</a:t>
            </a:r>
          </a:p>
          <a:p>
            <a:pPr marL="971550" lvl="1" indent="-457200">
              <a:buFont typeface="Arial" panose="020B0604020202020204" pitchFamily="34" charset="0"/>
              <a:buChar char="•"/>
            </a:pPr>
            <a:r>
              <a:rPr lang="en-US" b="1" dirty="0"/>
              <a:t>TSDSI (</a:t>
            </a:r>
            <a:r>
              <a:rPr lang="en-US" dirty="0"/>
              <a:t>India</a:t>
            </a:r>
            <a:r>
              <a:rPr lang="en-US" b="1" dirty="0"/>
              <a:t>)</a:t>
            </a:r>
            <a:r>
              <a:rPr lang="en-US" dirty="0"/>
              <a:t> – has provided a RIT proposal document</a:t>
            </a:r>
            <a:endParaRPr lang="en-US" dirty="0">
              <a:highlight>
                <a:srgbClr val="FFFF00"/>
              </a:highlight>
            </a:endParaRPr>
          </a:p>
          <a:p>
            <a:pPr marL="571500" indent="-457200">
              <a:buFont typeface="Arial" panose="020B0604020202020204" pitchFamily="34" charset="0"/>
              <a:buChar char="•"/>
            </a:pPr>
            <a:r>
              <a:rPr lang="en-US" altLang="en-US" sz="2200" dirty="0"/>
              <a:t>Only one of these, 3GPP, has submitted a SRIT – all of the others are RITs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B9B5268-5830-4641-B947-E751A6FDE467}"/>
              </a:ext>
            </a:extLst>
          </p:cNvPr>
          <p:cNvSpPr txBox="1"/>
          <p:nvPr/>
        </p:nvSpPr>
        <p:spPr>
          <a:xfrm>
            <a:off x="512763" y="6075304"/>
            <a:ext cx="1066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i="1" dirty="0">
                <a:solidFill>
                  <a:schemeClr val="tx1"/>
                </a:solidFill>
              </a:rPr>
              <a:t>Note: The term RIT stands for Radio Interface Technology. The term SRIT stands for Set of RITs</a:t>
            </a:r>
            <a:endParaRPr lang="en-US" sz="2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42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900FFDE-A0AC-451D-98FC-0CD6E67920C6}"/>
              </a:ext>
            </a:extLst>
          </p:cNvPr>
          <p:cNvSpPr/>
          <p:nvPr/>
        </p:nvSpPr>
        <p:spPr bwMode="auto">
          <a:xfrm>
            <a:off x="1628723" y="5449447"/>
            <a:ext cx="3717736" cy="330026"/>
          </a:xfrm>
          <a:prstGeom prst="rect">
            <a:avLst/>
          </a:prstGeom>
          <a:solidFill>
            <a:srgbClr val="FF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88B4934-2031-4772-8D6E-10F368A19C7B}"/>
              </a:ext>
            </a:extLst>
          </p:cNvPr>
          <p:cNvCxnSpPr>
            <a:cxnSpLocks/>
          </p:cNvCxnSpPr>
          <p:nvPr/>
        </p:nvCxnSpPr>
        <p:spPr bwMode="auto">
          <a:xfrm>
            <a:off x="7448729" y="1479389"/>
            <a:ext cx="33963" cy="2564163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Schedule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  <p:grpSp>
        <p:nvGrpSpPr>
          <p:cNvPr id="93" name="Canvas 182">
            <a:extLst>
              <a:ext uri="{FF2B5EF4-FFF2-40B4-BE49-F238E27FC236}">
                <a16:creationId xmlns:a16="http://schemas.microsoft.com/office/drawing/2014/main" id="{03DD07DB-187F-417B-8CC0-D938B1DA4A57}"/>
              </a:ext>
            </a:extLst>
          </p:cNvPr>
          <p:cNvGrpSpPr/>
          <p:nvPr/>
        </p:nvGrpSpPr>
        <p:grpSpPr>
          <a:xfrm>
            <a:off x="1371600" y="1457115"/>
            <a:ext cx="9144000" cy="4840305"/>
            <a:chOff x="0" y="-57406"/>
            <a:chExt cx="6173470" cy="4292221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C0A28154-B9AD-46DE-A5F5-59E5AAC4C22B}"/>
                </a:ext>
              </a:extLst>
            </p:cNvPr>
            <p:cNvSpPr/>
            <p:nvPr/>
          </p:nvSpPr>
          <p:spPr>
            <a:xfrm>
              <a:off x="0" y="0"/>
              <a:ext cx="6173470" cy="4234815"/>
            </a:xfrm>
            <a:prstGeom prst="rect">
              <a:avLst/>
            </a:prstGeom>
            <a:noFill/>
          </p:spPr>
        </p:sp>
        <p:cxnSp>
          <p:nvCxnSpPr>
            <p:cNvPr id="96" name="Line 191">
              <a:extLst>
                <a:ext uri="{FF2B5EF4-FFF2-40B4-BE49-F238E27FC236}">
                  <a16:creationId xmlns:a16="http://schemas.microsoft.com/office/drawing/2014/main" id="{ABADD3AB-46E2-4984-A23D-1303042C5D3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01003" y="419701"/>
              <a:ext cx="5466728" cy="600"/>
            </a:xfrm>
            <a:prstGeom prst="line">
              <a:avLst/>
            </a:prstGeom>
            <a:noFill/>
            <a:ln w="571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7" name="Freeform 192">
              <a:extLst>
                <a:ext uri="{FF2B5EF4-FFF2-40B4-BE49-F238E27FC236}">
                  <a16:creationId xmlns:a16="http://schemas.microsoft.com/office/drawing/2014/main" id="{1DC6D152-F480-476B-8B4B-F334E34653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18713" y="384801"/>
              <a:ext cx="1138506" cy="5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8" name="Freeform 193">
              <a:extLst>
                <a:ext uri="{FF2B5EF4-FFF2-40B4-BE49-F238E27FC236}">
                  <a16:creationId xmlns:a16="http://schemas.microsoft.com/office/drawing/2014/main" id="{F1A3782E-258B-4D95-84F9-F20264BFC6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3619" y="394901"/>
              <a:ext cx="1094706" cy="45700"/>
            </a:xfrm>
            <a:custGeom>
              <a:avLst/>
              <a:gdLst>
                <a:gd name="T0" fmla="*/ 2147483646 w 6617"/>
                <a:gd name="T1" fmla="*/ 2147483646 h 200"/>
                <a:gd name="T2" fmla="*/ 2147483646 w 6617"/>
                <a:gd name="T3" fmla="*/ 2147483646 h 200"/>
                <a:gd name="T4" fmla="*/ 2147483646 w 6617"/>
                <a:gd name="T5" fmla="*/ 2147483646 h 200"/>
                <a:gd name="T6" fmla="*/ 2147483646 w 6617"/>
                <a:gd name="T7" fmla="*/ 2147483646 h 200"/>
                <a:gd name="T8" fmla="*/ 2147483646 w 6617"/>
                <a:gd name="T9" fmla="*/ 2147483646 h 200"/>
                <a:gd name="T10" fmla="*/ 2147483646 w 6617"/>
                <a:gd name="T11" fmla="*/ 2147483646 h 200"/>
                <a:gd name="T12" fmla="*/ 2147483646 w 6617"/>
                <a:gd name="T13" fmla="*/ 2147483646 h 200"/>
                <a:gd name="T14" fmla="*/ 2147483646 w 6617"/>
                <a:gd name="T15" fmla="*/ 2147483646 h 200"/>
                <a:gd name="T16" fmla="*/ 0 w 6617"/>
                <a:gd name="T17" fmla="*/ 2147483646 h 200"/>
                <a:gd name="T18" fmla="*/ 2147483646 w 6617"/>
                <a:gd name="T19" fmla="*/ 0 h 200"/>
                <a:gd name="T20" fmla="*/ 2147483646 w 6617"/>
                <a:gd name="T21" fmla="*/ 2147483646 h 200"/>
                <a:gd name="T22" fmla="*/ 2147483646 w 6617"/>
                <a:gd name="T23" fmla="*/ 0 h 200"/>
                <a:gd name="T24" fmla="*/ 2147483646 w 6617"/>
                <a:gd name="T25" fmla="*/ 2147483646 h 200"/>
                <a:gd name="T26" fmla="*/ 2147483646 w 6617"/>
                <a:gd name="T27" fmla="*/ 2147483646 h 200"/>
                <a:gd name="T28" fmla="*/ 2147483646 w 6617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7" h="200">
                  <a:moveTo>
                    <a:pt x="167" y="84"/>
                  </a:moveTo>
                  <a:lnTo>
                    <a:pt x="6450" y="84"/>
                  </a:lnTo>
                  <a:cubicBezTo>
                    <a:pt x="6459" y="84"/>
                    <a:pt x="6467" y="91"/>
                    <a:pt x="6467" y="100"/>
                  </a:cubicBezTo>
                  <a:cubicBezTo>
                    <a:pt x="6467" y="110"/>
                    <a:pt x="6459" y="117"/>
                    <a:pt x="6450" y="117"/>
                  </a:cubicBezTo>
                  <a:lnTo>
                    <a:pt x="167" y="117"/>
                  </a:lnTo>
                  <a:cubicBezTo>
                    <a:pt x="158" y="117"/>
                    <a:pt x="150" y="110"/>
                    <a:pt x="150" y="100"/>
                  </a:cubicBezTo>
                  <a:cubicBezTo>
                    <a:pt x="150" y="91"/>
                    <a:pt x="158" y="84"/>
                    <a:pt x="167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7" y="0"/>
                  </a:moveTo>
                  <a:lnTo>
                    <a:pt x="6617" y="100"/>
                  </a:lnTo>
                  <a:lnTo>
                    <a:pt x="6417" y="200"/>
                  </a:lnTo>
                  <a:lnTo>
                    <a:pt x="6417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99" name="Freeform 194">
              <a:extLst>
                <a:ext uri="{FF2B5EF4-FFF2-40B4-BE49-F238E27FC236}">
                  <a16:creationId xmlns:a16="http://schemas.microsoft.com/office/drawing/2014/main" id="{2A5DD000-2068-4A90-812A-EAB3012447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19025" y="394901"/>
              <a:ext cx="1217306" cy="45700"/>
            </a:xfrm>
            <a:custGeom>
              <a:avLst/>
              <a:gdLst>
                <a:gd name="T0" fmla="*/ 2147483646 w 6616"/>
                <a:gd name="T1" fmla="*/ 2147483646 h 200"/>
                <a:gd name="T2" fmla="*/ 2147483646 w 6616"/>
                <a:gd name="T3" fmla="*/ 2147483646 h 200"/>
                <a:gd name="T4" fmla="*/ 2147483646 w 6616"/>
                <a:gd name="T5" fmla="*/ 2147483646 h 200"/>
                <a:gd name="T6" fmla="*/ 2147483646 w 6616"/>
                <a:gd name="T7" fmla="*/ 2147483646 h 200"/>
                <a:gd name="T8" fmla="*/ 2147483646 w 6616"/>
                <a:gd name="T9" fmla="*/ 2147483646 h 200"/>
                <a:gd name="T10" fmla="*/ 2147483646 w 6616"/>
                <a:gd name="T11" fmla="*/ 2147483646 h 200"/>
                <a:gd name="T12" fmla="*/ 2147483646 w 6616"/>
                <a:gd name="T13" fmla="*/ 2147483646 h 200"/>
                <a:gd name="T14" fmla="*/ 2147483646 w 6616"/>
                <a:gd name="T15" fmla="*/ 2147483646 h 200"/>
                <a:gd name="T16" fmla="*/ 0 w 6616"/>
                <a:gd name="T17" fmla="*/ 2147483646 h 200"/>
                <a:gd name="T18" fmla="*/ 2147483646 w 6616"/>
                <a:gd name="T19" fmla="*/ 0 h 200"/>
                <a:gd name="T20" fmla="*/ 2147483646 w 6616"/>
                <a:gd name="T21" fmla="*/ 2147483646 h 200"/>
                <a:gd name="T22" fmla="*/ 2147483646 w 6616"/>
                <a:gd name="T23" fmla="*/ 0 h 200"/>
                <a:gd name="T24" fmla="*/ 2147483646 w 6616"/>
                <a:gd name="T25" fmla="*/ 2147483646 h 200"/>
                <a:gd name="T26" fmla="*/ 2147483646 w 6616"/>
                <a:gd name="T27" fmla="*/ 2147483646 h 200"/>
                <a:gd name="T28" fmla="*/ 2147483646 w 6616"/>
                <a:gd name="T29" fmla="*/ 0 h 2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6616" h="200">
                  <a:moveTo>
                    <a:pt x="166" y="84"/>
                  </a:moveTo>
                  <a:lnTo>
                    <a:pt x="6450" y="84"/>
                  </a:lnTo>
                  <a:cubicBezTo>
                    <a:pt x="6459" y="84"/>
                    <a:pt x="6466" y="91"/>
                    <a:pt x="6466" y="100"/>
                  </a:cubicBezTo>
                  <a:cubicBezTo>
                    <a:pt x="6466" y="110"/>
                    <a:pt x="6459" y="117"/>
                    <a:pt x="6450" y="117"/>
                  </a:cubicBezTo>
                  <a:lnTo>
                    <a:pt x="166" y="117"/>
                  </a:lnTo>
                  <a:cubicBezTo>
                    <a:pt x="157" y="117"/>
                    <a:pt x="150" y="110"/>
                    <a:pt x="150" y="100"/>
                  </a:cubicBezTo>
                  <a:cubicBezTo>
                    <a:pt x="150" y="91"/>
                    <a:pt x="157" y="84"/>
                    <a:pt x="166" y="84"/>
                  </a:cubicBezTo>
                  <a:close/>
                  <a:moveTo>
                    <a:pt x="200" y="200"/>
                  </a:moveTo>
                  <a:lnTo>
                    <a:pt x="0" y="100"/>
                  </a:lnTo>
                  <a:lnTo>
                    <a:pt x="200" y="0"/>
                  </a:lnTo>
                  <a:lnTo>
                    <a:pt x="200" y="200"/>
                  </a:lnTo>
                  <a:close/>
                  <a:moveTo>
                    <a:pt x="6416" y="0"/>
                  </a:moveTo>
                  <a:lnTo>
                    <a:pt x="6616" y="100"/>
                  </a:lnTo>
                  <a:lnTo>
                    <a:pt x="6416" y="200"/>
                  </a:lnTo>
                  <a:lnTo>
                    <a:pt x="641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34371313-A2C8-480F-814E-EEF941719A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904" y="462902"/>
              <a:ext cx="3646219" cy="175201"/>
              <a:chOff x="1201" y="729"/>
              <a:chExt cx="4279" cy="276"/>
            </a:xfrm>
          </p:grpSpPr>
          <p:sp>
            <p:nvSpPr>
              <p:cNvPr id="195" name="Rectangle 194">
                <a:extLst>
                  <a:ext uri="{FF2B5EF4-FFF2-40B4-BE49-F238E27FC236}">
                    <a16:creationId xmlns:a16="http://schemas.microsoft.com/office/drawing/2014/main" id="{26A30075-019C-469F-8D18-355249CF01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6" name="Rectangle 195">
                <a:extLst>
                  <a:ext uri="{FF2B5EF4-FFF2-40B4-BE49-F238E27FC236}">
                    <a16:creationId xmlns:a16="http://schemas.microsoft.com/office/drawing/2014/main" id="{55779C61-4E9D-47F8-98CF-0CED996D7A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01" y="729"/>
                <a:ext cx="427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31BB7EBE-B7A1-497E-ADC4-73019FFA19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8527" y="444172"/>
              <a:ext cx="572510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Step1 and 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510D767E-E434-4D37-885F-442DAE098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4112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B73F36A8-36E5-437E-9CCF-5FD752F517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79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D2308515-7944-424B-938F-1E9DA60C70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77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8D4E4FEF-EDC0-42EA-91C5-D70761F62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716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85DA64F2-B4FF-4177-9C0C-917B62140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4148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E6F78EDB-08DF-4FE1-88BB-440018A99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4415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No.32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1DCBDFDA-A9E7-44C1-9C45-0EBBBFBF6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0201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4E052645-C4B9-403C-ADCD-40899FBDB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9880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8132FD1B-DA82-4B40-B0ED-ED62566B8D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2464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26454E37-CC00-404E-8FD7-ACB39C8876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95212" y="768903"/>
              <a:ext cx="1972910" cy="173401"/>
              <a:chOff x="3625" y="1211"/>
              <a:chExt cx="1855" cy="273"/>
            </a:xfrm>
          </p:grpSpPr>
          <p:sp>
            <p:nvSpPr>
              <p:cNvPr id="193" name="Rectangle 192">
                <a:extLst>
                  <a:ext uri="{FF2B5EF4-FFF2-40B4-BE49-F238E27FC236}">
                    <a16:creationId xmlns:a16="http://schemas.microsoft.com/office/drawing/2014/main" id="{6E7C1C1C-684A-4F33-8EE0-D0457B1F9D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4" name="Rectangle 193">
                <a:extLst>
                  <a:ext uri="{FF2B5EF4-FFF2-40B4-BE49-F238E27FC236}">
                    <a16:creationId xmlns:a16="http://schemas.microsoft.com/office/drawing/2014/main" id="{7ED7A20E-D1A9-46F2-98E3-7F3FE8B21D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11"/>
                <a:ext cx="1855" cy="273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914FACC2-C3B4-4065-BF4F-989FCDB04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695" y="779801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109E02FF-E354-424B-8706-85676FD688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54603" y="636902"/>
              <a:ext cx="131501" cy="131400"/>
              <a:chOff x="1103" y="1003"/>
              <a:chExt cx="207" cy="207"/>
            </a:xfrm>
          </p:grpSpPr>
          <p:sp>
            <p:nvSpPr>
              <p:cNvPr id="191" name="Freeform 213">
                <a:extLst>
                  <a:ext uri="{FF2B5EF4-FFF2-40B4-BE49-F238E27FC236}">
                    <a16:creationId xmlns:a16="http://schemas.microsoft.com/office/drawing/2014/main" id="{48E98169-FACD-450D-9512-2B49CE2B70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2" name="Freeform 214">
                <a:extLst>
                  <a:ext uri="{FF2B5EF4-FFF2-40B4-BE49-F238E27FC236}">
                    <a16:creationId xmlns:a16="http://schemas.microsoft.com/office/drawing/2014/main" id="{23CE39B2-60F4-4DC5-991E-F1B6787B1A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3" y="1003"/>
                <a:ext cx="207" cy="207"/>
              </a:xfrm>
              <a:custGeom>
                <a:avLst/>
                <a:gdLst>
                  <a:gd name="T0" fmla="*/ 103 w 207"/>
                  <a:gd name="T1" fmla="*/ 0 h 207"/>
                  <a:gd name="T2" fmla="*/ 0 w 207"/>
                  <a:gd name="T3" fmla="*/ 207 h 207"/>
                  <a:gd name="T4" fmla="*/ 207 w 207"/>
                  <a:gd name="T5" fmla="*/ 207 h 207"/>
                  <a:gd name="T6" fmla="*/ 103 w 207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7">
                    <a:moveTo>
                      <a:pt x="103" y="0"/>
                    </a:moveTo>
                    <a:lnTo>
                      <a:pt x="0" y="207"/>
                    </a:lnTo>
                    <a:lnTo>
                      <a:pt x="207" y="207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925F998D-5C29-497E-96BD-4C682DF35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862" y="631802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5" name="Group 114">
              <a:extLst>
                <a:ext uri="{FF2B5EF4-FFF2-40B4-BE49-F238E27FC236}">
                  <a16:creationId xmlns:a16="http://schemas.microsoft.com/office/drawing/2014/main" id="{8BA9E1E2-3DFB-454A-9973-E93499C81B4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95722" y="943603"/>
              <a:ext cx="132101" cy="130800"/>
              <a:chOff x="5381" y="1486"/>
              <a:chExt cx="208" cy="206"/>
            </a:xfrm>
          </p:grpSpPr>
          <p:sp>
            <p:nvSpPr>
              <p:cNvPr id="189" name="Freeform 217">
                <a:extLst>
                  <a:ext uri="{FF2B5EF4-FFF2-40B4-BE49-F238E27FC236}">
                    <a16:creationId xmlns:a16="http://schemas.microsoft.com/office/drawing/2014/main" id="{589B2363-B466-4424-A234-A52488C48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90" name="Freeform 218">
                <a:extLst>
                  <a:ext uri="{FF2B5EF4-FFF2-40B4-BE49-F238E27FC236}">
                    <a16:creationId xmlns:a16="http://schemas.microsoft.com/office/drawing/2014/main" id="{D74330E2-1438-4DD7-B407-71BE791A85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1" y="1486"/>
                <a:ext cx="208" cy="206"/>
              </a:xfrm>
              <a:custGeom>
                <a:avLst/>
                <a:gdLst>
                  <a:gd name="T0" fmla="*/ 104 w 208"/>
                  <a:gd name="T1" fmla="*/ 0 h 206"/>
                  <a:gd name="T2" fmla="*/ 0 w 208"/>
                  <a:gd name="T3" fmla="*/ 206 h 206"/>
                  <a:gd name="T4" fmla="*/ 208 w 208"/>
                  <a:gd name="T5" fmla="*/ 206 h 206"/>
                  <a:gd name="T6" fmla="*/ 104 w 208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8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6" name="Rectangle 115">
              <a:extLst>
                <a:ext uri="{FF2B5EF4-FFF2-40B4-BE49-F238E27FC236}">
                  <a16:creationId xmlns:a16="http://schemas.microsoft.com/office/drawing/2014/main" id="{B5A777C4-1FA2-4783-A3B2-5219FD5B42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8604" y="855903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7" name="Rectangle 116">
              <a:extLst>
                <a:ext uri="{FF2B5EF4-FFF2-40B4-BE49-F238E27FC236}">
                  <a16:creationId xmlns:a16="http://schemas.microsoft.com/office/drawing/2014/main" id="{8E45B23B-74BD-4704-AE03-DB2447BE0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4679" y="637029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(40 months: #23 -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18" name="Group 117">
              <a:extLst>
                <a:ext uri="{FF2B5EF4-FFF2-40B4-BE49-F238E27FC236}">
                  <a16:creationId xmlns:a16="http://schemas.microsoft.com/office/drawing/2014/main" id="{7D1591B6-218A-48B4-AFA5-865297ED74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34718" y="1117604"/>
              <a:ext cx="1652909" cy="175201"/>
              <a:chOff x="3625" y="1760"/>
              <a:chExt cx="3505" cy="276"/>
            </a:xfrm>
          </p:grpSpPr>
          <p:sp>
            <p:nvSpPr>
              <p:cNvPr id="187" name="Rectangle 186">
                <a:extLst>
                  <a:ext uri="{FF2B5EF4-FFF2-40B4-BE49-F238E27FC236}">
                    <a16:creationId xmlns:a16="http://schemas.microsoft.com/office/drawing/2014/main" id="{19E2557B-27BE-4E0D-AC41-4881B6CA6F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8" name="Rectangle 187">
                <a:extLst>
                  <a:ext uri="{FF2B5EF4-FFF2-40B4-BE49-F238E27FC236}">
                    <a16:creationId xmlns:a16="http://schemas.microsoft.com/office/drawing/2014/main" id="{CC1BB777-CA86-461A-BDA0-D88B61317A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760"/>
                <a:ext cx="3505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19" name="Rectangle 118">
              <a:extLst>
                <a:ext uri="{FF2B5EF4-FFF2-40B4-BE49-F238E27FC236}">
                  <a16:creationId xmlns:a16="http://schemas.microsoft.com/office/drawing/2014/main" id="{F3E93BA5-22B6-49AA-A7F8-C7B399FF4B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790" y="1095442"/>
              <a:ext cx="306277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 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56ACB5AE-B6AF-4C10-A798-C0544F6AB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8223" y="94185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(20 months: #28 - #32)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AD544AFA-27FA-48E5-AA69-A130C2A93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1276" y="1277234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(16 months: #31 - #34)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3A8EA464-A8ED-4E06-855C-CECE23C1DE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027926" y="1291505"/>
              <a:ext cx="132101" cy="131500"/>
              <a:chOff x="7030" y="2034"/>
              <a:chExt cx="208" cy="207"/>
            </a:xfrm>
          </p:grpSpPr>
          <p:sp>
            <p:nvSpPr>
              <p:cNvPr id="185" name="Freeform 228">
                <a:extLst>
                  <a:ext uri="{FF2B5EF4-FFF2-40B4-BE49-F238E27FC236}">
                    <a16:creationId xmlns:a16="http://schemas.microsoft.com/office/drawing/2014/main" id="{5EDE290E-7118-4672-8A4E-379F0B8B28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6" name="Freeform 229">
                <a:extLst>
                  <a:ext uri="{FF2B5EF4-FFF2-40B4-BE49-F238E27FC236}">
                    <a16:creationId xmlns:a16="http://schemas.microsoft.com/office/drawing/2014/main" id="{DC785601-34AF-4CB8-98D9-31F47C21B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0" y="2034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325ABF7C-65EA-42CC-B7E5-78D4F815DC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81369" y="1204504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4" name="Group 123">
              <a:extLst>
                <a:ext uri="{FF2B5EF4-FFF2-40B4-BE49-F238E27FC236}">
                  <a16:creationId xmlns:a16="http://schemas.microsoft.com/office/drawing/2014/main" id="{8480B955-49D4-4167-A3CD-801A765025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9015" y="1466805"/>
              <a:ext cx="2496913" cy="175301"/>
              <a:chOff x="3625" y="2310"/>
              <a:chExt cx="4329" cy="276"/>
            </a:xfrm>
          </p:grpSpPr>
          <p:sp>
            <p:nvSpPr>
              <p:cNvPr id="183" name="Rectangle 182">
                <a:extLst>
                  <a:ext uri="{FF2B5EF4-FFF2-40B4-BE49-F238E27FC236}">
                    <a16:creationId xmlns:a16="http://schemas.microsoft.com/office/drawing/2014/main" id="{9A20EE5F-A139-4515-8BFE-76FF7CAF38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4" name="Rectangle 183">
                <a:extLst>
                  <a:ext uri="{FF2B5EF4-FFF2-40B4-BE49-F238E27FC236}">
                    <a16:creationId xmlns:a16="http://schemas.microsoft.com/office/drawing/2014/main" id="{1A3853E1-797B-42A2-A8BC-8B930F4151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2310"/>
                <a:ext cx="4329" cy="276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965F4BE-ECC3-4559-AA4F-A615E74A7B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7111" y="1461832"/>
              <a:ext cx="74134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5,6 and 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AF9D773A-F9A9-4E6F-9F5D-505D767E89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13627" y="1641406"/>
              <a:ext cx="131501" cy="130800"/>
              <a:chOff x="7856" y="2585"/>
              <a:chExt cx="207" cy="206"/>
            </a:xfrm>
          </p:grpSpPr>
          <p:sp>
            <p:nvSpPr>
              <p:cNvPr id="181" name="Freeform 236">
                <a:extLst>
                  <a:ext uri="{FF2B5EF4-FFF2-40B4-BE49-F238E27FC236}">
                    <a16:creationId xmlns:a16="http://schemas.microsoft.com/office/drawing/2014/main" id="{090B9A04-55FE-4E47-AB9B-4AC7C504AF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2" name="Freeform 237">
                <a:extLst>
                  <a:ext uri="{FF2B5EF4-FFF2-40B4-BE49-F238E27FC236}">
                    <a16:creationId xmlns:a16="http://schemas.microsoft.com/office/drawing/2014/main" id="{CD714B29-EAF7-41D9-86A2-D6AC3BF7E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856" y="2585"/>
                <a:ext cx="207" cy="206"/>
              </a:xfrm>
              <a:custGeom>
                <a:avLst/>
                <a:gdLst>
                  <a:gd name="T0" fmla="*/ 104 w 207"/>
                  <a:gd name="T1" fmla="*/ 0 h 206"/>
                  <a:gd name="T2" fmla="*/ 0 w 207"/>
                  <a:gd name="T3" fmla="*/ 206 h 206"/>
                  <a:gd name="T4" fmla="*/ 207 w 207"/>
                  <a:gd name="T5" fmla="*/ 206 h 206"/>
                  <a:gd name="T6" fmla="*/ 104 w 207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7" h="206">
                    <a:moveTo>
                      <a:pt x="104" y="0"/>
                    </a:moveTo>
                    <a:lnTo>
                      <a:pt x="0" y="206"/>
                    </a:lnTo>
                    <a:lnTo>
                      <a:pt x="207" y="206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BDF11CCC-F1E9-460C-B2DD-12089083D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7256" y="1553806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CAFE1CE1-7B6C-49B3-B6FD-1C19F8C4DDD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72024" y="1807206"/>
              <a:ext cx="1348707" cy="174601"/>
              <a:chOff x="6236" y="2862"/>
              <a:chExt cx="2544" cy="275"/>
            </a:xfrm>
          </p:grpSpPr>
          <p:sp>
            <p:nvSpPr>
              <p:cNvPr id="179" name="Rectangle 178">
                <a:extLst>
                  <a:ext uri="{FF2B5EF4-FFF2-40B4-BE49-F238E27FC236}">
                    <a16:creationId xmlns:a16="http://schemas.microsoft.com/office/drawing/2014/main" id="{085D3042-8839-4040-9FC2-6810478131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0E3B7BCF-4828-4731-B1E6-EF0C769BFF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6" y="2862"/>
                <a:ext cx="2544" cy="275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29" name="Rectangle 128">
              <a:extLst>
                <a:ext uri="{FF2B5EF4-FFF2-40B4-BE49-F238E27FC236}">
                  <a16:creationId xmlns:a16="http://schemas.microsoft.com/office/drawing/2014/main" id="{F9A4A853-1557-4808-9435-C4D6BC0756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7028" y="1798981"/>
              <a:ext cx="353896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Steps 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8CCEC7E1-458A-4716-A262-60351A98AB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54730" y="1990707"/>
              <a:ext cx="132001" cy="131400"/>
              <a:chOff x="8680" y="3135"/>
              <a:chExt cx="208" cy="207"/>
            </a:xfrm>
          </p:grpSpPr>
          <p:sp>
            <p:nvSpPr>
              <p:cNvPr id="177" name="Freeform 244">
                <a:extLst>
                  <a:ext uri="{FF2B5EF4-FFF2-40B4-BE49-F238E27FC236}">
                    <a16:creationId xmlns:a16="http://schemas.microsoft.com/office/drawing/2014/main" id="{145530B5-367D-40E9-A4EE-E880C2E418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  <p:sp>
            <p:nvSpPr>
              <p:cNvPr id="178" name="Freeform 245">
                <a:extLst>
                  <a:ext uri="{FF2B5EF4-FFF2-40B4-BE49-F238E27FC236}">
                    <a16:creationId xmlns:a16="http://schemas.microsoft.com/office/drawing/2014/main" id="{D54EA7CC-B53A-4A79-AB9B-A4A897B0E8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0" y="3135"/>
                <a:ext cx="208" cy="207"/>
              </a:xfrm>
              <a:custGeom>
                <a:avLst/>
                <a:gdLst>
                  <a:gd name="T0" fmla="*/ 104 w 208"/>
                  <a:gd name="T1" fmla="*/ 0 h 207"/>
                  <a:gd name="T2" fmla="*/ 0 w 208"/>
                  <a:gd name="T3" fmla="*/ 207 h 207"/>
                  <a:gd name="T4" fmla="*/ 208 w 208"/>
                  <a:gd name="T5" fmla="*/ 207 h 207"/>
                  <a:gd name="T6" fmla="*/ 104 w 208"/>
                  <a:gd name="T7" fmla="*/ 0 h 207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08" h="207">
                    <a:moveTo>
                      <a:pt x="104" y="0"/>
                    </a:moveTo>
                    <a:lnTo>
                      <a:pt x="0" y="207"/>
                    </a:lnTo>
                    <a:lnTo>
                      <a:pt x="208" y="207"/>
                    </a:lnTo>
                    <a:lnTo>
                      <a:pt x="104" y="0"/>
                    </a:lnTo>
                    <a:close/>
                  </a:path>
                </a:pathLst>
              </a:custGeom>
              <a:solidFill>
                <a:schemeClr val="accent6">
                  <a:lumMod val="60000"/>
                  <a:lumOff val="40000"/>
                </a:schemeClr>
              </a:solidFill>
              <a:ln w="5715" cap="rnd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 sz="4000" dirty="0"/>
              </a:p>
            </p:txBody>
          </p:sp>
        </p:grp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B0ED2A8A-FE5A-45B6-A7CC-56251DCB6B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3240" y="2031307"/>
              <a:ext cx="181818" cy="245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8279AC0F-5CD0-48B9-A798-4216FA46DE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7931" y="2042555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(12 months: #33 - #36)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BEC10AE1-A458-43C0-B475-96D3E0F9D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1682" y="1684606"/>
              <a:ext cx="1116882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(28 months: #29 - #35)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B00806A7-F310-4855-813E-41D5CAE97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00" y="77400"/>
              <a:ext cx="585403" cy="488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WP 5D meetings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EC135DB7-F314-411B-B36D-887A9E4E8C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790" y="3162911"/>
              <a:ext cx="3034585" cy="1910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4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Critical milestones in radio interface development process: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BE7D33EE-41E5-449A-A1B0-8DD4DEF181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790" y="3338812"/>
              <a:ext cx="1758959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(0): Issue an invitation to propose RITs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78C35CB2-58E6-4543-9DEC-BD440BAD8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1678" y="3338812"/>
              <a:ext cx="63817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March 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7B1BFABF-648D-4AD6-8757-598A00FBC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801" y="3467712"/>
              <a:ext cx="19368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(1): ITU proposed cut off for submission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F6447E96-37A4-4916-ADFE-CD6FE69C9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2881" y="3537175"/>
              <a:ext cx="406926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July 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3" name="Rectangle 152">
              <a:extLst>
                <a:ext uri="{FF2B5EF4-FFF2-40B4-BE49-F238E27FC236}">
                  <a16:creationId xmlns:a16="http://schemas.microsoft.com/office/drawing/2014/main" id="{42232F14-559A-4846-ABAC-91E44E9A6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338812"/>
              <a:ext cx="189532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(2): Cut off for evaluation report to ITU      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938DBEB0-FF31-427A-BAD4-277398272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958" y="3351184"/>
              <a:ext cx="609307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February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AA317655-7CD4-4703-8C5C-482FF5D0E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415" y="3467712"/>
              <a:ext cx="19120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(3): WP 5D decides framework and key 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83EA0BFF-D83F-413C-A3F2-76B045105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527107"/>
              <a:ext cx="42424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June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41C181DE-78AC-4E6E-8461-CABEAD357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596613"/>
              <a:ext cx="1978660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characteristics of IMT-2020 RIT and SRIT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00AFFDB7-41AD-40B9-8CE4-FE3186FEB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9917" y="3596613"/>
              <a:ext cx="34632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97106549-480A-4FB4-99B6-880EE74BF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9267" y="3725513"/>
              <a:ext cx="189796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(4): WP 5D completes development of radio 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0" name="Rectangle 159">
              <a:extLst>
                <a:ext uri="{FF2B5EF4-FFF2-40B4-BE49-F238E27FC236}">
                  <a16:creationId xmlns:a16="http://schemas.microsoft.com/office/drawing/2014/main" id="{7D46D1EE-684D-4228-825A-A14CAD8CF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159" y="3772536"/>
              <a:ext cx="569264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October 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1" name="Rectangle 160">
              <a:extLst>
                <a:ext uri="{FF2B5EF4-FFF2-40B4-BE49-F238E27FC236}">
                  <a16:creationId xmlns:a16="http://schemas.microsoft.com/office/drawing/2014/main" id="{F8A76C0B-793B-44BA-B56D-C5897685B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1160" y="3854414"/>
              <a:ext cx="1753245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interface specification Recommendations 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2" name="Rectangle 161">
              <a:extLst>
                <a:ext uri="{FF2B5EF4-FFF2-40B4-BE49-F238E27FC236}">
                  <a16:creationId xmlns:a16="http://schemas.microsoft.com/office/drawing/2014/main" id="{B7127E66-6EAE-48FD-A650-FF849077B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4692" y="-505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3" name="Rectangle 162">
              <a:extLst>
                <a:ext uri="{FF2B5EF4-FFF2-40B4-BE49-F238E27FC236}">
                  <a16:creationId xmlns:a16="http://schemas.microsoft.com/office/drawing/2014/main" id="{DBE78611-0E96-448C-AC55-DA232FC9F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1547" y="1968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No.36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4" name="Rectangle 163">
              <a:extLst>
                <a:ext uri="{FF2B5EF4-FFF2-40B4-BE49-F238E27FC236}">
                  <a16:creationId xmlns:a16="http://schemas.microsoft.com/office/drawing/2014/main" id="{129EEEA5-E310-4931-9DBC-B86E1781B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5928" y="4080108"/>
              <a:ext cx="568181" cy="143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05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IMT-2020 2-01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159A8D32-AD93-477A-8F89-7E86A3CF8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202" y="3596613"/>
              <a:ext cx="1936710" cy="2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of candidate RIT and SRIT proposals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7" name="Freeform 282">
              <a:extLst>
                <a:ext uri="{FF2B5EF4-FFF2-40B4-BE49-F238E27FC236}">
                  <a16:creationId xmlns:a16="http://schemas.microsoft.com/office/drawing/2014/main" id="{5FBCED02-6BD5-466B-9CEE-94431B07C5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07808" y="390501"/>
              <a:ext cx="999505" cy="451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8" name="Freeform 283">
              <a:extLst>
                <a:ext uri="{FF2B5EF4-FFF2-40B4-BE49-F238E27FC236}">
                  <a16:creationId xmlns:a16="http://schemas.microsoft.com/office/drawing/2014/main" id="{9C98363E-1E44-4A95-A99A-F9183C0801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2403" y="389801"/>
              <a:ext cx="1049705" cy="45800"/>
            </a:xfrm>
            <a:custGeom>
              <a:avLst/>
              <a:gdLst>
                <a:gd name="T0" fmla="*/ 2147483646 w 13234"/>
                <a:gd name="T1" fmla="*/ 2147483646 h 400"/>
                <a:gd name="T2" fmla="*/ 2147483646 w 13234"/>
                <a:gd name="T3" fmla="*/ 2147483646 h 400"/>
                <a:gd name="T4" fmla="*/ 2147483646 w 13234"/>
                <a:gd name="T5" fmla="*/ 2147483646 h 400"/>
                <a:gd name="T6" fmla="*/ 2147483646 w 13234"/>
                <a:gd name="T7" fmla="*/ 2147483646 h 400"/>
                <a:gd name="T8" fmla="*/ 2147483646 w 13234"/>
                <a:gd name="T9" fmla="*/ 2147483646 h 400"/>
                <a:gd name="T10" fmla="*/ 2147483646 w 13234"/>
                <a:gd name="T11" fmla="*/ 2147483646 h 400"/>
                <a:gd name="T12" fmla="*/ 2147483646 w 13234"/>
                <a:gd name="T13" fmla="*/ 2147483646 h 400"/>
                <a:gd name="T14" fmla="*/ 2147483646 w 13234"/>
                <a:gd name="T15" fmla="*/ 2147483646 h 400"/>
                <a:gd name="T16" fmla="*/ 0 w 13234"/>
                <a:gd name="T17" fmla="*/ 2147483646 h 400"/>
                <a:gd name="T18" fmla="*/ 2147483646 w 13234"/>
                <a:gd name="T19" fmla="*/ 0 h 400"/>
                <a:gd name="T20" fmla="*/ 2147483646 w 13234"/>
                <a:gd name="T21" fmla="*/ 2147483646 h 400"/>
                <a:gd name="T22" fmla="*/ 2147483646 w 13234"/>
                <a:gd name="T23" fmla="*/ 0 h 400"/>
                <a:gd name="T24" fmla="*/ 2147483646 w 13234"/>
                <a:gd name="T25" fmla="*/ 2147483646 h 400"/>
                <a:gd name="T26" fmla="*/ 2147483646 w 13234"/>
                <a:gd name="T27" fmla="*/ 2147483646 h 400"/>
                <a:gd name="T28" fmla="*/ 2147483646 w 13234"/>
                <a:gd name="T29" fmla="*/ 0 h 4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34" h="400">
                  <a:moveTo>
                    <a:pt x="334" y="167"/>
                  </a:moveTo>
                  <a:lnTo>
                    <a:pt x="12901" y="167"/>
                  </a:lnTo>
                  <a:cubicBezTo>
                    <a:pt x="12919" y="167"/>
                    <a:pt x="12934" y="182"/>
                    <a:pt x="12934" y="200"/>
                  </a:cubicBezTo>
                  <a:cubicBezTo>
                    <a:pt x="12934" y="219"/>
                    <a:pt x="12919" y="234"/>
                    <a:pt x="12901" y="234"/>
                  </a:cubicBez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  <a:moveTo>
                    <a:pt x="12834" y="0"/>
                  </a:moveTo>
                  <a:lnTo>
                    <a:pt x="13234" y="200"/>
                  </a:lnTo>
                  <a:lnTo>
                    <a:pt x="12834" y="400"/>
                  </a:lnTo>
                  <a:lnTo>
                    <a:pt x="12834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sz="4000" dirty="0"/>
            </a:p>
          </p:txBody>
        </p:sp>
        <p:sp>
          <p:nvSpPr>
            <p:cNvPr id="169" name="Rectangle 168">
              <a:extLst>
                <a:ext uri="{FF2B5EF4-FFF2-40B4-BE49-F238E27FC236}">
                  <a16:creationId xmlns:a16="http://schemas.microsoft.com/office/drawing/2014/main" id="{C0E301E0-791A-4529-AADD-6790B9BAD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2026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No.26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0" name="Rectangle 169">
              <a:extLst>
                <a:ext uri="{FF2B5EF4-FFF2-40B4-BE49-F238E27FC236}">
                  <a16:creationId xmlns:a16="http://schemas.microsoft.com/office/drawing/2014/main" id="{9E652BD7-853A-442D-8306-98D666367D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857" y="2070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No.24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1" name="Rectangle 170">
              <a:extLst>
                <a:ext uri="{FF2B5EF4-FFF2-40B4-BE49-F238E27FC236}">
                  <a16:creationId xmlns:a16="http://schemas.microsoft.com/office/drawing/2014/main" id="{E656E14A-DD4A-448B-BD21-ACF402336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342" y="2076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No.25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2" name="Rectangle 171">
              <a:extLst>
                <a:ext uri="{FF2B5EF4-FFF2-40B4-BE49-F238E27FC236}">
                  <a16:creationId xmlns:a16="http://schemas.microsoft.com/office/drawing/2014/main" id="{F93988CD-3E59-454B-81FD-9C1BB6DD2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0272" y="202501"/>
              <a:ext cx="256493" cy="163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200" b="1" dirty="0">
                  <a:solidFill>
                    <a:srgbClr val="0066FF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No.23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3" name="Rectangle 172">
              <a:extLst>
                <a:ext uri="{FF2B5EF4-FFF2-40B4-BE49-F238E27FC236}">
                  <a16:creationId xmlns:a16="http://schemas.microsoft.com/office/drawing/2014/main" id="{142C912E-C17E-44D9-BE32-E73116D40E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5687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2017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4" name="Rectangle 173">
              <a:extLst>
                <a:ext uri="{FF2B5EF4-FFF2-40B4-BE49-F238E27FC236}">
                  <a16:creationId xmlns:a16="http://schemas.microsoft.com/office/drawing/2014/main" id="{D264DD85-370E-40AB-9322-832307B170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6379" y="-57406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2018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5" name="Rectangle 174">
              <a:extLst>
                <a:ext uri="{FF2B5EF4-FFF2-40B4-BE49-F238E27FC236}">
                  <a16:creationId xmlns:a16="http://schemas.microsoft.com/office/drawing/2014/main" id="{27A5C18E-A831-425E-82C0-3024AB774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1485" y="-48088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2019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6" name="Rectangle 175">
              <a:extLst>
                <a:ext uri="{FF2B5EF4-FFF2-40B4-BE49-F238E27FC236}">
                  <a16:creationId xmlns:a16="http://schemas.microsoft.com/office/drawing/2014/main" id="{F60472E9-A429-4E4E-B0C1-36A8ABF7C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570" y="-50822"/>
              <a:ext cx="346320" cy="272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20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2020</a:t>
              </a:r>
              <a:endPara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3BCEBBEE-C6B8-4FC8-B461-F75A420D86A2}"/>
              </a:ext>
            </a:extLst>
          </p:cNvPr>
          <p:cNvSpPr txBox="1"/>
          <p:nvPr/>
        </p:nvSpPr>
        <p:spPr>
          <a:xfrm>
            <a:off x="6977730" y="3953894"/>
            <a:ext cx="1023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March 2019</a:t>
            </a:r>
          </a:p>
        </p:txBody>
      </p:sp>
    </p:spTree>
    <p:extLst>
      <p:ext uri="{BB962C8B-B14F-4D97-AF65-F5344CB8AC3E}">
        <p14:creationId xmlns:p14="http://schemas.microsoft.com/office/powerpoint/2010/main" val="220869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21D5-4382-46ED-BC68-87D0B78E3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IMT-2020 Process Summary [1]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91F70-FF4D-41F1-8430-39F5E70EE8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E975E-1FAD-48D0-A0AA-673C5C8F5E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0BC27F-C280-4462-9937-70B286A9BE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grpSp>
        <p:nvGrpSpPr>
          <p:cNvPr id="14" name="Canvas 79">
            <a:extLst>
              <a:ext uri="{FF2B5EF4-FFF2-40B4-BE49-F238E27FC236}">
                <a16:creationId xmlns:a16="http://schemas.microsoft.com/office/drawing/2014/main" id="{164EF3FD-9C1D-4543-A50F-31A20CF31E66}"/>
              </a:ext>
            </a:extLst>
          </p:cNvPr>
          <p:cNvGrpSpPr/>
          <p:nvPr/>
        </p:nvGrpSpPr>
        <p:grpSpPr>
          <a:xfrm>
            <a:off x="350521" y="1120166"/>
            <a:ext cx="11842651" cy="5354736"/>
            <a:chOff x="0" y="-17560"/>
            <a:chExt cx="6153785" cy="823599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48061A-61A7-4443-9C55-4F6562A39104}"/>
                </a:ext>
              </a:extLst>
            </p:cNvPr>
            <p:cNvSpPr/>
            <p:nvPr/>
          </p:nvSpPr>
          <p:spPr>
            <a:xfrm>
              <a:off x="0" y="0"/>
              <a:ext cx="6153785" cy="8201660"/>
            </a:xfrm>
            <a:prstGeom prst="rect">
              <a:avLst/>
            </a:prstGeom>
            <a:noFill/>
          </p:spPr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E6A4CFF-EA0C-40A4-A088-BE840E744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2" y="-17560"/>
              <a:ext cx="6118278" cy="8156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14AD22FD-DBC3-40B3-A579-BDB9703AB5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610800"/>
              <a:ext cx="1863724" cy="835000"/>
              <a:chOff x="1074" y="961"/>
              <a:chExt cx="2935" cy="1315"/>
            </a:xfrm>
          </p:grpSpPr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35BE7F2F-237F-4A4D-80B2-8363FA0520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961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91" name="Oval 90">
                <a:extLst>
                  <a:ext uri="{FF2B5EF4-FFF2-40B4-BE49-F238E27FC236}">
                    <a16:creationId xmlns:a16="http://schemas.microsoft.com/office/drawing/2014/main" id="{130522C6-5AC1-4D52-AD14-9D3F099A4D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961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ADDA8D01-3C04-4CC0-BD34-DE0066A767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77543" y="610800"/>
              <a:ext cx="1863724" cy="835000"/>
              <a:chOff x="5318" y="961"/>
              <a:chExt cx="2935" cy="1315"/>
            </a:xfrm>
          </p:grpSpPr>
          <p:sp>
            <p:nvSpPr>
              <p:cNvPr id="88" name="Oval 87">
                <a:extLst>
                  <a:ext uri="{FF2B5EF4-FFF2-40B4-BE49-F238E27FC236}">
                    <a16:creationId xmlns:a16="http://schemas.microsoft.com/office/drawing/2014/main" id="{8E43ADEF-5963-40D1-93D6-88339A1C44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8" y="961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9" name="Oval 88">
                <a:extLst>
                  <a:ext uri="{FF2B5EF4-FFF2-40B4-BE49-F238E27FC236}">
                    <a16:creationId xmlns:a16="http://schemas.microsoft.com/office/drawing/2014/main" id="{5E823BCA-6D16-4AD8-89C0-40EB871EE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18" y="961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C94C546-F93E-4EF1-A8F6-D3A58A13D8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1637000"/>
              <a:ext cx="1863724" cy="835600"/>
              <a:chOff x="1074" y="2577"/>
              <a:chExt cx="2935" cy="1316"/>
            </a:xfrm>
          </p:grpSpPr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25CD2B7E-C15E-450B-A945-E7D7702D5E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2577"/>
                <a:ext cx="2935" cy="13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C45DF335-83E5-47CD-B3C5-54F4037699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2577"/>
                <a:ext cx="2935" cy="1316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93101E26-377A-47C2-8467-CBA8515793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2856800"/>
              <a:ext cx="1863724" cy="835000"/>
              <a:chOff x="1074" y="4498"/>
              <a:chExt cx="2935" cy="1315"/>
            </a:xfrm>
          </p:grpSpPr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1CE944E3-647B-4C8E-B4B2-9B9AB820CA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4498"/>
                <a:ext cx="2935" cy="131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5" name="Oval 84">
                <a:extLst>
                  <a:ext uri="{FF2B5EF4-FFF2-40B4-BE49-F238E27FC236}">
                    <a16:creationId xmlns:a16="http://schemas.microsoft.com/office/drawing/2014/main" id="{71455AB8-5E48-4304-9536-54EC4C89A2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4498"/>
                <a:ext cx="2935" cy="131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35F3FE7-5D7D-4BFD-8D08-F3FE0AE13B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82609" y="4462100"/>
              <a:ext cx="1863724" cy="835700"/>
              <a:chOff x="1074" y="7026"/>
              <a:chExt cx="2935" cy="1316"/>
            </a:xfrm>
          </p:grpSpPr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A865D1BB-B05A-486E-A063-AAC3CA3355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7026"/>
                <a:ext cx="2935" cy="1316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848CCA62-07C4-4943-A928-7B55ADEAF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7026"/>
                <a:ext cx="2935" cy="1316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29B0E034-AE05-42B0-BB44-E6AA0C11881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6709" y="5495200"/>
              <a:ext cx="1863724" cy="1221800"/>
              <a:chOff x="1175" y="8646"/>
              <a:chExt cx="2935" cy="1924"/>
            </a:xfrm>
          </p:grpSpPr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0C368C44-0B7D-4526-AD88-F1AC2E33F6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" y="8646"/>
                <a:ext cx="2935" cy="1924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0397B49A-D92E-4F7B-8B66-E07905DC44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75" y="8646"/>
                <a:ext cx="2935" cy="1924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7197F5E4-E49F-4C52-97A0-B44006B62C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7808" y="7099300"/>
              <a:ext cx="1863724" cy="833700"/>
              <a:chOff x="972" y="11179"/>
              <a:chExt cx="2935" cy="1313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C92FAAA1-5D61-41B5-88F1-12D40F0D58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1179"/>
                <a:ext cx="2935" cy="1313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B65B7A6D-E9C8-42AA-A7C7-0B2FEF1151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2" y="11179"/>
                <a:ext cx="2935" cy="1313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11BD339-3553-4173-A171-BA4F533687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4244" y="7225000"/>
              <a:ext cx="1863724" cy="642600"/>
              <a:chOff x="5423" y="11377"/>
              <a:chExt cx="2935" cy="1012"/>
            </a:xfrm>
          </p:grpSpPr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C7FCA108-0A87-49DF-BBDA-269D0D308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" y="11377"/>
                <a:ext cx="2935" cy="1012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3DC22CE4-9C6A-4253-B05D-09950FDC98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23" y="11377"/>
                <a:ext cx="2935" cy="1012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sp>
          <p:nvSpPr>
            <p:cNvPr id="25" name="Freeform 29">
              <a:extLst>
                <a:ext uri="{FF2B5EF4-FFF2-40B4-BE49-F238E27FC236}">
                  <a16:creationId xmlns:a16="http://schemas.microsoft.com/office/drawing/2014/main" id="{0A8315E7-B7FD-486E-AC95-51478CFD27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62536" y="156200"/>
              <a:ext cx="8300" cy="7587600"/>
            </a:xfrm>
            <a:custGeom>
              <a:avLst/>
              <a:gdLst>
                <a:gd name="T0" fmla="*/ 2147483646 w 25"/>
                <a:gd name="T1" fmla="*/ 2147483646 h 22325"/>
                <a:gd name="T2" fmla="*/ 2147483646 w 25"/>
                <a:gd name="T3" fmla="*/ 2147483646 h 22325"/>
                <a:gd name="T4" fmla="*/ 2147483646 w 25"/>
                <a:gd name="T5" fmla="*/ 2147483646 h 22325"/>
                <a:gd name="T6" fmla="*/ 0 w 25"/>
                <a:gd name="T7" fmla="*/ 2147483646 h 22325"/>
                <a:gd name="T8" fmla="*/ 0 w 25"/>
                <a:gd name="T9" fmla="*/ 2147483646 h 22325"/>
                <a:gd name="T10" fmla="*/ 2147483646 w 25"/>
                <a:gd name="T11" fmla="*/ 2147483646 h 22325"/>
                <a:gd name="T12" fmla="*/ 2147483646 w 25"/>
                <a:gd name="T13" fmla="*/ 2147483646 h 22325"/>
                <a:gd name="T14" fmla="*/ 2147483646 w 25"/>
                <a:gd name="T15" fmla="*/ 2147483646 h 22325"/>
                <a:gd name="T16" fmla="*/ 2147483646 w 25"/>
                <a:gd name="T17" fmla="*/ 2147483646 h 22325"/>
                <a:gd name="T18" fmla="*/ 2147483646 w 25"/>
                <a:gd name="T19" fmla="*/ 2147483646 h 22325"/>
                <a:gd name="T20" fmla="*/ 0 w 25"/>
                <a:gd name="T21" fmla="*/ 2147483646 h 22325"/>
                <a:gd name="T22" fmla="*/ 0 w 25"/>
                <a:gd name="T23" fmla="*/ 2147483646 h 22325"/>
                <a:gd name="T24" fmla="*/ 2147483646 w 25"/>
                <a:gd name="T25" fmla="*/ 2147483646 h 22325"/>
                <a:gd name="T26" fmla="*/ 2147483646 w 25"/>
                <a:gd name="T27" fmla="*/ 2147483646 h 22325"/>
                <a:gd name="T28" fmla="*/ 2147483646 w 25"/>
                <a:gd name="T29" fmla="*/ 2147483646 h 22325"/>
                <a:gd name="T30" fmla="*/ 2147483646 w 25"/>
                <a:gd name="T31" fmla="*/ 2147483646 h 22325"/>
                <a:gd name="T32" fmla="*/ 2147483646 w 25"/>
                <a:gd name="T33" fmla="*/ 2147483646 h 22325"/>
                <a:gd name="T34" fmla="*/ 0 w 25"/>
                <a:gd name="T35" fmla="*/ 2147483646 h 22325"/>
                <a:gd name="T36" fmla="*/ 0 w 25"/>
                <a:gd name="T37" fmla="*/ 2147483646 h 22325"/>
                <a:gd name="T38" fmla="*/ 2147483646 w 25"/>
                <a:gd name="T39" fmla="*/ 2147483646 h 22325"/>
                <a:gd name="T40" fmla="*/ 2147483646 w 25"/>
                <a:gd name="T41" fmla="*/ 2147483646 h 22325"/>
                <a:gd name="T42" fmla="*/ 2147483646 w 25"/>
                <a:gd name="T43" fmla="*/ 2147483646 h 22325"/>
                <a:gd name="T44" fmla="*/ 2147483646 w 25"/>
                <a:gd name="T45" fmla="*/ 2147483646 h 22325"/>
                <a:gd name="T46" fmla="*/ 2147483646 w 25"/>
                <a:gd name="T47" fmla="*/ 2147483646 h 22325"/>
                <a:gd name="T48" fmla="*/ 0 w 25"/>
                <a:gd name="T49" fmla="*/ 2147483646 h 22325"/>
                <a:gd name="T50" fmla="*/ 0 w 25"/>
                <a:gd name="T51" fmla="*/ 2147483646 h 22325"/>
                <a:gd name="T52" fmla="*/ 2147483646 w 25"/>
                <a:gd name="T53" fmla="*/ 2147483646 h 22325"/>
                <a:gd name="T54" fmla="*/ 2147483646 w 25"/>
                <a:gd name="T55" fmla="*/ 2147483646 h 22325"/>
                <a:gd name="T56" fmla="*/ 2147483646 w 25"/>
                <a:gd name="T57" fmla="*/ 2147483646 h 22325"/>
                <a:gd name="T58" fmla="*/ 2147483646 w 25"/>
                <a:gd name="T59" fmla="*/ 2147483646 h 22325"/>
                <a:gd name="T60" fmla="*/ 2147483646 w 25"/>
                <a:gd name="T61" fmla="*/ 2147483646 h 22325"/>
                <a:gd name="T62" fmla="*/ 0 w 25"/>
                <a:gd name="T63" fmla="*/ 2147483646 h 22325"/>
                <a:gd name="T64" fmla="*/ 0 w 25"/>
                <a:gd name="T65" fmla="*/ 2147483646 h 22325"/>
                <a:gd name="T66" fmla="*/ 2147483646 w 25"/>
                <a:gd name="T67" fmla="*/ 2147483646 h 22325"/>
                <a:gd name="T68" fmla="*/ 2147483646 w 25"/>
                <a:gd name="T69" fmla="*/ 2147483646 h 22325"/>
                <a:gd name="T70" fmla="*/ 2147483646 w 25"/>
                <a:gd name="T71" fmla="*/ 2147483646 h 22325"/>
                <a:gd name="T72" fmla="*/ 2147483646 w 25"/>
                <a:gd name="T73" fmla="*/ 2147483646 h 22325"/>
                <a:gd name="T74" fmla="*/ 2147483646 w 25"/>
                <a:gd name="T75" fmla="*/ 2147483646 h 22325"/>
                <a:gd name="T76" fmla="*/ 0 w 25"/>
                <a:gd name="T77" fmla="*/ 2147483646 h 22325"/>
                <a:gd name="T78" fmla="*/ 0 w 25"/>
                <a:gd name="T79" fmla="*/ 2147483646 h 22325"/>
                <a:gd name="T80" fmla="*/ 2147483646 w 25"/>
                <a:gd name="T81" fmla="*/ 2147483646 h 22325"/>
                <a:gd name="T82" fmla="*/ 2147483646 w 25"/>
                <a:gd name="T83" fmla="*/ 2147483646 h 22325"/>
                <a:gd name="T84" fmla="*/ 2147483646 w 25"/>
                <a:gd name="T85" fmla="*/ 2147483646 h 22325"/>
                <a:gd name="T86" fmla="*/ 2147483646 w 25"/>
                <a:gd name="T87" fmla="*/ 2147483646 h 22325"/>
                <a:gd name="T88" fmla="*/ 2147483646 w 25"/>
                <a:gd name="T89" fmla="*/ 2147483646 h 22325"/>
                <a:gd name="T90" fmla="*/ 0 w 25"/>
                <a:gd name="T91" fmla="*/ 2147483646 h 22325"/>
                <a:gd name="T92" fmla="*/ 0 w 25"/>
                <a:gd name="T93" fmla="*/ 2147483646 h 22325"/>
                <a:gd name="T94" fmla="*/ 2147483646 w 25"/>
                <a:gd name="T95" fmla="*/ 2147483646 h 22325"/>
                <a:gd name="T96" fmla="*/ 2147483646 w 25"/>
                <a:gd name="T97" fmla="*/ 2147483646 h 22325"/>
                <a:gd name="T98" fmla="*/ 2147483646 w 25"/>
                <a:gd name="T99" fmla="*/ 2147483646 h 22325"/>
                <a:gd name="T100" fmla="*/ 2147483646 w 25"/>
                <a:gd name="T101" fmla="*/ 2147483646 h 22325"/>
                <a:gd name="T102" fmla="*/ 2147483646 w 25"/>
                <a:gd name="T103" fmla="*/ 2147483646 h 22325"/>
                <a:gd name="T104" fmla="*/ 0 w 25"/>
                <a:gd name="T105" fmla="*/ 2147483646 h 22325"/>
                <a:gd name="T106" fmla="*/ 0 w 25"/>
                <a:gd name="T107" fmla="*/ 2147483646 h 22325"/>
                <a:gd name="T108" fmla="*/ 2147483646 w 25"/>
                <a:gd name="T109" fmla="*/ 2147483646 h 22325"/>
                <a:gd name="T110" fmla="*/ 2147483646 w 25"/>
                <a:gd name="T111" fmla="*/ 2147483646 h 22325"/>
                <a:gd name="T112" fmla="*/ 2147483646 w 25"/>
                <a:gd name="T113" fmla="*/ 2147483646 h 22325"/>
                <a:gd name="T114" fmla="*/ 2147483646 w 25"/>
                <a:gd name="T115" fmla="*/ 2147483646 h 22325"/>
                <a:gd name="T116" fmla="*/ 2147483646 w 25"/>
                <a:gd name="T117" fmla="*/ 2147483646 h 2232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25" h="22325">
                  <a:moveTo>
                    <a:pt x="25" y="12"/>
                  </a:moveTo>
                  <a:lnTo>
                    <a:pt x="25" y="87"/>
                  </a:lnTo>
                  <a:cubicBezTo>
                    <a:pt x="25" y="94"/>
                    <a:pt x="20" y="100"/>
                    <a:pt x="13" y="100"/>
                  </a:cubicBezTo>
                  <a:cubicBezTo>
                    <a:pt x="6" y="100"/>
                    <a:pt x="0" y="94"/>
                    <a:pt x="0" y="87"/>
                  </a:cubicBezTo>
                  <a:lnTo>
                    <a:pt x="0" y="12"/>
                  </a:lnTo>
                  <a:cubicBezTo>
                    <a:pt x="0" y="5"/>
                    <a:pt x="6" y="0"/>
                    <a:pt x="13" y="0"/>
                  </a:cubicBezTo>
                  <a:cubicBezTo>
                    <a:pt x="20" y="0"/>
                    <a:pt x="25" y="5"/>
                    <a:pt x="25" y="12"/>
                  </a:cubicBezTo>
                  <a:close/>
                  <a:moveTo>
                    <a:pt x="25" y="187"/>
                  </a:moveTo>
                  <a:lnTo>
                    <a:pt x="25" y="262"/>
                  </a:lnTo>
                  <a:cubicBezTo>
                    <a:pt x="25" y="269"/>
                    <a:pt x="20" y="275"/>
                    <a:pt x="13" y="275"/>
                  </a:cubicBezTo>
                  <a:cubicBezTo>
                    <a:pt x="6" y="275"/>
                    <a:pt x="0" y="269"/>
                    <a:pt x="0" y="262"/>
                  </a:cubicBezTo>
                  <a:lnTo>
                    <a:pt x="0" y="187"/>
                  </a:lnTo>
                  <a:cubicBezTo>
                    <a:pt x="0" y="180"/>
                    <a:pt x="6" y="175"/>
                    <a:pt x="13" y="175"/>
                  </a:cubicBezTo>
                  <a:cubicBezTo>
                    <a:pt x="20" y="175"/>
                    <a:pt x="25" y="180"/>
                    <a:pt x="25" y="187"/>
                  </a:cubicBezTo>
                  <a:close/>
                  <a:moveTo>
                    <a:pt x="25" y="362"/>
                  </a:moveTo>
                  <a:lnTo>
                    <a:pt x="25" y="437"/>
                  </a:lnTo>
                  <a:cubicBezTo>
                    <a:pt x="25" y="444"/>
                    <a:pt x="20" y="450"/>
                    <a:pt x="13" y="450"/>
                  </a:cubicBezTo>
                  <a:cubicBezTo>
                    <a:pt x="6" y="450"/>
                    <a:pt x="0" y="444"/>
                    <a:pt x="0" y="437"/>
                  </a:cubicBezTo>
                  <a:lnTo>
                    <a:pt x="0" y="362"/>
                  </a:lnTo>
                  <a:cubicBezTo>
                    <a:pt x="0" y="355"/>
                    <a:pt x="6" y="350"/>
                    <a:pt x="13" y="350"/>
                  </a:cubicBezTo>
                  <a:cubicBezTo>
                    <a:pt x="20" y="350"/>
                    <a:pt x="25" y="355"/>
                    <a:pt x="25" y="362"/>
                  </a:cubicBezTo>
                  <a:close/>
                  <a:moveTo>
                    <a:pt x="25" y="537"/>
                  </a:moveTo>
                  <a:lnTo>
                    <a:pt x="25" y="612"/>
                  </a:lnTo>
                  <a:cubicBezTo>
                    <a:pt x="25" y="619"/>
                    <a:pt x="20" y="625"/>
                    <a:pt x="13" y="625"/>
                  </a:cubicBezTo>
                  <a:cubicBezTo>
                    <a:pt x="6" y="625"/>
                    <a:pt x="0" y="619"/>
                    <a:pt x="0" y="612"/>
                  </a:cubicBezTo>
                  <a:lnTo>
                    <a:pt x="0" y="537"/>
                  </a:lnTo>
                  <a:cubicBezTo>
                    <a:pt x="0" y="530"/>
                    <a:pt x="6" y="525"/>
                    <a:pt x="13" y="525"/>
                  </a:cubicBezTo>
                  <a:cubicBezTo>
                    <a:pt x="20" y="525"/>
                    <a:pt x="25" y="530"/>
                    <a:pt x="25" y="537"/>
                  </a:cubicBezTo>
                  <a:close/>
                  <a:moveTo>
                    <a:pt x="25" y="712"/>
                  </a:moveTo>
                  <a:lnTo>
                    <a:pt x="25" y="787"/>
                  </a:lnTo>
                  <a:cubicBezTo>
                    <a:pt x="25" y="794"/>
                    <a:pt x="20" y="800"/>
                    <a:pt x="13" y="800"/>
                  </a:cubicBezTo>
                  <a:cubicBezTo>
                    <a:pt x="6" y="800"/>
                    <a:pt x="0" y="794"/>
                    <a:pt x="0" y="787"/>
                  </a:cubicBezTo>
                  <a:lnTo>
                    <a:pt x="0" y="712"/>
                  </a:lnTo>
                  <a:cubicBezTo>
                    <a:pt x="0" y="705"/>
                    <a:pt x="6" y="700"/>
                    <a:pt x="13" y="700"/>
                  </a:cubicBezTo>
                  <a:cubicBezTo>
                    <a:pt x="20" y="700"/>
                    <a:pt x="25" y="705"/>
                    <a:pt x="25" y="712"/>
                  </a:cubicBezTo>
                  <a:close/>
                  <a:moveTo>
                    <a:pt x="25" y="887"/>
                  </a:moveTo>
                  <a:lnTo>
                    <a:pt x="25" y="962"/>
                  </a:lnTo>
                  <a:cubicBezTo>
                    <a:pt x="25" y="969"/>
                    <a:pt x="20" y="975"/>
                    <a:pt x="13" y="975"/>
                  </a:cubicBezTo>
                  <a:cubicBezTo>
                    <a:pt x="6" y="975"/>
                    <a:pt x="0" y="969"/>
                    <a:pt x="0" y="962"/>
                  </a:cubicBezTo>
                  <a:lnTo>
                    <a:pt x="0" y="887"/>
                  </a:lnTo>
                  <a:cubicBezTo>
                    <a:pt x="0" y="880"/>
                    <a:pt x="6" y="875"/>
                    <a:pt x="13" y="875"/>
                  </a:cubicBezTo>
                  <a:cubicBezTo>
                    <a:pt x="20" y="875"/>
                    <a:pt x="25" y="880"/>
                    <a:pt x="25" y="887"/>
                  </a:cubicBezTo>
                  <a:close/>
                  <a:moveTo>
                    <a:pt x="25" y="1062"/>
                  </a:moveTo>
                  <a:lnTo>
                    <a:pt x="25" y="1137"/>
                  </a:lnTo>
                  <a:cubicBezTo>
                    <a:pt x="25" y="1144"/>
                    <a:pt x="20" y="1150"/>
                    <a:pt x="13" y="1150"/>
                  </a:cubicBezTo>
                  <a:cubicBezTo>
                    <a:pt x="6" y="1150"/>
                    <a:pt x="0" y="1144"/>
                    <a:pt x="0" y="1137"/>
                  </a:cubicBezTo>
                  <a:lnTo>
                    <a:pt x="0" y="1062"/>
                  </a:lnTo>
                  <a:cubicBezTo>
                    <a:pt x="0" y="1055"/>
                    <a:pt x="6" y="1050"/>
                    <a:pt x="13" y="1050"/>
                  </a:cubicBezTo>
                  <a:cubicBezTo>
                    <a:pt x="20" y="1050"/>
                    <a:pt x="25" y="1055"/>
                    <a:pt x="25" y="1062"/>
                  </a:cubicBezTo>
                  <a:close/>
                  <a:moveTo>
                    <a:pt x="25" y="1237"/>
                  </a:moveTo>
                  <a:lnTo>
                    <a:pt x="25" y="1312"/>
                  </a:lnTo>
                  <a:cubicBezTo>
                    <a:pt x="25" y="1319"/>
                    <a:pt x="20" y="1325"/>
                    <a:pt x="13" y="1325"/>
                  </a:cubicBezTo>
                  <a:cubicBezTo>
                    <a:pt x="6" y="1325"/>
                    <a:pt x="0" y="1319"/>
                    <a:pt x="0" y="1312"/>
                  </a:cubicBezTo>
                  <a:lnTo>
                    <a:pt x="0" y="1237"/>
                  </a:lnTo>
                  <a:cubicBezTo>
                    <a:pt x="0" y="1230"/>
                    <a:pt x="6" y="1225"/>
                    <a:pt x="13" y="1225"/>
                  </a:cubicBezTo>
                  <a:cubicBezTo>
                    <a:pt x="20" y="1225"/>
                    <a:pt x="25" y="1230"/>
                    <a:pt x="25" y="1237"/>
                  </a:cubicBezTo>
                  <a:close/>
                  <a:moveTo>
                    <a:pt x="25" y="1412"/>
                  </a:moveTo>
                  <a:lnTo>
                    <a:pt x="25" y="1487"/>
                  </a:lnTo>
                  <a:cubicBezTo>
                    <a:pt x="25" y="1494"/>
                    <a:pt x="20" y="1500"/>
                    <a:pt x="13" y="1500"/>
                  </a:cubicBezTo>
                  <a:cubicBezTo>
                    <a:pt x="6" y="1500"/>
                    <a:pt x="0" y="1494"/>
                    <a:pt x="0" y="1487"/>
                  </a:cubicBezTo>
                  <a:lnTo>
                    <a:pt x="0" y="1412"/>
                  </a:lnTo>
                  <a:cubicBezTo>
                    <a:pt x="0" y="1405"/>
                    <a:pt x="6" y="1400"/>
                    <a:pt x="13" y="1400"/>
                  </a:cubicBezTo>
                  <a:cubicBezTo>
                    <a:pt x="20" y="1400"/>
                    <a:pt x="25" y="1405"/>
                    <a:pt x="25" y="1412"/>
                  </a:cubicBezTo>
                  <a:close/>
                  <a:moveTo>
                    <a:pt x="25" y="1587"/>
                  </a:moveTo>
                  <a:lnTo>
                    <a:pt x="25" y="1662"/>
                  </a:lnTo>
                  <a:cubicBezTo>
                    <a:pt x="25" y="1669"/>
                    <a:pt x="20" y="1675"/>
                    <a:pt x="13" y="1675"/>
                  </a:cubicBezTo>
                  <a:cubicBezTo>
                    <a:pt x="6" y="1675"/>
                    <a:pt x="0" y="1669"/>
                    <a:pt x="0" y="1662"/>
                  </a:cubicBezTo>
                  <a:lnTo>
                    <a:pt x="0" y="1587"/>
                  </a:lnTo>
                  <a:cubicBezTo>
                    <a:pt x="0" y="1580"/>
                    <a:pt x="6" y="1575"/>
                    <a:pt x="13" y="1575"/>
                  </a:cubicBezTo>
                  <a:cubicBezTo>
                    <a:pt x="20" y="1575"/>
                    <a:pt x="25" y="1580"/>
                    <a:pt x="25" y="1587"/>
                  </a:cubicBezTo>
                  <a:close/>
                  <a:moveTo>
                    <a:pt x="25" y="1762"/>
                  </a:moveTo>
                  <a:lnTo>
                    <a:pt x="25" y="1837"/>
                  </a:lnTo>
                  <a:cubicBezTo>
                    <a:pt x="25" y="1844"/>
                    <a:pt x="20" y="1850"/>
                    <a:pt x="13" y="1850"/>
                  </a:cubicBezTo>
                  <a:cubicBezTo>
                    <a:pt x="6" y="1850"/>
                    <a:pt x="0" y="1844"/>
                    <a:pt x="0" y="1837"/>
                  </a:cubicBezTo>
                  <a:lnTo>
                    <a:pt x="0" y="1762"/>
                  </a:lnTo>
                  <a:cubicBezTo>
                    <a:pt x="0" y="1755"/>
                    <a:pt x="6" y="1750"/>
                    <a:pt x="13" y="1750"/>
                  </a:cubicBezTo>
                  <a:cubicBezTo>
                    <a:pt x="20" y="1750"/>
                    <a:pt x="25" y="1755"/>
                    <a:pt x="25" y="1762"/>
                  </a:cubicBezTo>
                  <a:close/>
                  <a:moveTo>
                    <a:pt x="25" y="1937"/>
                  </a:moveTo>
                  <a:lnTo>
                    <a:pt x="25" y="2012"/>
                  </a:lnTo>
                  <a:cubicBezTo>
                    <a:pt x="25" y="2019"/>
                    <a:pt x="20" y="2025"/>
                    <a:pt x="13" y="2025"/>
                  </a:cubicBezTo>
                  <a:cubicBezTo>
                    <a:pt x="6" y="2025"/>
                    <a:pt x="0" y="2019"/>
                    <a:pt x="0" y="2012"/>
                  </a:cubicBezTo>
                  <a:lnTo>
                    <a:pt x="0" y="1937"/>
                  </a:lnTo>
                  <a:cubicBezTo>
                    <a:pt x="0" y="1930"/>
                    <a:pt x="6" y="1925"/>
                    <a:pt x="13" y="1925"/>
                  </a:cubicBezTo>
                  <a:cubicBezTo>
                    <a:pt x="20" y="1925"/>
                    <a:pt x="25" y="1930"/>
                    <a:pt x="25" y="1937"/>
                  </a:cubicBezTo>
                  <a:close/>
                  <a:moveTo>
                    <a:pt x="25" y="2112"/>
                  </a:moveTo>
                  <a:lnTo>
                    <a:pt x="25" y="2187"/>
                  </a:lnTo>
                  <a:cubicBezTo>
                    <a:pt x="25" y="2194"/>
                    <a:pt x="20" y="2200"/>
                    <a:pt x="13" y="2200"/>
                  </a:cubicBezTo>
                  <a:cubicBezTo>
                    <a:pt x="6" y="2200"/>
                    <a:pt x="0" y="2194"/>
                    <a:pt x="0" y="2187"/>
                  </a:cubicBezTo>
                  <a:lnTo>
                    <a:pt x="0" y="2112"/>
                  </a:lnTo>
                  <a:cubicBezTo>
                    <a:pt x="0" y="2105"/>
                    <a:pt x="6" y="2100"/>
                    <a:pt x="13" y="2100"/>
                  </a:cubicBezTo>
                  <a:cubicBezTo>
                    <a:pt x="20" y="2100"/>
                    <a:pt x="25" y="2105"/>
                    <a:pt x="25" y="2112"/>
                  </a:cubicBezTo>
                  <a:close/>
                  <a:moveTo>
                    <a:pt x="25" y="2287"/>
                  </a:moveTo>
                  <a:lnTo>
                    <a:pt x="25" y="2362"/>
                  </a:lnTo>
                  <a:cubicBezTo>
                    <a:pt x="25" y="2369"/>
                    <a:pt x="20" y="2375"/>
                    <a:pt x="13" y="2375"/>
                  </a:cubicBezTo>
                  <a:cubicBezTo>
                    <a:pt x="6" y="2375"/>
                    <a:pt x="0" y="2369"/>
                    <a:pt x="0" y="2362"/>
                  </a:cubicBezTo>
                  <a:lnTo>
                    <a:pt x="0" y="2287"/>
                  </a:lnTo>
                  <a:cubicBezTo>
                    <a:pt x="0" y="2280"/>
                    <a:pt x="6" y="2275"/>
                    <a:pt x="13" y="2275"/>
                  </a:cubicBezTo>
                  <a:cubicBezTo>
                    <a:pt x="20" y="2275"/>
                    <a:pt x="25" y="2280"/>
                    <a:pt x="25" y="2287"/>
                  </a:cubicBezTo>
                  <a:close/>
                  <a:moveTo>
                    <a:pt x="25" y="2462"/>
                  </a:moveTo>
                  <a:lnTo>
                    <a:pt x="25" y="2537"/>
                  </a:lnTo>
                  <a:cubicBezTo>
                    <a:pt x="25" y="2544"/>
                    <a:pt x="20" y="2550"/>
                    <a:pt x="13" y="2550"/>
                  </a:cubicBezTo>
                  <a:cubicBezTo>
                    <a:pt x="6" y="2550"/>
                    <a:pt x="0" y="2544"/>
                    <a:pt x="0" y="2537"/>
                  </a:cubicBezTo>
                  <a:lnTo>
                    <a:pt x="0" y="2462"/>
                  </a:lnTo>
                  <a:cubicBezTo>
                    <a:pt x="0" y="2455"/>
                    <a:pt x="6" y="2450"/>
                    <a:pt x="13" y="2450"/>
                  </a:cubicBezTo>
                  <a:cubicBezTo>
                    <a:pt x="20" y="2450"/>
                    <a:pt x="25" y="2455"/>
                    <a:pt x="25" y="2462"/>
                  </a:cubicBezTo>
                  <a:close/>
                  <a:moveTo>
                    <a:pt x="25" y="2637"/>
                  </a:moveTo>
                  <a:lnTo>
                    <a:pt x="25" y="2712"/>
                  </a:lnTo>
                  <a:cubicBezTo>
                    <a:pt x="25" y="2719"/>
                    <a:pt x="20" y="2725"/>
                    <a:pt x="13" y="2725"/>
                  </a:cubicBezTo>
                  <a:cubicBezTo>
                    <a:pt x="6" y="2725"/>
                    <a:pt x="0" y="2719"/>
                    <a:pt x="0" y="2712"/>
                  </a:cubicBezTo>
                  <a:lnTo>
                    <a:pt x="0" y="2637"/>
                  </a:lnTo>
                  <a:cubicBezTo>
                    <a:pt x="0" y="2630"/>
                    <a:pt x="6" y="2625"/>
                    <a:pt x="13" y="2625"/>
                  </a:cubicBezTo>
                  <a:cubicBezTo>
                    <a:pt x="20" y="2625"/>
                    <a:pt x="25" y="2630"/>
                    <a:pt x="25" y="2637"/>
                  </a:cubicBezTo>
                  <a:close/>
                  <a:moveTo>
                    <a:pt x="25" y="2812"/>
                  </a:moveTo>
                  <a:lnTo>
                    <a:pt x="25" y="2887"/>
                  </a:lnTo>
                  <a:cubicBezTo>
                    <a:pt x="25" y="2894"/>
                    <a:pt x="20" y="2900"/>
                    <a:pt x="13" y="2900"/>
                  </a:cubicBezTo>
                  <a:cubicBezTo>
                    <a:pt x="6" y="2900"/>
                    <a:pt x="0" y="2894"/>
                    <a:pt x="0" y="2887"/>
                  </a:cubicBezTo>
                  <a:lnTo>
                    <a:pt x="0" y="2812"/>
                  </a:lnTo>
                  <a:cubicBezTo>
                    <a:pt x="0" y="2805"/>
                    <a:pt x="6" y="2800"/>
                    <a:pt x="13" y="2800"/>
                  </a:cubicBezTo>
                  <a:cubicBezTo>
                    <a:pt x="20" y="2800"/>
                    <a:pt x="25" y="2805"/>
                    <a:pt x="25" y="2812"/>
                  </a:cubicBezTo>
                  <a:close/>
                  <a:moveTo>
                    <a:pt x="25" y="2987"/>
                  </a:moveTo>
                  <a:lnTo>
                    <a:pt x="25" y="3062"/>
                  </a:lnTo>
                  <a:cubicBezTo>
                    <a:pt x="25" y="3069"/>
                    <a:pt x="20" y="3075"/>
                    <a:pt x="13" y="3075"/>
                  </a:cubicBezTo>
                  <a:cubicBezTo>
                    <a:pt x="6" y="3075"/>
                    <a:pt x="0" y="3069"/>
                    <a:pt x="0" y="3062"/>
                  </a:cubicBezTo>
                  <a:lnTo>
                    <a:pt x="0" y="2987"/>
                  </a:lnTo>
                  <a:cubicBezTo>
                    <a:pt x="0" y="2980"/>
                    <a:pt x="6" y="2975"/>
                    <a:pt x="13" y="2975"/>
                  </a:cubicBezTo>
                  <a:cubicBezTo>
                    <a:pt x="20" y="2975"/>
                    <a:pt x="25" y="2980"/>
                    <a:pt x="25" y="2987"/>
                  </a:cubicBezTo>
                  <a:close/>
                  <a:moveTo>
                    <a:pt x="25" y="3162"/>
                  </a:moveTo>
                  <a:lnTo>
                    <a:pt x="25" y="3237"/>
                  </a:lnTo>
                  <a:cubicBezTo>
                    <a:pt x="25" y="3244"/>
                    <a:pt x="20" y="3250"/>
                    <a:pt x="13" y="3250"/>
                  </a:cubicBezTo>
                  <a:cubicBezTo>
                    <a:pt x="6" y="3250"/>
                    <a:pt x="0" y="3244"/>
                    <a:pt x="0" y="3237"/>
                  </a:cubicBezTo>
                  <a:lnTo>
                    <a:pt x="0" y="3162"/>
                  </a:lnTo>
                  <a:cubicBezTo>
                    <a:pt x="0" y="3155"/>
                    <a:pt x="6" y="3150"/>
                    <a:pt x="13" y="3150"/>
                  </a:cubicBezTo>
                  <a:cubicBezTo>
                    <a:pt x="20" y="3150"/>
                    <a:pt x="25" y="3155"/>
                    <a:pt x="25" y="3162"/>
                  </a:cubicBezTo>
                  <a:close/>
                  <a:moveTo>
                    <a:pt x="25" y="3337"/>
                  </a:moveTo>
                  <a:lnTo>
                    <a:pt x="25" y="3412"/>
                  </a:lnTo>
                  <a:cubicBezTo>
                    <a:pt x="25" y="3419"/>
                    <a:pt x="20" y="3425"/>
                    <a:pt x="13" y="3425"/>
                  </a:cubicBezTo>
                  <a:cubicBezTo>
                    <a:pt x="6" y="3425"/>
                    <a:pt x="0" y="3419"/>
                    <a:pt x="0" y="3412"/>
                  </a:cubicBezTo>
                  <a:lnTo>
                    <a:pt x="0" y="3337"/>
                  </a:lnTo>
                  <a:cubicBezTo>
                    <a:pt x="0" y="3330"/>
                    <a:pt x="6" y="3325"/>
                    <a:pt x="13" y="3325"/>
                  </a:cubicBezTo>
                  <a:cubicBezTo>
                    <a:pt x="20" y="3325"/>
                    <a:pt x="25" y="3330"/>
                    <a:pt x="25" y="3337"/>
                  </a:cubicBezTo>
                  <a:close/>
                  <a:moveTo>
                    <a:pt x="25" y="3512"/>
                  </a:moveTo>
                  <a:lnTo>
                    <a:pt x="25" y="3587"/>
                  </a:lnTo>
                  <a:cubicBezTo>
                    <a:pt x="25" y="3594"/>
                    <a:pt x="20" y="3600"/>
                    <a:pt x="13" y="3600"/>
                  </a:cubicBezTo>
                  <a:cubicBezTo>
                    <a:pt x="6" y="3600"/>
                    <a:pt x="0" y="3594"/>
                    <a:pt x="0" y="3587"/>
                  </a:cubicBezTo>
                  <a:lnTo>
                    <a:pt x="0" y="3512"/>
                  </a:lnTo>
                  <a:cubicBezTo>
                    <a:pt x="0" y="3505"/>
                    <a:pt x="6" y="3500"/>
                    <a:pt x="13" y="3500"/>
                  </a:cubicBezTo>
                  <a:cubicBezTo>
                    <a:pt x="20" y="3500"/>
                    <a:pt x="25" y="3505"/>
                    <a:pt x="25" y="3512"/>
                  </a:cubicBezTo>
                  <a:close/>
                  <a:moveTo>
                    <a:pt x="25" y="3687"/>
                  </a:moveTo>
                  <a:lnTo>
                    <a:pt x="25" y="3762"/>
                  </a:lnTo>
                  <a:cubicBezTo>
                    <a:pt x="25" y="3769"/>
                    <a:pt x="20" y="3775"/>
                    <a:pt x="13" y="3775"/>
                  </a:cubicBezTo>
                  <a:cubicBezTo>
                    <a:pt x="6" y="3775"/>
                    <a:pt x="0" y="3769"/>
                    <a:pt x="0" y="3762"/>
                  </a:cubicBezTo>
                  <a:lnTo>
                    <a:pt x="0" y="3687"/>
                  </a:lnTo>
                  <a:cubicBezTo>
                    <a:pt x="0" y="3680"/>
                    <a:pt x="6" y="3675"/>
                    <a:pt x="13" y="3675"/>
                  </a:cubicBezTo>
                  <a:cubicBezTo>
                    <a:pt x="20" y="3675"/>
                    <a:pt x="25" y="3680"/>
                    <a:pt x="25" y="3687"/>
                  </a:cubicBezTo>
                  <a:close/>
                  <a:moveTo>
                    <a:pt x="25" y="3862"/>
                  </a:moveTo>
                  <a:lnTo>
                    <a:pt x="25" y="3937"/>
                  </a:lnTo>
                  <a:cubicBezTo>
                    <a:pt x="25" y="3944"/>
                    <a:pt x="20" y="3950"/>
                    <a:pt x="13" y="3950"/>
                  </a:cubicBezTo>
                  <a:cubicBezTo>
                    <a:pt x="6" y="3950"/>
                    <a:pt x="0" y="3944"/>
                    <a:pt x="0" y="3937"/>
                  </a:cubicBezTo>
                  <a:lnTo>
                    <a:pt x="0" y="3862"/>
                  </a:lnTo>
                  <a:cubicBezTo>
                    <a:pt x="0" y="3855"/>
                    <a:pt x="6" y="3850"/>
                    <a:pt x="13" y="3850"/>
                  </a:cubicBezTo>
                  <a:cubicBezTo>
                    <a:pt x="20" y="3850"/>
                    <a:pt x="25" y="3855"/>
                    <a:pt x="25" y="3862"/>
                  </a:cubicBezTo>
                  <a:close/>
                  <a:moveTo>
                    <a:pt x="25" y="4037"/>
                  </a:moveTo>
                  <a:lnTo>
                    <a:pt x="25" y="4112"/>
                  </a:lnTo>
                  <a:cubicBezTo>
                    <a:pt x="25" y="4119"/>
                    <a:pt x="20" y="4125"/>
                    <a:pt x="13" y="4125"/>
                  </a:cubicBezTo>
                  <a:cubicBezTo>
                    <a:pt x="6" y="4125"/>
                    <a:pt x="0" y="4119"/>
                    <a:pt x="0" y="4112"/>
                  </a:cubicBezTo>
                  <a:lnTo>
                    <a:pt x="0" y="4037"/>
                  </a:lnTo>
                  <a:cubicBezTo>
                    <a:pt x="0" y="4030"/>
                    <a:pt x="6" y="4025"/>
                    <a:pt x="13" y="4025"/>
                  </a:cubicBezTo>
                  <a:cubicBezTo>
                    <a:pt x="20" y="4025"/>
                    <a:pt x="25" y="4030"/>
                    <a:pt x="25" y="4037"/>
                  </a:cubicBezTo>
                  <a:close/>
                  <a:moveTo>
                    <a:pt x="25" y="4212"/>
                  </a:moveTo>
                  <a:lnTo>
                    <a:pt x="25" y="4287"/>
                  </a:lnTo>
                  <a:cubicBezTo>
                    <a:pt x="25" y="4294"/>
                    <a:pt x="20" y="4300"/>
                    <a:pt x="13" y="4300"/>
                  </a:cubicBezTo>
                  <a:cubicBezTo>
                    <a:pt x="6" y="4300"/>
                    <a:pt x="0" y="4294"/>
                    <a:pt x="0" y="4287"/>
                  </a:cubicBezTo>
                  <a:lnTo>
                    <a:pt x="0" y="4212"/>
                  </a:lnTo>
                  <a:cubicBezTo>
                    <a:pt x="0" y="4205"/>
                    <a:pt x="6" y="4200"/>
                    <a:pt x="13" y="4200"/>
                  </a:cubicBezTo>
                  <a:cubicBezTo>
                    <a:pt x="20" y="4200"/>
                    <a:pt x="25" y="4205"/>
                    <a:pt x="25" y="4212"/>
                  </a:cubicBezTo>
                  <a:close/>
                  <a:moveTo>
                    <a:pt x="25" y="4387"/>
                  </a:moveTo>
                  <a:lnTo>
                    <a:pt x="25" y="4462"/>
                  </a:lnTo>
                  <a:cubicBezTo>
                    <a:pt x="25" y="4469"/>
                    <a:pt x="20" y="4475"/>
                    <a:pt x="13" y="4475"/>
                  </a:cubicBezTo>
                  <a:cubicBezTo>
                    <a:pt x="6" y="4475"/>
                    <a:pt x="0" y="4469"/>
                    <a:pt x="0" y="4462"/>
                  </a:cubicBezTo>
                  <a:lnTo>
                    <a:pt x="0" y="4387"/>
                  </a:lnTo>
                  <a:cubicBezTo>
                    <a:pt x="0" y="4380"/>
                    <a:pt x="6" y="4375"/>
                    <a:pt x="13" y="4375"/>
                  </a:cubicBezTo>
                  <a:cubicBezTo>
                    <a:pt x="20" y="4375"/>
                    <a:pt x="25" y="4380"/>
                    <a:pt x="25" y="4387"/>
                  </a:cubicBezTo>
                  <a:close/>
                  <a:moveTo>
                    <a:pt x="25" y="4562"/>
                  </a:moveTo>
                  <a:lnTo>
                    <a:pt x="25" y="4637"/>
                  </a:lnTo>
                  <a:cubicBezTo>
                    <a:pt x="25" y="4644"/>
                    <a:pt x="20" y="4650"/>
                    <a:pt x="13" y="4650"/>
                  </a:cubicBezTo>
                  <a:cubicBezTo>
                    <a:pt x="6" y="4650"/>
                    <a:pt x="0" y="4644"/>
                    <a:pt x="0" y="4637"/>
                  </a:cubicBezTo>
                  <a:lnTo>
                    <a:pt x="0" y="4562"/>
                  </a:lnTo>
                  <a:cubicBezTo>
                    <a:pt x="0" y="4555"/>
                    <a:pt x="6" y="4550"/>
                    <a:pt x="13" y="4550"/>
                  </a:cubicBezTo>
                  <a:cubicBezTo>
                    <a:pt x="20" y="4550"/>
                    <a:pt x="25" y="4555"/>
                    <a:pt x="25" y="4562"/>
                  </a:cubicBezTo>
                  <a:close/>
                  <a:moveTo>
                    <a:pt x="25" y="4737"/>
                  </a:moveTo>
                  <a:lnTo>
                    <a:pt x="25" y="4812"/>
                  </a:lnTo>
                  <a:cubicBezTo>
                    <a:pt x="25" y="4819"/>
                    <a:pt x="20" y="4825"/>
                    <a:pt x="13" y="4825"/>
                  </a:cubicBezTo>
                  <a:cubicBezTo>
                    <a:pt x="6" y="4825"/>
                    <a:pt x="0" y="4819"/>
                    <a:pt x="0" y="4812"/>
                  </a:cubicBezTo>
                  <a:lnTo>
                    <a:pt x="0" y="4737"/>
                  </a:lnTo>
                  <a:cubicBezTo>
                    <a:pt x="0" y="4730"/>
                    <a:pt x="6" y="4725"/>
                    <a:pt x="13" y="4725"/>
                  </a:cubicBezTo>
                  <a:cubicBezTo>
                    <a:pt x="20" y="4725"/>
                    <a:pt x="25" y="4730"/>
                    <a:pt x="25" y="4737"/>
                  </a:cubicBezTo>
                  <a:close/>
                  <a:moveTo>
                    <a:pt x="25" y="4912"/>
                  </a:moveTo>
                  <a:lnTo>
                    <a:pt x="25" y="4987"/>
                  </a:lnTo>
                  <a:cubicBezTo>
                    <a:pt x="25" y="4994"/>
                    <a:pt x="20" y="5000"/>
                    <a:pt x="13" y="5000"/>
                  </a:cubicBezTo>
                  <a:cubicBezTo>
                    <a:pt x="6" y="5000"/>
                    <a:pt x="0" y="4994"/>
                    <a:pt x="0" y="4987"/>
                  </a:cubicBezTo>
                  <a:lnTo>
                    <a:pt x="0" y="4912"/>
                  </a:lnTo>
                  <a:cubicBezTo>
                    <a:pt x="0" y="4905"/>
                    <a:pt x="6" y="4900"/>
                    <a:pt x="13" y="4900"/>
                  </a:cubicBezTo>
                  <a:cubicBezTo>
                    <a:pt x="20" y="4900"/>
                    <a:pt x="25" y="4905"/>
                    <a:pt x="25" y="4912"/>
                  </a:cubicBezTo>
                  <a:close/>
                  <a:moveTo>
                    <a:pt x="25" y="5087"/>
                  </a:moveTo>
                  <a:lnTo>
                    <a:pt x="25" y="5162"/>
                  </a:lnTo>
                  <a:cubicBezTo>
                    <a:pt x="25" y="5169"/>
                    <a:pt x="20" y="5175"/>
                    <a:pt x="13" y="5175"/>
                  </a:cubicBezTo>
                  <a:cubicBezTo>
                    <a:pt x="6" y="5175"/>
                    <a:pt x="0" y="5169"/>
                    <a:pt x="0" y="5162"/>
                  </a:cubicBezTo>
                  <a:lnTo>
                    <a:pt x="0" y="5087"/>
                  </a:lnTo>
                  <a:cubicBezTo>
                    <a:pt x="0" y="5080"/>
                    <a:pt x="6" y="5075"/>
                    <a:pt x="13" y="5075"/>
                  </a:cubicBezTo>
                  <a:cubicBezTo>
                    <a:pt x="20" y="5075"/>
                    <a:pt x="25" y="5080"/>
                    <a:pt x="25" y="5087"/>
                  </a:cubicBezTo>
                  <a:close/>
                  <a:moveTo>
                    <a:pt x="25" y="5262"/>
                  </a:moveTo>
                  <a:lnTo>
                    <a:pt x="25" y="5337"/>
                  </a:lnTo>
                  <a:cubicBezTo>
                    <a:pt x="25" y="5344"/>
                    <a:pt x="20" y="5350"/>
                    <a:pt x="13" y="5350"/>
                  </a:cubicBezTo>
                  <a:cubicBezTo>
                    <a:pt x="6" y="5350"/>
                    <a:pt x="0" y="5344"/>
                    <a:pt x="0" y="5337"/>
                  </a:cubicBezTo>
                  <a:lnTo>
                    <a:pt x="0" y="5262"/>
                  </a:lnTo>
                  <a:cubicBezTo>
                    <a:pt x="0" y="5255"/>
                    <a:pt x="6" y="5250"/>
                    <a:pt x="13" y="5250"/>
                  </a:cubicBezTo>
                  <a:cubicBezTo>
                    <a:pt x="20" y="5250"/>
                    <a:pt x="25" y="5255"/>
                    <a:pt x="25" y="5262"/>
                  </a:cubicBezTo>
                  <a:close/>
                  <a:moveTo>
                    <a:pt x="25" y="5437"/>
                  </a:moveTo>
                  <a:lnTo>
                    <a:pt x="25" y="5512"/>
                  </a:lnTo>
                  <a:cubicBezTo>
                    <a:pt x="25" y="5519"/>
                    <a:pt x="20" y="5525"/>
                    <a:pt x="13" y="5525"/>
                  </a:cubicBezTo>
                  <a:cubicBezTo>
                    <a:pt x="6" y="5525"/>
                    <a:pt x="0" y="5519"/>
                    <a:pt x="0" y="5512"/>
                  </a:cubicBezTo>
                  <a:lnTo>
                    <a:pt x="0" y="5437"/>
                  </a:lnTo>
                  <a:cubicBezTo>
                    <a:pt x="0" y="5430"/>
                    <a:pt x="6" y="5425"/>
                    <a:pt x="13" y="5425"/>
                  </a:cubicBezTo>
                  <a:cubicBezTo>
                    <a:pt x="20" y="5425"/>
                    <a:pt x="25" y="5430"/>
                    <a:pt x="25" y="5437"/>
                  </a:cubicBezTo>
                  <a:close/>
                  <a:moveTo>
                    <a:pt x="25" y="5612"/>
                  </a:moveTo>
                  <a:lnTo>
                    <a:pt x="25" y="5687"/>
                  </a:lnTo>
                  <a:cubicBezTo>
                    <a:pt x="25" y="5694"/>
                    <a:pt x="20" y="5700"/>
                    <a:pt x="13" y="5700"/>
                  </a:cubicBezTo>
                  <a:cubicBezTo>
                    <a:pt x="6" y="5700"/>
                    <a:pt x="0" y="5694"/>
                    <a:pt x="0" y="5687"/>
                  </a:cubicBezTo>
                  <a:lnTo>
                    <a:pt x="0" y="5612"/>
                  </a:lnTo>
                  <a:cubicBezTo>
                    <a:pt x="0" y="5605"/>
                    <a:pt x="6" y="5600"/>
                    <a:pt x="13" y="5600"/>
                  </a:cubicBezTo>
                  <a:cubicBezTo>
                    <a:pt x="20" y="5600"/>
                    <a:pt x="25" y="5605"/>
                    <a:pt x="25" y="5612"/>
                  </a:cubicBezTo>
                  <a:close/>
                  <a:moveTo>
                    <a:pt x="25" y="5787"/>
                  </a:moveTo>
                  <a:lnTo>
                    <a:pt x="25" y="5862"/>
                  </a:lnTo>
                  <a:cubicBezTo>
                    <a:pt x="25" y="5869"/>
                    <a:pt x="20" y="5875"/>
                    <a:pt x="13" y="5875"/>
                  </a:cubicBezTo>
                  <a:cubicBezTo>
                    <a:pt x="6" y="5875"/>
                    <a:pt x="0" y="5869"/>
                    <a:pt x="0" y="5862"/>
                  </a:cubicBezTo>
                  <a:lnTo>
                    <a:pt x="0" y="5787"/>
                  </a:lnTo>
                  <a:cubicBezTo>
                    <a:pt x="0" y="5780"/>
                    <a:pt x="6" y="5775"/>
                    <a:pt x="13" y="5775"/>
                  </a:cubicBezTo>
                  <a:cubicBezTo>
                    <a:pt x="20" y="5775"/>
                    <a:pt x="25" y="5780"/>
                    <a:pt x="25" y="5787"/>
                  </a:cubicBezTo>
                  <a:close/>
                  <a:moveTo>
                    <a:pt x="25" y="5962"/>
                  </a:moveTo>
                  <a:lnTo>
                    <a:pt x="25" y="6037"/>
                  </a:lnTo>
                  <a:cubicBezTo>
                    <a:pt x="25" y="6044"/>
                    <a:pt x="20" y="6050"/>
                    <a:pt x="13" y="6050"/>
                  </a:cubicBezTo>
                  <a:cubicBezTo>
                    <a:pt x="6" y="6050"/>
                    <a:pt x="0" y="6044"/>
                    <a:pt x="0" y="6037"/>
                  </a:cubicBezTo>
                  <a:lnTo>
                    <a:pt x="0" y="5962"/>
                  </a:lnTo>
                  <a:cubicBezTo>
                    <a:pt x="0" y="5955"/>
                    <a:pt x="6" y="5950"/>
                    <a:pt x="13" y="5950"/>
                  </a:cubicBezTo>
                  <a:cubicBezTo>
                    <a:pt x="20" y="5950"/>
                    <a:pt x="25" y="5955"/>
                    <a:pt x="25" y="5962"/>
                  </a:cubicBezTo>
                  <a:close/>
                  <a:moveTo>
                    <a:pt x="25" y="6137"/>
                  </a:moveTo>
                  <a:lnTo>
                    <a:pt x="25" y="6212"/>
                  </a:lnTo>
                  <a:cubicBezTo>
                    <a:pt x="25" y="6219"/>
                    <a:pt x="20" y="6225"/>
                    <a:pt x="13" y="6225"/>
                  </a:cubicBezTo>
                  <a:cubicBezTo>
                    <a:pt x="6" y="6225"/>
                    <a:pt x="0" y="6219"/>
                    <a:pt x="0" y="6212"/>
                  </a:cubicBezTo>
                  <a:lnTo>
                    <a:pt x="0" y="6137"/>
                  </a:lnTo>
                  <a:cubicBezTo>
                    <a:pt x="0" y="6130"/>
                    <a:pt x="6" y="6125"/>
                    <a:pt x="13" y="6125"/>
                  </a:cubicBezTo>
                  <a:cubicBezTo>
                    <a:pt x="20" y="6125"/>
                    <a:pt x="25" y="6130"/>
                    <a:pt x="25" y="6137"/>
                  </a:cubicBezTo>
                  <a:close/>
                  <a:moveTo>
                    <a:pt x="25" y="6312"/>
                  </a:moveTo>
                  <a:lnTo>
                    <a:pt x="25" y="6387"/>
                  </a:lnTo>
                  <a:cubicBezTo>
                    <a:pt x="25" y="6394"/>
                    <a:pt x="20" y="6400"/>
                    <a:pt x="13" y="6400"/>
                  </a:cubicBezTo>
                  <a:cubicBezTo>
                    <a:pt x="6" y="6400"/>
                    <a:pt x="0" y="6394"/>
                    <a:pt x="0" y="6387"/>
                  </a:cubicBezTo>
                  <a:lnTo>
                    <a:pt x="0" y="6312"/>
                  </a:lnTo>
                  <a:cubicBezTo>
                    <a:pt x="0" y="6305"/>
                    <a:pt x="6" y="6300"/>
                    <a:pt x="13" y="6300"/>
                  </a:cubicBezTo>
                  <a:cubicBezTo>
                    <a:pt x="20" y="6300"/>
                    <a:pt x="25" y="6305"/>
                    <a:pt x="25" y="6312"/>
                  </a:cubicBezTo>
                  <a:close/>
                  <a:moveTo>
                    <a:pt x="25" y="6487"/>
                  </a:moveTo>
                  <a:lnTo>
                    <a:pt x="25" y="6562"/>
                  </a:lnTo>
                  <a:cubicBezTo>
                    <a:pt x="25" y="6569"/>
                    <a:pt x="20" y="6575"/>
                    <a:pt x="13" y="6575"/>
                  </a:cubicBezTo>
                  <a:cubicBezTo>
                    <a:pt x="6" y="6575"/>
                    <a:pt x="0" y="6569"/>
                    <a:pt x="0" y="6562"/>
                  </a:cubicBezTo>
                  <a:lnTo>
                    <a:pt x="0" y="6487"/>
                  </a:lnTo>
                  <a:cubicBezTo>
                    <a:pt x="0" y="6480"/>
                    <a:pt x="6" y="6475"/>
                    <a:pt x="13" y="6475"/>
                  </a:cubicBezTo>
                  <a:cubicBezTo>
                    <a:pt x="20" y="6475"/>
                    <a:pt x="25" y="6480"/>
                    <a:pt x="25" y="6487"/>
                  </a:cubicBezTo>
                  <a:close/>
                  <a:moveTo>
                    <a:pt x="25" y="6662"/>
                  </a:moveTo>
                  <a:lnTo>
                    <a:pt x="25" y="6737"/>
                  </a:lnTo>
                  <a:cubicBezTo>
                    <a:pt x="25" y="6744"/>
                    <a:pt x="20" y="6750"/>
                    <a:pt x="13" y="6750"/>
                  </a:cubicBezTo>
                  <a:cubicBezTo>
                    <a:pt x="6" y="6750"/>
                    <a:pt x="0" y="6744"/>
                    <a:pt x="0" y="6737"/>
                  </a:cubicBezTo>
                  <a:lnTo>
                    <a:pt x="0" y="6662"/>
                  </a:lnTo>
                  <a:cubicBezTo>
                    <a:pt x="0" y="6655"/>
                    <a:pt x="6" y="6650"/>
                    <a:pt x="13" y="6650"/>
                  </a:cubicBezTo>
                  <a:cubicBezTo>
                    <a:pt x="20" y="6650"/>
                    <a:pt x="25" y="6655"/>
                    <a:pt x="25" y="6662"/>
                  </a:cubicBezTo>
                  <a:close/>
                  <a:moveTo>
                    <a:pt x="25" y="6837"/>
                  </a:moveTo>
                  <a:lnTo>
                    <a:pt x="25" y="6912"/>
                  </a:lnTo>
                  <a:cubicBezTo>
                    <a:pt x="25" y="6919"/>
                    <a:pt x="20" y="6925"/>
                    <a:pt x="13" y="6925"/>
                  </a:cubicBezTo>
                  <a:cubicBezTo>
                    <a:pt x="6" y="6925"/>
                    <a:pt x="0" y="6919"/>
                    <a:pt x="0" y="6912"/>
                  </a:cubicBezTo>
                  <a:lnTo>
                    <a:pt x="0" y="6837"/>
                  </a:lnTo>
                  <a:cubicBezTo>
                    <a:pt x="0" y="6830"/>
                    <a:pt x="6" y="6825"/>
                    <a:pt x="13" y="6825"/>
                  </a:cubicBezTo>
                  <a:cubicBezTo>
                    <a:pt x="20" y="6825"/>
                    <a:pt x="25" y="6830"/>
                    <a:pt x="25" y="6837"/>
                  </a:cubicBezTo>
                  <a:close/>
                  <a:moveTo>
                    <a:pt x="25" y="7012"/>
                  </a:moveTo>
                  <a:lnTo>
                    <a:pt x="25" y="7087"/>
                  </a:lnTo>
                  <a:cubicBezTo>
                    <a:pt x="25" y="7094"/>
                    <a:pt x="20" y="7100"/>
                    <a:pt x="13" y="7100"/>
                  </a:cubicBezTo>
                  <a:cubicBezTo>
                    <a:pt x="6" y="7100"/>
                    <a:pt x="0" y="7094"/>
                    <a:pt x="0" y="7087"/>
                  </a:cubicBezTo>
                  <a:lnTo>
                    <a:pt x="0" y="7012"/>
                  </a:lnTo>
                  <a:cubicBezTo>
                    <a:pt x="0" y="7005"/>
                    <a:pt x="6" y="7000"/>
                    <a:pt x="13" y="7000"/>
                  </a:cubicBezTo>
                  <a:cubicBezTo>
                    <a:pt x="20" y="7000"/>
                    <a:pt x="25" y="7005"/>
                    <a:pt x="25" y="7012"/>
                  </a:cubicBezTo>
                  <a:close/>
                  <a:moveTo>
                    <a:pt x="25" y="7187"/>
                  </a:moveTo>
                  <a:lnTo>
                    <a:pt x="25" y="7262"/>
                  </a:lnTo>
                  <a:cubicBezTo>
                    <a:pt x="25" y="7269"/>
                    <a:pt x="20" y="7275"/>
                    <a:pt x="13" y="7275"/>
                  </a:cubicBezTo>
                  <a:cubicBezTo>
                    <a:pt x="6" y="7275"/>
                    <a:pt x="0" y="7269"/>
                    <a:pt x="0" y="7262"/>
                  </a:cubicBezTo>
                  <a:lnTo>
                    <a:pt x="0" y="7187"/>
                  </a:lnTo>
                  <a:cubicBezTo>
                    <a:pt x="0" y="7180"/>
                    <a:pt x="6" y="7175"/>
                    <a:pt x="13" y="7175"/>
                  </a:cubicBezTo>
                  <a:cubicBezTo>
                    <a:pt x="20" y="7175"/>
                    <a:pt x="25" y="7180"/>
                    <a:pt x="25" y="7187"/>
                  </a:cubicBezTo>
                  <a:close/>
                  <a:moveTo>
                    <a:pt x="25" y="7362"/>
                  </a:moveTo>
                  <a:lnTo>
                    <a:pt x="25" y="7437"/>
                  </a:lnTo>
                  <a:cubicBezTo>
                    <a:pt x="25" y="7444"/>
                    <a:pt x="20" y="7450"/>
                    <a:pt x="13" y="7450"/>
                  </a:cubicBezTo>
                  <a:cubicBezTo>
                    <a:pt x="6" y="7450"/>
                    <a:pt x="0" y="7444"/>
                    <a:pt x="0" y="7437"/>
                  </a:cubicBezTo>
                  <a:lnTo>
                    <a:pt x="0" y="7362"/>
                  </a:lnTo>
                  <a:cubicBezTo>
                    <a:pt x="0" y="7355"/>
                    <a:pt x="6" y="7350"/>
                    <a:pt x="13" y="7350"/>
                  </a:cubicBezTo>
                  <a:cubicBezTo>
                    <a:pt x="20" y="7350"/>
                    <a:pt x="25" y="7355"/>
                    <a:pt x="25" y="7362"/>
                  </a:cubicBezTo>
                  <a:close/>
                  <a:moveTo>
                    <a:pt x="25" y="7537"/>
                  </a:moveTo>
                  <a:lnTo>
                    <a:pt x="25" y="7612"/>
                  </a:lnTo>
                  <a:cubicBezTo>
                    <a:pt x="25" y="7619"/>
                    <a:pt x="20" y="7625"/>
                    <a:pt x="13" y="7625"/>
                  </a:cubicBezTo>
                  <a:cubicBezTo>
                    <a:pt x="6" y="7625"/>
                    <a:pt x="0" y="7619"/>
                    <a:pt x="0" y="7612"/>
                  </a:cubicBezTo>
                  <a:lnTo>
                    <a:pt x="0" y="7537"/>
                  </a:lnTo>
                  <a:cubicBezTo>
                    <a:pt x="0" y="7530"/>
                    <a:pt x="6" y="7525"/>
                    <a:pt x="13" y="7525"/>
                  </a:cubicBezTo>
                  <a:cubicBezTo>
                    <a:pt x="20" y="7525"/>
                    <a:pt x="25" y="7530"/>
                    <a:pt x="25" y="7537"/>
                  </a:cubicBezTo>
                  <a:close/>
                  <a:moveTo>
                    <a:pt x="25" y="7712"/>
                  </a:moveTo>
                  <a:lnTo>
                    <a:pt x="25" y="7787"/>
                  </a:lnTo>
                  <a:cubicBezTo>
                    <a:pt x="25" y="7794"/>
                    <a:pt x="20" y="7800"/>
                    <a:pt x="13" y="7800"/>
                  </a:cubicBezTo>
                  <a:cubicBezTo>
                    <a:pt x="6" y="7800"/>
                    <a:pt x="0" y="7794"/>
                    <a:pt x="0" y="7787"/>
                  </a:cubicBezTo>
                  <a:lnTo>
                    <a:pt x="0" y="7712"/>
                  </a:lnTo>
                  <a:cubicBezTo>
                    <a:pt x="0" y="7705"/>
                    <a:pt x="6" y="7700"/>
                    <a:pt x="13" y="7700"/>
                  </a:cubicBezTo>
                  <a:cubicBezTo>
                    <a:pt x="20" y="7700"/>
                    <a:pt x="25" y="7705"/>
                    <a:pt x="25" y="7712"/>
                  </a:cubicBezTo>
                  <a:close/>
                  <a:moveTo>
                    <a:pt x="25" y="7887"/>
                  </a:moveTo>
                  <a:lnTo>
                    <a:pt x="25" y="7962"/>
                  </a:lnTo>
                  <a:cubicBezTo>
                    <a:pt x="25" y="7969"/>
                    <a:pt x="20" y="7975"/>
                    <a:pt x="13" y="7975"/>
                  </a:cubicBezTo>
                  <a:cubicBezTo>
                    <a:pt x="6" y="7975"/>
                    <a:pt x="0" y="7969"/>
                    <a:pt x="0" y="7962"/>
                  </a:cubicBezTo>
                  <a:lnTo>
                    <a:pt x="0" y="7887"/>
                  </a:lnTo>
                  <a:cubicBezTo>
                    <a:pt x="0" y="7880"/>
                    <a:pt x="6" y="7875"/>
                    <a:pt x="13" y="7875"/>
                  </a:cubicBezTo>
                  <a:cubicBezTo>
                    <a:pt x="20" y="7875"/>
                    <a:pt x="25" y="7880"/>
                    <a:pt x="25" y="7887"/>
                  </a:cubicBezTo>
                  <a:close/>
                  <a:moveTo>
                    <a:pt x="25" y="8062"/>
                  </a:moveTo>
                  <a:lnTo>
                    <a:pt x="25" y="8137"/>
                  </a:lnTo>
                  <a:cubicBezTo>
                    <a:pt x="25" y="8144"/>
                    <a:pt x="20" y="8150"/>
                    <a:pt x="13" y="8150"/>
                  </a:cubicBezTo>
                  <a:cubicBezTo>
                    <a:pt x="6" y="8150"/>
                    <a:pt x="0" y="8144"/>
                    <a:pt x="0" y="8137"/>
                  </a:cubicBezTo>
                  <a:lnTo>
                    <a:pt x="0" y="8062"/>
                  </a:lnTo>
                  <a:cubicBezTo>
                    <a:pt x="0" y="8055"/>
                    <a:pt x="6" y="8050"/>
                    <a:pt x="13" y="8050"/>
                  </a:cubicBezTo>
                  <a:cubicBezTo>
                    <a:pt x="20" y="8050"/>
                    <a:pt x="25" y="8055"/>
                    <a:pt x="25" y="8062"/>
                  </a:cubicBezTo>
                  <a:close/>
                  <a:moveTo>
                    <a:pt x="25" y="8237"/>
                  </a:moveTo>
                  <a:lnTo>
                    <a:pt x="25" y="8312"/>
                  </a:lnTo>
                  <a:cubicBezTo>
                    <a:pt x="25" y="8319"/>
                    <a:pt x="20" y="8325"/>
                    <a:pt x="13" y="8325"/>
                  </a:cubicBezTo>
                  <a:cubicBezTo>
                    <a:pt x="6" y="8325"/>
                    <a:pt x="0" y="8319"/>
                    <a:pt x="0" y="8312"/>
                  </a:cubicBezTo>
                  <a:lnTo>
                    <a:pt x="0" y="8237"/>
                  </a:lnTo>
                  <a:cubicBezTo>
                    <a:pt x="0" y="8230"/>
                    <a:pt x="6" y="8225"/>
                    <a:pt x="13" y="8225"/>
                  </a:cubicBezTo>
                  <a:cubicBezTo>
                    <a:pt x="20" y="8225"/>
                    <a:pt x="25" y="8230"/>
                    <a:pt x="25" y="8237"/>
                  </a:cubicBezTo>
                  <a:close/>
                  <a:moveTo>
                    <a:pt x="25" y="8412"/>
                  </a:moveTo>
                  <a:lnTo>
                    <a:pt x="25" y="8487"/>
                  </a:lnTo>
                  <a:cubicBezTo>
                    <a:pt x="25" y="8494"/>
                    <a:pt x="20" y="8500"/>
                    <a:pt x="13" y="8500"/>
                  </a:cubicBezTo>
                  <a:cubicBezTo>
                    <a:pt x="6" y="8500"/>
                    <a:pt x="0" y="8494"/>
                    <a:pt x="0" y="8487"/>
                  </a:cubicBezTo>
                  <a:lnTo>
                    <a:pt x="0" y="8412"/>
                  </a:lnTo>
                  <a:cubicBezTo>
                    <a:pt x="0" y="8405"/>
                    <a:pt x="6" y="8400"/>
                    <a:pt x="13" y="8400"/>
                  </a:cubicBezTo>
                  <a:cubicBezTo>
                    <a:pt x="20" y="8400"/>
                    <a:pt x="25" y="8405"/>
                    <a:pt x="25" y="8412"/>
                  </a:cubicBezTo>
                  <a:close/>
                  <a:moveTo>
                    <a:pt x="25" y="8587"/>
                  </a:moveTo>
                  <a:lnTo>
                    <a:pt x="25" y="8662"/>
                  </a:lnTo>
                  <a:cubicBezTo>
                    <a:pt x="25" y="8669"/>
                    <a:pt x="20" y="8675"/>
                    <a:pt x="13" y="8675"/>
                  </a:cubicBezTo>
                  <a:cubicBezTo>
                    <a:pt x="6" y="8675"/>
                    <a:pt x="0" y="8669"/>
                    <a:pt x="0" y="8662"/>
                  </a:cubicBezTo>
                  <a:lnTo>
                    <a:pt x="0" y="8587"/>
                  </a:lnTo>
                  <a:cubicBezTo>
                    <a:pt x="0" y="8580"/>
                    <a:pt x="6" y="8575"/>
                    <a:pt x="13" y="8575"/>
                  </a:cubicBezTo>
                  <a:cubicBezTo>
                    <a:pt x="20" y="8575"/>
                    <a:pt x="25" y="8580"/>
                    <a:pt x="25" y="8587"/>
                  </a:cubicBezTo>
                  <a:close/>
                  <a:moveTo>
                    <a:pt x="25" y="8762"/>
                  </a:moveTo>
                  <a:lnTo>
                    <a:pt x="25" y="8837"/>
                  </a:lnTo>
                  <a:cubicBezTo>
                    <a:pt x="25" y="8844"/>
                    <a:pt x="20" y="8850"/>
                    <a:pt x="13" y="8850"/>
                  </a:cubicBezTo>
                  <a:cubicBezTo>
                    <a:pt x="6" y="8850"/>
                    <a:pt x="0" y="8844"/>
                    <a:pt x="0" y="8837"/>
                  </a:cubicBezTo>
                  <a:lnTo>
                    <a:pt x="0" y="8762"/>
                  </a:lnTo>
                  <a:cubicBezTo>
                    <a:pt x="0" y="8755"/>
                    <a:pt x="6" y="8750"/>
                    <a:pt x="13" y="8750"/>
                  </a:cubicBezTo>
                  <a:cubicBezTo>
                    <a:pt x="20" y="8750"/>
                    <a:pt x="25" y="8755"/>
                    <a:pt x="25" y="8762"/>
                  </a:cubicBezTo>
                  <a:close/>
                  <a:moveTo>
                    <a:pt x="25" y="8937"/>
                  </a:moveTo>
                  <a:lnTo>
                    <a:pt x="25" y="9012"/>
                  </a:lnTo>
                  <a:cubicBezTo>
                    <a:pt x="25" y="9019"/>
                    <a:pt x="20" y="9025"/>
                    <a:pt x="13" y="9025"/>
                  </a:cubicBezTo>
                  <a:cubicBezTo>
                    <a:pt x="6" y="9025"/>
                    <a:pt x="0" y="9019"/>
                    <a:pt x="0" y="9012"/>
                  </a:cubicBezTo>
                  <a:lnTo>
                    <a:pt x="0" y="8937"/>
                  </a:lnTo>
                  <a:cubicBezTo>
                    <a:pt x="0" y="8930"/>
                    <a:pt x="6" y="8925"/>
                    <a:pt x="13" y="8925"/>
                  </a:cubicBezTo>
                  <a:cubicBezTo>
                    <a:pt x="20" y="8925"/>
                    <a:pt x="25" y="8930"/>
                    <a:pt x="25" y="8937"/>
                  </a:cubicBezTo>
                  <a:close/>
                  <a:moveTo>
                    <a:pt x="25" y="9112"/>
                  </a:moveTo>
                  <a:lnTo>
                    <a:pt x="25" y="9187"/>
                  </a:lnTo>
                  <a:cubicBezTo>
                    <a:pt x="25" y="9194"/>
                    <a:pt x="20" y="9200"/>
                    <a:pt x="13" y="9200"/>
                  </a:cubicBezTo>
                  <a:cubicBezTo>
                    <a:pt x="6" y="9200"/>
                    <a:pt x="0" y="9194"/>
                    <a:pt x="0" y="9187"/>
                  </a:cubicBezTo>
                  <a:lnTo>
                    <a:pt x="0" y="9112"/>
                  </a:lnTo>
                  <a:cubicBezTo>
                    <a:pt x="0" y="9105"/>
                    <a:pt x="6" y="9100"/>
                    <a:pt x="13" y="9100"/>
                  </a:cubicBezTo>
                  <a:cubicBezTo>
                    <a:pt x="20" y="9100"/>
                    <a:pt x="25" y="9105"/>
                    <a:pt x="25" y="9112"/>
                  </a:cubicBezTo>
                  <a:close/>
                  <a:moveTo>
                    <a:pt x="25" y="9287"/>
                  </a:moveTo>
                  <a:lnTo>
                    <a:pt x="25" y="9362"/>
                  </a:lnTo>
                  <a:cubicBezTo>
                    <a:pt x="25" y="9369"/>
                    <a:pt x="20" y="9375"/>
                    <a:pt x="13" y="9375"/>
                  </a:cubicBezTo>
                  <a:cubicBezTo>
                    <a:pt x="6" y="9375"/>
                    <a:pt x="0" y="9369"/>
                    <a:pt x="0" y="9362"/>
                  </a:cubicBezTo>
                  <a:lnTo>
                    <a:pt x="0" y="9287"/>
                  </a:lnTo>
                  <a:cubicBezTo>
                    <a:pt x="0" y="9280"/>
                    <a:pt x="6" y="9275"/>
                    <a:pt x="13" y="9275"/>
                  </a:cubicBezTo>
                  <a:cubicBezTo>
                    <a:pt x="20" y="9275"/>
                    <a:pt x="25" y="9280"/>
                    <a:pt x="25" y="9287"/>
                  </a:cubicBezTo>
                  <a:close/>
                  <a:moveTo>
                    <a:pt x="25" y="9462"/>
                  </a:moveTo>
                  <a:lnTo>
                    <a:pt x="25" y="9537"/>
                  </a:lnTo>
                  <a:cubicBezTo>
                    <a:pt x="25" y="9544"/>
                    <a:pt x="20" y="9550"/>
                    <a:pt x="13" y="9550"/>
                  </a:cubicBezTo>
                  <a:cubicBezTo>
                    <a:pt x="6" y="9550"/>
                    <a:pt x="0" y="9544"/>
                    <a:pt x="0" y="9537"/>
                  </a:cubicBezTo>
                  <a:lnTo>
                    <a:pt x="0" y="9462"/>
                  </a:lnTo>
                  <a:cubicBezTo>
                    <a:pt x="0" y="9455"/>
                    <a:pt x="6" y="9450"/>
                    <a:pt x="13" y="9450"/>
                  </a:cubicBezTo>
                  <a:cubicBezTo>
                    <a:pt x="20" y="9450"/>
                    <a:pt x="25" y="9455"/>
                    <a:pt x="25" y="9462"/>
                  </a:cubicBezTo>
                  <a:close/>
                  <a:moveTo>
                    <a:pt x="25" y="9637"/>
                  </a:moveTo>
                  <a:lnTo>
                    <a:pt x="25" y="9712"/>
                  </a:lnTo>
                  <a:cubicBezTo>
                    <a:pt x="25" y="9719"/>
                    <a:pt x="20" y="9725"/>
                    <a:pt x="13" y="9725"/>
                  </a:cubicBezTo>
                  <a:cubicBezTo>
                    <a:pt x="6" y="9725"/>
                    <a:pt x="0" y="9719"/>
                    <a:pt x="0" y="9712"/>
                  </a:cubicBezTo>
                  <a:lnTo>
                    <a:pt x="0" y="9637"/>
                  </a:lnTo>
                  <a:cubicBezTo>
                    <a:pt x="0" y="9630"/>
                    <a:pt x="6" y="9625"/>
                    <a:pt x="13" y="9625"/>
                  </a:cubicBezTo>
                  <a:cubicBezTo>
                    <a:pt x="20" y="9625"/>
                    <a:pt x="25" y="9630"/>
                    <a:pt x="25" y="9637"/>
                  </a:cubicBezTo>
                  <a:close/>
                  <a:moveTo>
                    <a:pt x="25" y="9812"/>
                  </a:moveTo>
                  <a:lnTo>
                    <a:pt x="25" y="9887"/>
                  </a:lnTo>
                  <a:cubicBezTo>
                    <a:pt x="25" y="9894"/>
                    <a:pt x="20" y="9900"/>
                    <a:pt x="13" y="9900"/>
                  </a:cubicBezTo>
                  <a:cubicBezTo>
                    <a:pt x="6" y="9900"/>
                    <a:pt x="0" y="9894"/>
                    <a:pt x="0" y="9887"/>
                  </a:cubicBezTo>
                  <a:lnTo>
                    <a:pt x="0" y="9812"/>
                  </a:lnTo>
                  <a:cubicBezTo>
                    <a:pt x="0" y="9805"/>
                    <a:pt x="6" y="9800"/>
                    <a:pt x="13" y="9800"/>
                  </a:cubicBezTo>
                  <a:cubicBezTo>
                    <a:pt x="20" y="9800"/>
                    <a:pt x="25" y="9805"/>
                    <a:pt x="25" y="9812"/>
                  </a:cubicBezTo>
                  <a:close/>
                  <a:moveTo>
                    <a:pt x="25" y="9987"/>
                  </a:moveTo>
                  <a:lnTo>
                    <a:pt x="25" y="10062"/>
                  </a:lnTo>
                  <a:cubicBezTo>
                    <a:pt x="25" y="10069"/>
                    <a:pt x="20" y="10075"/>
                    <a:pt x="13" y="10075"/>
                  </a:cubicBezTo>
                  <a:cubicBezTo>
                    <a:pt x="6" y="10075"/>
                    <a:pt x="0" y="10069"/>
                    <a:pt x="0" y="10062"/>
                  </a:cubicBezTo>
                  <a:lnTo>
                    <a:pt x="0" y="9987"/>
                  </a:lnTo>
                  <a:cubicBezTo>
                    <a:pt x="0" y="9980"/>
                    <a:pt x="6" y="9975"/>
                    <a:pt x="13" y="9975"/>
                  </a:cubicBezTo>
                  <a:cubicBezTo>
                    <a:pt x="20" y="9975"/>
                    <a:pt x="25" y="9980"/>
                    <a:pt x="25" y="9987"/>
                  </a:cubicBezTo>
                  <a:close/>
                  <a:moveTo>
                    <a:pt x="25" y="10162"/>
                  </a:moveTo>
                  <a:lnTo>
                    <a:pt x="25" y="10237"/>
                  </a:lnTo>
                  <a:cubicBezTo>
                    <a:pt x="25" y="10244"/>
                    <a:pt x="20" y="10250"/>
                    <a:pt x="13" y="10250"/>
                  </a:cubicBezTo>
                  <a:cubicBezTo>
                    <a:pt x="6" y="10250"/>
                    <a:pt x="0" y="10244"/>
                    <a:pt x="0" y="10237"/>
                  </a:cubicBezTo>
                  <a:lnTo>
                    <a:pt x="0" y="10162"/>
                  </a:lnTo>
                  <a:cubicBezTo>
                    <a:pt x="0" y="10155"/>
                    <a:pt x="6" y="10150"/>
                    <a:pt x="13" y="10150"/>
                  </a:cubicBezTo>
                  <a:cubicBezTo>
                    <a:pt x="20" y="10150"/>
                    <a:pt x="25" y="10155"/>
                    <a:pt x="25" y="10162"/>
                  </a:cubicBezTo>
                  <a:close/>
                  <a:moveTo>
                    <a:pt x="25" y="10337"/>
                  </a:moveTo>
                  <a:lnTo>
                    <a:pt x="25" y="10412"/>
                  </a:lnTo>
                  <a:cubicBezTo>
                    <a:pt x="25" y="10419"/>
                    <a:pt x="20" y="10425"/>
                    <a:pt x="13" y="10425"/>
                  </a:cubicBezTo>
                  <a:cubicBezTo>
                    <a:pt x="6" y="10425"/>
                    <a:pt x="0" y="10419"/>
                    <a:pt x="0" y="10412"/>
                  </a:cubicBezTo>
                  <a:lnTo>
                    <a:pt x="0" y="10337"/>
                  </a:lnTo>
                  <a:cubicBezTo>
                    <a:pt x="0" y="10330"/>
                    <a:pt x="6" y="10325"/>
                    <a:pt x="13" y="10325"/>
                  </a:cubicBezTo>
                  <a:cubicBezTo>
                    <a:pt x="20" y="10325"/>
                    <a:pt x="25" y="10330"/>
                    <a:pt x="25" y="10337"/>
                  </a:cubicBezTo>
                  <a:close/>
                  <a:moveTo>
                    <a:pt x="25" y="10512"/>
                  </a:moveTo>
                  <a:lnTo>
                    <a:pt x="25" y="10587"/>
                  </a:lnTo>
                  <a:cubicBezTo>
                    <a:pt x="25" y="10594"/>
                    <a:pt x="20" y="10600"/>
                    <a:pt x="13" y="10600"/>
                  </a:cubicBezTo>
                  <a:cubicBezTo>
                    <a:pt x="6" y="10600"/>
                    <a:pt x="0" y="10594"/>
                    <a:pt x="0" y="10587"/>
                  </a:cubicBezTo>
                  <a:lnTo>
                    <a:pt x="0" y="10512"/>
                  </a:lnTo>
                  <a:cubicBezTo>
                    <a:pt x="0" y="10505"/>
                    <a:pt x="6" y="10500"/>
                    <a:pt x="13" y="10500"/>
                  </a:cubicBezTo>
                  <a:cubicBezTo>
                    <a:pt x="20" y="10500"/>
                    <a:pt x="25" y="10505"/>
                    <a:pt x="25" y="10512"/>
                  </a:cubicBezTo>
                  <a:close/>
                  <a:moveTo>
                    <a:pt x="25" y="10687"/>
                  </a:moveTo>
                  <a:lnTo>
                    <a:pt x="25" y="10762"/>
                  </a:lnTo>
                  <a:cubicBezTo>
                    <a:pt x="25" y="10769"/>
                    <a:pt x="20" y="10775"/>
                    <a:pt x="13" y="10775"/>
                  </a:cubicBezTo>
                  <a:cubicBezTo>
                    <a:pt x="6" y="10775"/>
                    <a:pt x="0" y="10769"/>
                    <a:pt x="0" y="10762"/>
                  </a:cubicBezTo>
                  <a:lnTo>
                    <a:pt x="0" y="10687"/>
                  </a:lnTo>
                  <a:cubicBezTo>
                    <a:pt x="0" y="10680"/>
                    <a:pt x="6" y="10675"/>
                    <a:pt x="13" y="10675"/>
                  </a:cubicBezTo>
                  <a:cubicBezTo>
                    <a:pt x="20" y="10675"/>
                    <a:pt x="25" y="10680"/>
                    <a:pt x="25" y="10687"/>
                  </a:cubicBezTo>
                  <a:close/>
                  <a:moveTo>
                    <a:pt x="25" y="10862"/>
                  </a:moveTo>
                  <a:lnTo>
                    <a:pt x="25" y="10937"/>
                  </a:lnTo>
                  <a:cubicBezTo>
                    <a:pt x="25" y="10944"/>
                    <a:pt x="20" y="10950"/>
                    <a:pt x="13" y="10950"/>
                  </a:cubicBezTo>
                  <a:cubicBezTo>
                    <a:pt x="6" y="10950"/>
                    <a:pt x="0" y="10944"/>
                    <a:pt x="0" y="10937"/>
                  </a:cubicBezTo>
                  <a:lnTo>
                    <a:pt x="0" y="10862"/>
                  </a:lnTo>
                  <a:cubicBezTo>
                    <a:pt x="0" y="10855"/>
                    <a:pt x="6" y="10850"/>
                    <a:pt x="13" y="10850"/>
                  </a:cubicBezTo>
                  <a:cubicBezTo>
                    <a:pt x="20" y="10850"/>
                    <a:pt x="25" y="10855"/>
                    <a:pt x="25" y="10862"/>
                  </a:cubicBezTo>
                  <a:close/>
                  <a:moveTo>
                    <a:pt x="25" y="11037"/>
                  </a:moveTo>
                  <a:lnTo>
                    <a:pt x="25" y="11112"/>
                  </a:lnTo>
                  <a:cubicBezTo>
                    <a:pt x="25" y="11119"/>
                    <a:pt x="20" y="11125"/>
                    <a:pt x="13" y="11125"/>
                  </a:cubicBezTo>
                  <a:cubicBezTo>
                    <a:pt x="6" y="11125"/>
                    <a:pt x="0" y="11119"/>
                    <a:pt x="0" y="11112"/>
                  </a:cubicBezTo>
                  <a:lnTo>
                    <a:pt x="0" y="11037"/>
                  </a:lnTo>
                  <a:cubicBezTo>
                    <a:pt x="0" y="11030"/>
                    <a:pt x="6" y="11025"/>
                    <a:pt x="13" y="11025"/>
                  </a:cubicBezTo>
                  <a:cubicBezTo>
                    <a:pt x="20" y="11025"/>
                    <a:pt x="25" y="11030"/>
                    <a:pt x="25" y="11037"/>
                  </a:cubicBezTo>
                  <a:close/>
                  <a:moveTo>
                    <a:pt x="25" y="11212"/>
                  </a:moveTo>
                  <a:lnTo>
                    <a:pt x="25" y="11287"/>
                  </a:lnTo>
                  <a:cubicBezTo>
                    <a:pt x="25" y="11294"/>
                    <a:pt x="20" y="11300"/>
                    <a:pt x="13" y="11300"/>
                  </a:cubicBezTo>
                  <a:cubicBezTo>
                    <a:pt x="6" y="11300"/>
                    <a:pt x="0" y="11294"/>
                    <a:pt x="0" y="11287"/>
                  </a:cubicBezTo>
                  <a:lnTo>
                    <a:pt x="0" y="11212"/>
                  </a:lnTo>
                  <a:cubicBezTo>
                    <a:pt x="0" y="11205"/>
                    <a:pt x="6" y="11200"/>
                    <a:pt x="13" y="11200"/>
                  </a:cubicBezTo>
                  <a:cubicBezTo>
                    <a:pt x="20" y="11200"/>
                    <a:pt x="25" y="11205"/>
                    <a:pt x="25" y="11212"/>
                  </a:cubicBezTo>
                  <a:close/>
                  <a:moveTo>
                    <a:pt x="25" y="11387"/>
                  </a:moveTo>
                  <a:lnTo>
                    <a:pt x="25" y="11462"/>
                  </a:lnTo>
                  <a:cubicBezTo>
                    <a:pt x="25" y="11469"/>
                    <a:pt x="20" y="11475"/>
                    <a:pt x="13" y="11475"/>
                  </a:cubicBezTo>
                  <a:cubicBezTo>
                    <a:pt x="6" y="11475"/>
                    <a:pt x="0" y="11469"/>
                    <a:pt x="0" y="11462"/>
                  </a:cubicBezTo>
                  <a:lnTo>
                    <a:pt x="0" y="11387"/>
                  </a:lnTo>
                  <a:cubicBezTo>
                    <a:pt x="0" y="11380"/>
                    <a:pt x="6" y="11375"/>
                    <a:pt x="13" y="11375"/>
                  </a:cubicBezTo>
                  <a:cubicBezTo>
                    <a:pt x="20" y="11375"/>
                    <a:pt x="25" y="11380"/>
                    <a:pt x="25" y="11387"/>
                  </a:cubicBezTo>
                  <a:close/>
                  <a:moveTo>
                    <a:pt x="25" y="11562"/>
                  </a:moveTo>
                  <a:lnTo>
                    <a:pt x="25" y="11637"/>
                  </a:lnTo>
                  <a:cubicBezTo>
                    <a:pt x="25" y="11644"/>
                    <a:pt x="20" y="11650"/>
                    <a:pt x="13" y="11650"/>
                  </a:cubicBezTo>
                  <a:cubicBezTo>
                    <a:pt x="6" y="11650"/>
                    <a:pt x="0" y="11644"/>
                    <a:pt x="0" y="11637"/>
                  </a:cubicBezTo>
                  <a:lnTo>
                    <a:pt x="0" y="11562"/>
                  </a:lnTo>
                  <a:cubicBezTo>
                    <a:pt x="0" y="11555"/>
                    <a:pt x="6" y="11550"/>
                    <a:pt x="13" y="11550"/>
                  </a:cubicBezTo>
                  <a:cubicBezTo>
                    <a:pt x="20" y="11550"/>
                    <a:pt x="25" y="11555"/>
                    <a:pt x="25" y="11562"/>
                  </a:cubicBezTo>
                  <a:close/>
                  <a:moveTo>
                    <a:pt x="25" y="11737"/>
                  </a:moveTo>
                  <a:lnTo>
                    <a:pt x="25" y="11812"/>
                  </a:lnTo>
                  <a:cubicBezTo>
                    <a:pt x="25" y="11819"/>
                    <a:pt x="20" y="11825"/>
                    <a:pt x="13" y="11825"/>
                  </a:cubicBezTo>
                  <a:cubicBezTo>
                    <a:pt x="6" y="11825"/>
                    <a:pt x="0" y="11819"/>
                    <a:pt x="0" y="11812"/>
                  </a:cubicBezTo>
                  <a:lnTo>
                    <a:pt x="0" y="11737"/>
                  </a:lnTo>
                  <a:cubicBezTo>
                    <a:pt x="0" y="11730"/>
                    <a:pt x="6" y="11725"/>
                    <a:pt x="13" y="11725"/>
                  </a:cubicBezTo>
                  <a:cubicBezTo>
                    <a:pt x="20" y="11725"/>
                    <a:pt x="25" y="11730"/>
                    <a:pt x="25" y="11737"/>
                  </a:cubicBezTo>
                  <a:close/>
                  <a:moveTo>
                    <a:pt x="25" y="11912"/>
                  </a:moveTo>
                  <a:lnTo>
                    <a:pt x="25" y="11987"/>
                  </a:lnTo>
                  <a:cubicBezTo>
                    <a:pt x="25" y="11994"/>
                    <a:pt x="20" y="12000"/>
                    <a:pt x="13" y="12000"/>
                  </a:cubicBezTo>
                  <a:cubicBezTo>
                    <a:pt x="6" y="12000"/>
                    <a:pt x="0" y="11994"/>
                    <a:pt x="0" y="11987"/>
                  </a:cubicBezTo>
                  <a:lnTo>
                    <a:pt x="0" y="11912"/>
                  </a:lnTo>
                  <a:cubicBezTo>
                    <a:pt x="0" y="11905"/>
                    <a:pt x="6" y="11900"/>
                    <a:pt x="13" y="11900"/>
                  </a:cubicBezTo>
                  <a:cubicBezTo>
                    <a:pt x="20" y="11900"/>
                    <a:pt x="25" y="11905"/>
                    <a:pt x="25" y="11912"/>
                  </a:cubicBezTo>
                  <a:close/>
                  <a:moveTo>
                    <a:pt x="25" y="12087"/>
                  </a:moveTo>
                  <a:lnTo>
                    <a:pt x="25" y="12162"/>
                  </a:lnTo>
                  <a:cubicBezTo>
                    <a:pt x="25" y="12169"/>
                    <a:pt x="20" y="12175"/>
                    <a:pt x="13" y="12175"/>
                  </a:cubicBezTo>
                  <a:cubicBezTo>
                    <a:pt x="6" y="12175"/>
                    <a:pt x="0" y="12169"/>
                    <a:pt x="0" y="12162"/>
                  </a:cubicBezTo>
                  <a:lnTo>
                    <a:pt x="0" y="12087"/>
                  </a:lnTo>
                  <a:cubicBezTo>
                    <a:pt x="0" y="12080"/>
                    <a:pt x="6" y="12075"/>
                    <a:pt x="13" y="12075"/>
                  </a:cubicBezTo>
                  <a:cubicBezTo>
                    <a:pt x="20" y="12075"/>
                    <a:pt x="25" y="12080"/>
                    <a:pt x="25" y="12087"/>
                  </a:cubicBezTo>
                  <a:close/>
                  <a:moveTo>
                    <a:pt x="25" y="12262"/>
                  </a:moveTo>
                  <a:lnTo>
                    <a:pt x="25" y="12337"/>
                  </a:lnTo>
                  <a:cubicBezTo>
                    <a:pt x="25" y="12344"/>
                    <a:pt x="20" y="12350"/>
                    <a:pt x="13" y="12350"/>
                  </a:cubicBezTo>
                  <a:cubicBezTo>
                    <a:pt x="6" y="12350"/>
                    <a:pt x="0" y="12344"/>
                    <a:pt x="0" y="12337"/>
                  </a:cubicBezTo>
                  <a:lnTo>
                    <a:pt x="0" y="12262"/>
                  </a:lnTo>
                  <a:cubicBezTo>
                    <a:pt x="0" y="12255"/>
                    <a:pt x="6" y="12250"/>
                    <a:pt x="13" y="12250"/>
                  </a:cubicBezTo>
                  <a:cubicBezTo>
                    <a:pt x="20" y="12250"/>
                    <a:pt x="25" y="12255"/>
                    <a:pt x="25" y="12262"/>
                  </a:cubicBezTo>
                  <a:close/>
                  <a:moveTo>
                    <a:pt x="25" y="12437"/>
                  </a:moveTo>
                  <a:lnTo>
                    <a:pt x="25" y="12512"/>
                  </a:lnTo>
                  <a:cubicBezTo>
                    <a:pt x="25" y="12519"/>
                    <a:pt x="20" y="12525"/>
                    <a:pt x="13" y="12525"/>
                  </a:cubicBezTo>
                  <a:cubicBezTo>
                    <a:pt x="6" y="12525"/>
                    <a:pt x="0" y="12519"/>
                    <a:pt x="0" y="12512"/>
                  </a:cubicBezTo>
                  <a:lnTo>
                    <a:pt x="0" y="12437"/>
                  </a:lnTo>
                  <a:cubicBezTo>
                    <a:pt x="0" y="12430"/>
                    <a:pt x="6" y="12425"/>
                    <a:pt x="13" y="12425"/>
                  </a:cubicBezTo>
                  <a:cubicBezTo>
                    <a:pt x="20" y="12425"/>
                    <a:pt x="25" y="12430"/>
                    <a:pt x="25" y="12437"/>
                  </a:cubicBezTo>
                  <a:close/>
                  <a:moveTo>
                    <a:pt x="25" y="12612"/>
                  </a:moveTo>
                  <a:lnTo>
                    <a:pt x="25" y="12687"/>
                  </a:lnTo>
                  <a:cubicBezTo>
                    <a:pt x="25" y="12694"/>
                    <a:pt x="20" y="12700"/>
                    <a:pt x="13" y="12700"/>
                  </a:cubicBezTo>
                  <a:cubicBezTo>
                    <a:pt x="6" y="12700"/>
                    <a:pt x="0" y="12694"/>
                    <a:pt x="0" y="12687"/>
                  </a:cubicBezTo>
                  <a:lnTo>
                    <a:pt x="0" y="12612"/>
                  </a:lnTo>
                  <a:cubicBezTo>
                    <a:pt x="0" y="12605"/>
                    <a:pt x="6" y="12600"/>
                    <a:pt x="13" y="12600"/>
                  </a:cubicBezTo>
                  <a:cubicBezTo>
                    <a:pt x="20" y="12600"/>
                    <a:pt x="25" y="12605"/>
                    <a:pt x="25" y="12612"/>
                  </a:cubicBezTo>
                  <a:close/>
                  <a:moveTo>
                    <a:pt x="25" y="12787"/>
                  </a:moveTo>
                  <a:lnTo>
                    <a:pt x="25" y="12862"/>
                  </a:lnTo>
                  <a:cubicBezTo>
                    <a:pt x="25" y="12869"/>
                    <a:pt x="20" y="12875"/>
                    <a:pt x="13" y="12875"/>
                  </a:cubicBezTo>
                  <a:cubicBezTo>
                    <a:pt x="6" y="12875"/>
                    <a:pt x="0" y="12869"/>
                    <a:pt x="0" y="12862"/>
                  </a:cubicBezTo>
                  <a:lnTo>
                    <a:pt x="0" y="12787"/>
                  </a:lnTo>
                  <a:cubicBezTo>
                    <a:pt x="0" y="12780"/>
                    <a:pt x="6" y="12775"/>
                    <a:pt x="13" y="12775"/>
                  </a:cubicBezTo>
                  <a:cubicBezTo>
                    <a:pt x="20" y="12775"/>
                    <a:pt x="25" y="12780"/>
                    <a:pt x="25" y="12787"/>
                  </a:cubicBezTo>
                  <a:close/>
                  <a:moveTo>
                    <a:pt x="25" y="12962"/>
                  </a:moveTo>
                  <a:lnTo>
                    <a:pt x="25" y="13037"/>
                  </a:lnTo>
                  <a:cubicBezTo>
                    <a:pt x="25" y="13044"/>
                    <a:pt x="20" y="13050"/>
                    <a:pt x="13" y="13050"/>
                  </a:cubicBezTo>
                  <a:cubicBezTo>
                    <a:pt x="6" y="13050"/>
                    <a:pt x="0" y="13044"/>
                    <a:pt x="0" y="13037"/>
                  </a:cubicBezTo>
                  <a:lnTo>
                    <a:pt x="0" y="12962"/>
                  </a:lnTo>
                  <a:cubicBezTo>
                    <a:pt x="0" y="12955"/>
                    <a:pt x="6" y="12950"/>
                    <a:pt x="13" y="12950"/>
                  </a:cubicBezTo>
                  <a:cubicBezTo>
                    <a:pt x="20" y="12950"/>
                    <a:pt x="25" y="12955"/>
                    <a:pt x="25" y="12962"/>
                  </a:cubicBezTo>
                  <a:close/>
                  <a:moveTo>
                    <a:pt x="25" y="13137"/>
                  </a:moveTo>
                  <a:lnTo>
                    <a:pt x="25" y="13212"/>
                  </a:lnTo>
                  <a:cubicBezTo>
                    <a:pt x="25" y="13219"/>
                    <a:pt x="20" y="13225"/>
                    <a:pt x="13" y="13225"/>
                  </a:cubicBezTo>
                  <a:cubicBezTo>
                    <a:pt x="6" y="13225"/>
                    <a:pt x="0" y="13219"/>
                    <a:pt x="0" y="13212"/>
                  </a:cubicBezTo>
                  <a:lnTo>
                    <a:pt x="0" y="13137"/>
                  </a:lnTo>
                  <a:cubicBezTo>
                    <a:pt x="0" y="13130"/>
                    <a:pt x="6" y="13125"/>
                    <a:pt x="13" y="13125"/>
                  </a:cubicBezTo>
                  <a:cubicBezTo>
                    <a:pt x="20" y="13125"/>
                    <a:pt x="25" y="13130"/>
                    <a:pt x="25" y="13137"/>
                  </a:cubicBezTo>
                  <a:close/>
                  <a:moveTo>
                    <a:pt x="25" y="13312"/>
                  </a:moveTo>
                  <a:lnTo>
                    <a:pt x="25" y="13387"/>
                  </a:lnTo>
                  <a:cubicBezTo>
                    <a:pt x="25" y="13394"/>
                    <a:pt x="20" y="13400"/>
                    <a:pt x="13" y="13400"/>
                  </a:cubicBezTo>
                  <a:cubicBezTo>
                    <a:pt x="6" y="13400"/>
                    <a:pt x="0" y="13394"/>
                    <a:pt x="0" y="13387"/>
                  </a:cubicBezTo>
                  <a:lnTo>
                    <a:pt x="0" y="13312"/>
                  </a:lnTo>
                  <a:cubicBezTo>
                    <a:pt x="0" y="13305"/>
                    <a:pt x="6" y="13300"/>
                    <a:pt x="13" y="13300"/>
                  </a:cubicBezTo>
                  <a:cubicBezTo>
                    <a:pt x="20" y="13300"/>
                    <a:pt x="25" y="13305"/>
                    <a:pt x="25" y="13312"/>
                  </a:cubicBezTo>
                  <a:close/>
                  <a:moveTo>
                    <a:pt x="25" y="13487"/>
                  </a:moveTo>
                  <a:lnTo>
                    <a:pt x="25" y="13562"/>
                  </a:lnTo>
                  <a:cubicBezTo>
                    <a:pt x="25" y="13569"/>
                    <a:pt x="20" y="13575"/>
                    <a:pt x="13" y="13575"/>
                  </a:cubicBezTo>
                  <a:cubicBezTo>
                    <a:pt x="6" y="13575"/>
                    <a:pt x="0" y="13569"/>
                    <a:pt x="0" y="13562"/>
                  </a:cubicBezTo>
                  <a:lnTo>
                    <a:pt x="0" y="13487"/>
                  </a:lnTo>
                  <a:cubicBezTo>
                    <a:pt x="0" y="13480"/>
                    <a:pt x="6" y="13475"/>
                    <a:pt x="13" y="13475"/>
                  </a:cubicBezTo>
                  <a:cubicBezTo>
                    <a:pt x="20" y="13475"/>
                    <a:pt x="25" y="13480"/>
                    <a:pt x="25" y="13487"/>
                  </a:cubicBezTo>
                  <a:close/>
                  <a:moveTo>
                    <a:pt x="25" y="13662"/>
                  </a:moveTo>
                  <a:lnTo>
                    <a:pt x="25" y="13737"/>
                  </a:lnTo>
                  <a:cubicBezTo>
                    <a:pt x="25" y="13744"/>
                    <a:pt x="20" y="13750"/>
                    <a:pt x="13" y="13750"/>
                  </a:cubicBezTo>
                  <a:cubicBezTo>
                    <a:pt x="6" y="13750"/>
                    <a:pt x="0" y="13744"/>
                    <a:pt x="0" y="13737"/>
                  </a:cubicBezTo>
                  <a:lnTo>
                    <a:pt x="0" y="13662"/>
                  </a:lnTo>
                  <a:cubicBezTo>
                    <a:pt x="0" y="13655"/>
                    <a:pt x="6" y="13650"/>
                    <a:pt x="13" y="13650"/>
                  </a:cubicBezTo>
                  <a:cubicBezTo>
                    <a:pt x="20" y="13650"/>
                    <a:pt x="25" y="13655"/>
                    <a:pt x="25" y="13662"/>
                  </a:cubicBezTo>
                  <a:close/>
                  <a:moveTo>
                    <a:pt x="25" y="13837"/>
                  </a:moveTo>
                  <a:lnTo>
                    <a:pt x="25" y="13912"/>
                  </a:lnTo>
                  <a:cubicBezTo>
                    <a:pt x="25" y="13919"/>
                    <a:pt x="20" y="13925"/>
                    <a:pt x="13" y="13925"/>
                  </a:cubicBezTo>
                  <a:cubicBezTo>
                    <a:pt x="6" y="13925"/>
                    <a:pt x="0" y="13919"/>
                    <a:pt x="0" y="13912"/>
                  </a:cubicBezTo>
                  <a:lnTo>
                    <a:pt x="0" y="13837"/>
                  </a:lnTo>
                  <a:cubicBezTo>
                    <a:pt x="0" y="13830"/>
                    <a:pt x="6" y="13825"/>
                    <a:pt x="13" y="13825"/>
                  </a:cubicBezTo>
                  <a:cubicBezTo>
                    <a:pt x="20" y="13825"/>
                    <a:pt x="25" y="13830"/>
                    <a:pt x="25" y="13837"/>
                  </a:cubicBezTo>
                  <a:close/>
                  <a:moveTo>
                    <a:pt x="25" y="14012"/>
                  </a:moveTo>
                  <a:lnTo>
                    <a:pt x="25" y="14087"/>
                  </a:lnTo>
                  <a:cubicBezTo>
                    <a:pt x="25" y="14094"/>
                    <a:pt x="20" y="14100"/>
                    <a:pt x="13" y="14100"/>
                  </a:cubicBezTo>
                  <a:cubicBezTo>
                    <a:pt x="6" y="14100"/>
                    <a:pt x="0" y="14094"/>
                    <a:pt x="0" y="14087"/>
                  </a:cubicBezTo>
                  <a:lnTo>
                    <a:pt x="0" y="14012"/>
                  </a:lnTo>
                  <a:cubicBezTo>
                    <a:pt x="0" y="14005"/>
                    <a:pt x="6" y="14000"/>
                    <a:pt x="13" y="14000"/>
                  </a:cubicBezTo>
                  <a:cubicBezTo>
                    <a:pt x="20" y="14000"/>
                    <a:pt x="25" y="14005"/>
                    <a:pt x="25" y="14012"/>
                  </a:cubicBezTo>
                  <a:close/>
                  <a:moveTo>
                    <a:pt x="25" y="14187"/>
                  </a:moveTo>
                  <a:lnTo>
                    <a:pt x="25" y="14262"/>
                  </a:lnTo>
                  <a:cubicBezTo>
                    <a:pt x="25" y="14269"/>
                    <a:pt x="20" y="14275"/>
                    <a:pt x="13" y="14275"/>
                  </a:cubicBezTo>
                  <a:cubicBezTo>
                    <a:pt x="6" y="14275"/>
                    <a:pt x="0" y="14269"/>
                    <a:pt x="0" y="14262"/>
                  </a:cubicBezTo>
                  <a:lnTo>
                    <a:pt x="0" y="14187"/>
                  </a:lnTo>
                  <a:cubicBezTo>
                    <a:pt x="0" y="14180"/>
                    <a:pt x="6" y="14175"/>
                    <a:pt x="13" y="14175"/>
                  </a:cubicBezTo>
                  <a:cubicBezTo>
                    <a:pt x="20" y="14175"/>
                    <a:pt x="25" y="14180"/>
                    <a:pt x="25" y="14187"/>
                  </a:cubicBezTo>
                  <a:close/>
                  <a:moveTo>
                    <a:pt x="25" y="14362"/>
                  </a:moveTo>
                  <a:lnTo>
                    <a:pt x="25" y="14437"/>
                  </a:lnTo>
                  <a:cubicBezTo>
                    <a:pt x="25" y="14444"/>
                    <a:pt x="20" y="14450"/>
                    <a:pt x="13" y="14450"/>
                  </a:cubicBezTo>
                  <a:cubicBezTo>
                    <a:pt x="6" y="14450"/>
                    <a:pt x="0" y="14444"/>
                    <a:pt x="0" y="14437"/>
                  </a:cubicBezTo>
                  <a:lnTo>
                    <a:pt x="0" y="14362"/>
                  </a:lnTo>
                  <a:cubicBezTo>
                    <a:pt x="0" y="14355"/>
                    <a:pt x="6" y="14350"/>
                    <a:pt x="13" y="14350"/>
                  </a:cubicBezTo>
                  <a:cubicBezTo>
                    <a:pt x="20" y="14350"/>
                    <a:pt x="25" y="14355"/>
                    <a:pt x="25" y="14362"/>
                  </a:cubicBezTo>
                  <a:close/>
                  <a:moveTo>
                    <a:pt x="25" y="14537"/>
                  </a:moveTo>
                  <a:lnTo>
                    <a:pt x="25" y="14612"/>
                  </a:lnTo>
                  <a:cubicBezTo>
                    <a:pt x="25" y="14619"/>
                    <a:pt x="20" y="14625"/>
                    <a:pt x="13" y="14625"/>
                  </a:cubicBezTo>
                  <a:cubicBezTo>
                    <a:pt x="6" y="14625"/>
                    <a:pt x="0" y="14619"/>
                    <a:pt x="0" y="14612"/>
                  </a:cubicBezTo>
                  <a:lnTo>
                    <a:pt x="0" y="14537"/>
                  </a:lnTo>
                  <a:cubicBezTo>
                    <a:pt x="0" y="14530"/>
                    <a:pt x="6" y="14525"/>
                    <a:pt x="13" y="14525"/>
                  </a:cubicBezTo>
                  <a:cubicBezTo>
                    <a:pt x="20" y="14525"/>
                    <a:pt x="25" y="14530"/>
                    <a:pt x="25" y="14537"/>
                  </a:cubicBezTo>
                  <a:close/>
                  <a:moveTo>
                    <a:pt x="25" y="14712"/>
                  </a:moveTo>
                  <a:lnTo>
                    <a:pt x="25" y="14787"/>
                  </a:lnTo>
                  <a:cubicBezTo>
                    <a:pt x="25" y="14794"/>
                    <a:pt x="20" y="14800"/>
                    <a:pt x="13" y="14800"/>
                  </a:cubicBezTo>
                  <a:cubicBezTo>
                    <a:pt x="6" y="14800"/>
                    <a:pt x="0" y="14794"/>
                    <a:pt x="0" y="14787"/>
                  </a:cubicBezTo>
                  <a:lnTo>
                    <a:pt x="0" y="14712"/>
                  </a:lnTo>
                  <a:cubicBezTo>
                    <a:pt x="0" y="14705"/>
                    <a:pt x="6" y="14700"/>
                    <a:pt x="13" y="14700"/>
                  </a:cubicBezTo>
                  <a:cubicBezTo>
                    <a:pt x="20" y="14700"/>
                    <a:pt x="25" y="14705"/>
                    <a:pt x="25" y="14712"/>
                  </a:cubicBezTo>
                  <a:close/>
                  <a:moveTo>
                    <a:pt x="25" y="14887"/>
                  </a:moveTo>
                  <a:lnTo>
                    <a:pt x="25" y="14962"/>
                  </a:lnTo>
                  <a:cubicBezTo>
                    <a:pt x="25" y="14969"/>
                    <a:pt x="20" y="14975"/>
                    <a:pt x="13" y="14975"/>
                  </a:cubicBezTo>
                  <a:cubicBezTo>
                    <a:pt x="6" y="14975"/>
                    <a:pt x="0" y="14969"/>
                    <a:pt x="0" y="14962"/>
                  </a:cubicBezTo>
                  <a:lnTo>
                    <a:pt x="0" y="14887"/>
                  </a:lnTo>
                  <a:cubicBezTo>
                    <a:pt x="0" y="14880"/>
                    <a:pt x="6" y="14875"/>
                    <a:pt x="13" y="14875"/>
                  </a:cubicBezTo>
                  <a:cubicBezTo>
                    <a:pt x="20" y="14875"/>
                    <a:pt x="25" y="14880"/>
                    <a:pt x="25" y="14887"/>
                  </a:cubicBezTo>
                  <a:close/>
                  <a:moveTo>
                    <a:pt x="25" y="15062"/>
                  </a:moveTo>
                  <a:lnTo>
                    <a:pt x="25" y="15137"/>
                  </a:lnTo>
                  <a:cubicBezTo>
                    <a:pt x="25" y="15144"/>
                    <a:pt x="20" y="15150"/>
                    <a:pt x="13" y="15150"/>
                  </a:cubicBezTo>
                  <a:cubicBezTo>
                    <a:pt x="6" y="15150"/>
                    <a:pt x="0" y="15144"/>
                    <a:pt x="0" y="15137"/>
                  </a:cubicBezTo>
                  <a:lnTo>
                    <a:pt x="0" y="15062"/>
                  </a:lnTo>
                  <a:cubicBezTo>
                    <a:pt x="0" y="15055"/>
                    <a:pt x="6" y="15050"/>
                    <a:pt x="13" y="15050"/>
                  </a:cubicBezTo>
                  <a:cubicBezTo>
                    <a:pt x="20" y="15050"/>
                    <a:pt x="25" y="15055"/>
                    <a:pt x="25" y="15062"/>
                  </a:cubicBezTo>
                  <a:close/>
                  <a:moveTo>
                    <a:pt x="25" y="15237"/>
                  </a:moveTo>
                  <a:lnTo>
                    <a:pt x="25" y="15312"/>
                  </a:lnTo>
                  <a:cubicBezTo>
                    <a:pt x="25" y="15319"/>
                    <a:pt x="20" y="15325"/>
                    <a:pt x="13" y="15325"/>
                  </a:cubicBezTo>
                  <a:cubicBezTo>
                    <a:pt x="6" y="15325"/>
                    <a:pt x="0" y="15319"/>
                    <a:pt x="0" y="15312"/>
                  </a:cubicBezTo>
                  <a:lnTo>
                    <a:pt x="0" y="15237"/>
                  </a:lnTo>
                  <a:cubicBezTo>
                    <a:pt x="0" y="15230"/>
                    <a:pt x="6" y="15225"/>
                    <a:pt x="13" y="15225"/>
                  </a:cubicBezTo>
                  <a:cubicBezTo>
                    <a:pt x="20" y="15225"/>
                    <a:pt x="25" y="15230"/>
                    <a:pt x="25" y="15237"/>
                  </a:cubicBezTo>
                  <a:close/>
                  <a:moveTo>
                    <a:pt x="25" y="15412"/>
                  </a:moveTo>
                  <a:lnTo>
                    <a:pt x="25" y="15487"/>
                  </a:lnTo>
                  <a:cubicBezTo>
                    <a:pt x="25" y="15494"/>
                    <a:pt x="20" y="15500"/>
                    <a:pt x="13" y="15500"/>
                  </a:cubicBezTo>
                  <a:cubicBezTo>
                    <a:pt x="6" y="15500"/>
                    <a:pt x="0" y="15494"/>
                    <a:pt x="0" y="15487"/>
                  </a:cubicBezTo>
                  <a:lnTo>
                    <a:pt x="0" y="15412"/>
                  </a:lnTo>
                  <a:cubicBezTo>
                    <a:pt x="0" y="15405"/>
                    <a:pt x="6" y="15400"/>
                    <a:pt x="13" y="15400"/>
                  </a:cubicBezTo>
                  <a:cubicBezTo>
                    <a:pt x="20" y="15400"/>
                    <a:pt x="25" y="15405"/>
                    <a:pt x="25" y="15412"/>
                  </a:cubicBezTo>
                  <a:close/>
                  <a:moveTo>
                    <a:pt x="25" y="15587"/>
                  </a:moveTo>
                  <a:lnTo>
                    <a:pt x="25" y="15662"/>
                  </a:lnTo>
                  <a:cubicBezTo>
                    <a:pt x="25" y="15669"/>
                    <a:pt x="20" y="15675"/>
                    <a:pt x="13" y="15675"/>
                  </a:cubicBezTo>
                  <a:cubicBezTo>
                    <a:pt x="6" y="15675"/>
                    <a:pt x="0" y="15669"/>
                    <a:pt x="0" y="15662"/>
                  </a:cubicBezTo>
                  <a:lnTo>
                    <a:pt x="0" y="15587"/>
                  </a:lnTo>
                  <a:cubicBezTo>
                    <a:pt x="0" y="15580"/>
                    <a:pt x="6" y="15575"/>
                    <a:pt x="13" y="15575"/>
                  </a:cubicBezTo>
                  <a:cubicBezTo>
                    <a:pt x="20" y="15575"/>
                    <a:pt x="25" y="15580"/>
                    <a:pt x="25" y="15587"/>
                  </a:cubicBezTo>
                  <a:close/>
                  <a:moveTo>
                    <a:pt x="25" y="15762"/>
                  </a:moveTo>
                  <a:lnTo>
                    <a:pt x="25" y="15837"/>
                  </a:lnTo>
                  <a:cubicBezTo>
                    <a:pt x="25" y="15844"/>
                    <a:pt x="20" y="15850"/>
                    <a:pt x="13" y="15850"/>
                  </a:cubicBezTo>
                  <a:cubicBezTo>
                    <a:pt x="6" y="15850"/>
                    <a:pt x="0" y="15844"/>
                    <a:pt x="0" y="15837"/>
                  </a:cubicBezTo>
                  <a:lnTo>
                    <a:pt x="0" y="15762"/>
                  </a:lnTo>
                  <a:cubicBezTo>
                    <a:pt x="0" y="15755"/>
                    <a:pt x="6" y="15750"/>
                    <a:pt x="13" y="15750"/>
                  </a:cubicBezTo>
                  <a:cubicBezTo>
                    <a:pt x="20" y="15750"/>
                    <a:pt x="25" y="15755"/>
                    <a:pt x="25" y="15762"/>
                  </a:cubicBezTo>
                  <a:close/>
                  <a:moveTo>
                    <a:pt x="25" y="15937"/>
                  </a:moveTo>
                  <a:lnTo>
                    <a:pt x="25" y="16012"/>
                  </a:lnTo>
                  <a:cubicBezTo>
                    <a:pt x="25" y="16019"/>
                    <a:pt x="20" y="16025"/>
                    <a:pt x="13" y="16025"/>
                  </a:cubicBezTo>
                  <a:cubicBezTo>
                    <a:pt x="6" y="16025"/>
                    <a:pt x="0" y="16019"/>
                    <a:pt x="0" y="16012"/>
                  </a:cubicBezTo>
                  <a:lnTo>
                    <a:pt x="0" y="15937"/>
                  </a:lnTo>
                  <a:cubicBezTo>
                    <a:pt x="0" y="15930"/>
                    <a:pt x="6" y="15925"/>
                    <a:pt x="13" y="15925"/>
                  </a:cubicBezTo>
                  <a:cubicBezTo>
                    <a:pt x="20" y="15925"/>
                    <a:pt x="25" y="15930"/>
                    <a:pt x="25" y="15937"/>
                  </a:cubicBezTo>
                  <a:close/>
                  <a:moveTo>
                    <a:pt x="25" y="16112"/>
                  </a:moveTo>
                  <a:lnTo>
                    <a:pt x="25" y="16187"/>
                  </a:lnTo>
                  <a:cubicBezTo>
                    <a:pt x="25" y="16194"/>
                    <a:pt x="20" y="16200"/>
                    <a:pt x="13" y="16200"/>
                  </a:cubicBezTo>
                  <a:cubicBezTo>
                    <a:pt x="6" y="16200"/>
                    <a:pt x="0" y="16194"/>
                    <a:pt x="0" y="16187"/>
                  </a:cubicBezTo>
                  <a:lnTo>
                    <a:pt x="0" y="16112"/>
                  </a:lnTo>
                  <a:cubicBezTo>
                    <a:pt x="0" y="16105"/>
                    <a:pt x="6" y="16100"/>
                    <a:pt x="13" y="16100"/>
                  </a:cubicBezTo>
                  <a:cubicBezTo>
                    <a:pt x="20" y="16100"/>
                    <a:pt x="25" y="16105"/>
                    <a:pt x="25" y="16112"/>
                  </a:cubicBezTo>
                  <a:close/>
                  <a:moveTo>
                    <a:pt x="25" y="16287"/>
                  </a:moveTo>
                  <a:lnTo>
                    <a:pt x="25" y="16362"/>
                  </a:lnTo>
                  <a:cubicBezTo>
                    <a:pt x="25" y="16369"/>
                    <a:pt x="20" y="16375"/>
                    <a:pt x="13" y="16375"/>
                  </a:cubicBezTo>
                  <a:cubicBezTo>
                    <a:pt x="6" y="16375"/>
                    <a:pt x="0" y="16369"/>
                    <a:pt x="0" y="16362"/>
                  </a:cubicBezTo>
                  <a:lnTo>
                    <a:pt x="0" y="16287"/>
                  </a:lnTo>
                  <a:cubicBezTo>
                    <a:pt x="0" y="16280"/>
                    <a:pt x="6" y="16275"/>
                    <a:pt x="13" y="16275"/>
                  </a:cubicBezTo>
                  <a:cubicBezTo>
                    <a:pt x="20" y="16275"/>
                    <a:pt x="25" y="16280"/>
                    <a:pt x="25" y="16287"/>
                  </a:cubicBezTo>
                  <a:close/>
                  <a:moveTo>
                    <a:pt x="25" y="16462"/>
                  </a:moveTo>
                  <a:lnTo>
                    <a:pt x="25" y="16537"/>
                  </a:lnTo>
                  <a:cubicBezTo>
                    <a:pt x="25" y="16544"/>
                    <a:pt x="20" y="16550"/>
                    <a:pt x="13" y="16550"/>
                  </a:cubicBezTo>
                  <a:cubicBezTo>
                    <a:pt x="6" y="16550"/>
                    <a:pt x="0" y="16544"/>
                    <a:pt x="0" y="16537"/>
                  </a:cubicBezTo>
                  <a:lnTo>
                    <a:pt x="0" y="16462"/>
                  </a:lnTo>
                  <a:cubicBezTo>
                    <a:pt x="0" y="16455"/>
                    <a:pt x="6" y="16450"/>
                    <a:pt x="13" y="16450"/>
                  </a:cubicBezTo>
                  <a:cubicBezTo>
                    <a:pt x="20" y="16450"/>
                    <a:pt x="25" y="16455"/>
                    <a:pt x="25" y="16462"/>
                  </a:cubicBezTo>
                  <a:close/>
                  <a:moveTo>
                    <a:pt x="25" y="16637"/>
                  </a:moveTo>
                  <a:lnTo>
                    <a:pt x="25" y="16712"/>
                  </a:lnTo>
                  <a:cubicBezTo>
                    <a:pt x="25" y="16719"/>
                    <a:pt x="20" y="16725"/>
                    <a:pt x="13" y="16725"/>
                  </a:cubicBezTo>
                  <a:cubicBezTo>
                    <a:pt x="6" y="16725"/>
                    <a:pt x="0" y="16719"/>
                    <a:pt x="0" y="16712"/>
                  </a:cubicBezTo>
                  <a:lnTo>
                    <a:pt x="0" y="16637"/>
                  </a:lnTo>
                  <a:cubicBezTo>
                    <a:pt x="0" y="16630"/>
                    <a:pt x="6" y="16625"/>
                    <a:pt x="13" y="16625"/>
                  </a:cubicBezTo>
                  <a:cubicBezTo>
                    <a:pt x="20" y="16625"/>
                    <a:pt x="25" y="16630"/>
                    <a:pt x="25" y="16637"/>
                  </a:cubicBezTo>
                  <a:close/>
                  <a:moveTo>
                    <a:pt x="25" y="16812"/>
                  </a:moveTo>
                  <a:lnTo>
                    <a:pt x="25" y="16887"/>
                  </a:lnTo>
                  <a:cubicBezTo>
                    <a:pt x="25" y="16894"/>
                    <a:pt x="20" y="16900"/>
                    <a:pt x="13" y="16900"/>
                  </a:cubicBezTo>
                  <a:cubicBezTo>
                    <a:pt x="6" y="16900"/>
                    <a:pt x="0" y="16894"/>
                    <a:pt x="0" y="16887"/>
                  </a:cubicBezTo>
                  <a:lnTo>
                    <a:pt x="0" y="16812"/>
                  </a:lnTo>
                  <a:cubicBezTo>
                    <a:pt x="0" y="16805"/>
                    <a:pt x="6" y="16800"/>
                    <a:pt x="13" y="16800"/>
                  </a:cubicBezTo>
                  <a:cubicBezTo>
                    <a:pt x="20" y="16800"/>
                    <a:pt x="25" y="16805"/>
                    <a:pt x="25" y="16812"/>
                  </a:cubicBezTo>
                  <a:close/>
                  <a:moveTo>
                    <a:pt x="25" y="16987"/>
                  </a:moveTo>
                  <a:lnTo>
                    <a:pt x="25" y="17062"/>
                  </a:lnTo>
                  <a:cubicBezTo>
                    <a:pt x="25" y="17069"/>
                    <a:pt x="20" y="17075"/>
                    <a:pt x="13" y="17075"/>
                  </a:cubicBezTo>
                  <a:cubicBezTo>
                    <a:pt x="6" y="17075"/>
                    <a:pt x="0" y="17069"/>
                    <a:pt x="0" y="17062"/>
                  </a:cubicBezTo>
                  <a:lnTo>
                    <a:pt x="0" y="16987"/>
                  </a:lnTo>
                  <a:cubicBezTo>
                    <a:pt x="0" y="16980"/>
                    <a:pt x="6" y="16975"/>
                    <a:pt x="13" y="16975"/>
                  </a:cubicBezTo>
                  <a:cubicBezTo>
                    <a:pt x="20" y="16975"/>
                    <a:pt x="25" y="16980"/>
                    <a:pt x="25" y="16987"/>
                  </a:cubicBezTo>
                  <a:close/>
                  <a:moveTo>
                    <a:pt x="25" y="17162"/>
                  </a:moveTo>
                  <a:lnTo>
                    <a:pt x="25" y="17237"/>
                  </a:lnTo>
                  <a:cubicBezTo>
                    <a:pt x="25" y="17244"/>
                    <a:pt x="20" y="17250"/>
                    <a:pt x="13" y="17250"/>
                  </a:cubicBezTo>
                  <a:cubicBezTo>
                    <a:pt x="6" y="17250"/>
                    <a:pt x="0" y="17244"/>
                    <a:pt x="0" y="17237"/>
                  </a:cubicBezTo>
                  <a:lnTo>
                    <a:pt x="0" y="17162"/>
                  </a:lnTo>
                  <a:cubicBezTo>
                    <a:pt x="0" y="17155"/>
                    <a:pt x="6" y="17150"/>
                    <a:pt x="13" y="17150"/>
                  </a:cubicBezTo>
                  <a:cubicBezTo>
                    <a:pt x="20" y="17150"/>
                    <a:pt x="25" y="17155"/>
                    <a:pt x="25" y="17162"/>
                  </a:cubicBezTo>
                  <a:close/>
                  <a:moveTo>
                    <a:pt x="25" y="17337"/>
                  </a:moveTo>
                  <a:lnTo>
                    <a:pt x="25" y="17412"/>
                  </a:lnTo>
                  <a:cubicBezTo>
                    <a:pt x="25" y="17419"/>
                    <a:pt x="20" y="17425"/>
                    <a:pt x="13" y="17425"/>
                  </a:cubicBezTo>
                  <a:cubicBezTo>
                    <a:pt x="6" y="17425"/>
                    <a:pt x="0" y="17419"/>
                    <a:pt x="0" y="17412"/>
                  </a:cubicBezTo>
                  <a:lnTo>
                    <a:pt x="0" y="17337"/>
                  </a:lnTo>
                  <a:cubicBezTo>
                    <a:pt x="0" y="17330"/>
                    <a:pt x="6" y="17325"/>
                    <a:pt x="13" y="17325"/>
                  </a:cubicBezTo>
                  <a:cubicBezTo>
                    <a:pt x="20" y="17325"/>
                    <a:pt x="25" y="17330"/>
                    <a:pt x="25" y="17337"/>
                  </a:cubicBezTo>
                  <a:close/>
                  <a:moveTo>
                    <a:pt x="25" y="17512"/>
                  </a:moveTo>
                  <a:lnTo>
                    <a:pt x="25" y="17587"/>
                  </a:lnTo>
                  <a:cubicBezTo>
                    <a:pt x="25" y="17594"/>
                    <a:pt x="20" y="17600"/>
                    <a:pt x="13" y="17600"/>
                  </a:cubicBezTo>
                  <a:cubicBezTo>
                    <a:pt x="6" y="17600"/>
                    <a:pt x="0" y="17594"/>
                    <a:pt x="0" y="17587"/>
                  </a:cubicBezTo>
                  <a:lnTo>
                    <a:pt x="0" y="17512"/>
                  </a:lnTo>
                  <a:cubicBezTo>
                    <a:pt x="0" y="17505"/>
                    <a:pt x="6" y="17500"/>
                    <a:pt x="13" y="17500"/>
                  </a:cubicBezTo>
                  <a:cubicBezTo>
                    <a:pt x="20" y="17500"/>
                    <a:pt x="25" y="17505"/>
                    <a:pt x="25" y="17512"/>
                  </a:cubicBezTo>
                  <a:close/>
                  <a:moveTo>
                    <a:pt x="25" y="17687"/>
                  </a:moveTo>
                  <a:lnTo>
                    <a:pt x="25" y="17762"/>
                  </a:lnTo>
                  <a:cubicBezTo>
                    <a:pt x="25" y="17769"/>
                    <a:pt x="20" y="17775"/>
                    <a:pt x="13" y="17775"/>
                  </a:cubicBezTo>
                  <a:cubicBezTo>
                    <a:pt x="6" y="17775"/>
                    <a:pt x="0" y="17769"/>
                    <a:pt x="0" y="17762"/>
                  </a:cubicBezTo>
                  <a:lnTo>
                    <a:pt x="0" y="17687"/>
                  </a:lnTo>
                  <a:cubicBezTo>
                    <a:pt x="0" y="17680"/>
                    <a:pt x="6" y="17675"/>
                    <a:pt x="13" y="17675"/>
                  </a:cubicBezTo>
                  <a:cubicBezTo>
                    <a:pt x="20" y="17675"/>
                    <a:pt x="25" y="17680"/>
                    <a:pt x="25" y="17687"/>
                  </a:cubicBezTo>
                  <a:close/>
                  <a:moveTo>
                    <a:pt x="25" y="17862"/>
                  </a:moveTo>
                  <a:lnTo>
                    <a:pt x="25" y="17937"/>
                  </a:lnTo>
                  <a:cubicBezTo>
                    <a:pt x="25" y="17944"/>
                    <a:pt x="20" y="17950"/>
                    <a:pt x="13" y="17950"/>
                  </a:cubicBezTo>
                  <a:cubicBezTo>
                    <a:pt x="6" y="17950"/>
                    <a:pt x="0" y="17944"/>
                    <a:pt x="0" y="17937"/>
                  </a:cubicBezTo>
                  <a:lnTo>
                    <a:pt x="0" y="17862"/>
                  </a:lnTo>
                  <a:cubicBezTo>
                    <a:pt x="0" y="17855"/>
                    <a:pt x="6" y="17850"/>
                    <a:pt x="13" y="17850"/>
                  </a:cubicBezTo>
                  <a:cubicBezTo>
                    <a:pt x="20" y="17850"/>
                    <a:pt x="25" y="17855"/>
                    <a:pt x="25" y="17862"/>
                  </a:cubicBezTo>
                  <a:close/>
                  <a:moveTo>
                    <a:pt x="25" y="18037"/>
                  </a:moveTo>
                  <a:lnTo>
                    <a:pt x="25" y="18112"/>
                  </a:lnTo>
                  <a:cubicBezTo>
                    <a:pt x="25" y="18119"/>
                    <a:pt x="20" y="18125"/>
                    <a:pt x="13" y="18125"/>
                  </a:cubicBezTo>
                  <a:cubicBezTo>
                    <a:pt x="6" y="18125"/>
                    <a:pt x="0" y="18119"/>
                    <a:pt x="0" y="18112"/>
                  </a:cubicBezTo>
                  <a:lnTo>
                    <a:pt x="0" y="18037"/>
                  </a:lnTo>
                  <a:cubicBezTo>
                    <a:pt x="0" y="18030"/>
                    <a:pt x="6" y="18025"/>
                    <a:pt x="13" y="18025"/>
                  </a:cubicBezTo>
                  <a:cubicBezTo>
                    <a:pt x="20" y="18025"/>
                    <a:pt x="25" y="18030"/>
                    <a:pt x="25" y="18037"/>
                  </a:cubicBezTo>
                  <a:close/>
                  <a:moveTo>
                    <a:pt x="25" y="18212"/>
                  </a:moveTo>
                  <a:lnTo>
                    <a:pt x="25" y="18287"/>
                  </a:lnTo>
                  <a:cubicBezTo>
                    <a:pt x="25" y="18294"/>
                    <a:pt x="20" y="18300"/>
                    <a:pt x="13" y="18300"/>
                  </a:cubicBezTo>
                  <a:cubicBezTo>
                    <a:pt x="6" y="18300"/>
                    <a:pt x="0" y="18294"/>
                    <a:pt x="0" y="18287"/>
                  </a:cubicBezTo>
                  <a:lnTo>
                    <a:pt x="0" y="18212"/>
                  </a:lnTo>
                  <a:cubicBezTo>
                    <a:pt x="0" y="18205"/>
                    <a:pt x="6" y="18200"/>
                    <a:pt x="13" y="18200"/>
                  </a:cubicBezTo>
                  <a:cubicBezTo>
                    <a:pt x="20" y="18200"/>
                    <a:pt x="25" y="18205"/>
                    <a:pt x="25" y="18212"/>
                  </a:cubicBezTo>
                  <a:close/>
                  <a:moveTo>
                    <a:pt x="25" y="18387"/>
                  </a:moveTo>
                  <a:lnTo>
                    <a:pt x="25" y="18462"/>
                  </a:lnTo>
                  <a:cubicBezTo>
                    <a:pt x="25" y="18469"/>
                    <a:pt x="20" y="18475"/>
                    <a:pt x="13" y="18475"/>
                  </a:cubicBezTo>
                  <a:cubicBezTo>
                    <a:pt x="6" y="18475"/>
                    <a:pt x="0" y="18469"/>
                    <a:pt x="0" y="18462"/>
                  </a:cubicBezTo>
                  <a:lnTo>
                    <a:pt x="0" y="18387"/>
                  </a:lnTo>
                  <a:cubicBezTo>
                    <a:pt x="0" y="18380"/>
                    <a:pt x="6" y="18375"/>
                    <a:pt x="13" y="18375"/>
                  </a:cubicBezTo>
                  <a:cubicBezTo>
                    <a:pt x="20" y="18375"/>
                    <a:pt x="25" y="18380"/>
                    <a:pt x="25" y="18387"/>
                  </a:cubicBezTo>
                  <a:close/>
                  <a:moveTo>
                    <a:pt x="25" y="18562"/>
                  </a:moveTo>
                  <a:lnTo>
                    <a:pt x="25" y="18637"/>
                  </a:lnTo>
                  <a:cubicBezTo>
                    <a:pt x="25" y="18644"/>
                    <a:pt x="20" y="18650"/>
                    <a:pt x="13" y="18650"/>
                  </a:cubicBezTo>
                  <a:cubicBezTo>
                    <a:pt x="6" y="18650"/>
                    <a:pt x="0" y="18644"/>
                    <a:pt x="0" y="18637"/>
                  </a:cubicBezTo>
                  <a:lnTo>
                    <a:pt x="0" y="18562"/>
                  </a:lnTo>
                  <a:cubicBezTo>
                    <a:pt x="0" y="18555"/>
                    <a:pt x="6" y="18550"/>
                    <a:pt x="13" y="18550"/>
                  </a:cubicBezTo>
                  <a:cubicBezTo>
                    <a:pt x="20" y="18550"/>
                    <a:pt x="25" y="18555"/>
                    <a:pt x="25" y="18562"/>
                  </a:cubicBezTo>
                  <a:close/>
                  <a:moveTo>
                    <a:pt x="25" y="18737"/>
                  </a:moveTo>
                  <a:lnTo>
                    <a:pt x="25" y="18812"/>
                  </a:lnTo>
                  <a:cubicBezTo>
                    <a:pt x="25" y="18819"/>
                    <a:pt x="20" y="18825"/>
                    <a:pt x="13" y="18825"/>
                  </a:cubicBezTo>
                  <a:cubicBezTo>
                    <a:pt x="6" y="18825"/>
                    <a:pt x="0" y="18819"/>
                    <a:pt x="0" y="18812"/>
                  </a:cubicBezTo>
                  <a:lnTo>
                    <a:pt x="0" y="18737"/>
                  </a:lnTo>
                  <a:cubicBezTo>
                    <a:pt x="0" y="18730"/>
                    <a:pt x="6" y="18725"/>
                    <a:pt x="13" y="18725"/>
                  </a:cubicBezTo>
                  <a:cubicBezTo>
                    <a:pt x="20" y="18725"/>
                    <a:pt x="25" y="18730"/>
                    <a:pt x="25" y="18737"/>
                  </a:cubicBezTo>
                  <a:close/>
                  <a:moveTo>
                    <a:pt x="25" y="18912"/>
                  </a:moveTo>
                  <a:lnTo>
                    <a:pt x="25" y="18987"/>
                  </a:lnTo>
                  <a:cubicBezTo>
                    <a:pt x="25" y="18994"/>
                    <a:pt x="20" y="19000"/>
                    <a:pt x="13" y="19000"/>
                  </a:cubicBezTo>
                  <a:cubicBezTo>
                    <a:pt x="6" y="19000"/>
                    <a:pt x="0" y="18994"/>
                    <a:pt x="0" y="18987"/>
                  </a:cubicBezTo>
                  <a:lnTo>
                    <a:pt x="0" y="18912"/>
                  </a:lnTo>
                  <a:cubicBezTo>
                    <a:pt x="0" y="18905"/>
                    <a:pt x="6" y="18900"/>
                    <a:pt x="13" y="18900"/>
                  </a:cubicBezTo>
                  <a:cubicBezTo>
                    <a:pt x="20" y="18900"/>
                    <a:pt x="25" y="18905"/>
                    <a:pt x="25" y="18912"/>
                  </a:cubicBezTo>
                  <a:close/>
                  <a:moveTo>
                    <a:pt x="25" y="19087"/>
                  </a:moveTo>
                  <a:lnTo>
                    <a:pt x="25" y="19162"/>
                  </a:lnTo>
                  <a:cubicBezTo>
                    <a:pt x="25" y="19169"/>
                    <a:pt x="20" y="19175"/>
                    <a:pt x="13" y="19175"/>
                  </a:cubicBezTo>
                  <a:cubicBezTo>
                    <a:pt x="6" y="19175"/>
                    <a:pt x="0" y="19169"/>
                    <a:pt x="0" y="19162"/>
                  </a:cubicBezTo>
                  <a:lnTo>
                    <a:pt x="0" y="19087"/>
                  </a:lnTo>
                  <a:cubicBezTo>
                    <a:pt x="0" y="19080"/>
                    <a:pt x="6" y="19075"/>
                    <a:pt x="13" y="19075"/>
                  </a:cubicBezTo>
                  <a:cubicBezTo>
                    <a:pt x="20" y="19075"/>
                    <a:pt x="25" y="19080"/>
                    <a:pt x="25" y="19087"/>
                  </a:cubicBezTo>
                  <a:close/>
                  <a:moveTo>
                    <a:pt x="25" y="19262"/>
                  </a:moveTo>
                  <a:lnTo>
                    <a:pt x="25" y="19337"/>
                  </a:lnTo>
                  <a:cubicBezTo>
                    <a:pt x="25" y="19344"/>
                    <a:pt x="20" y="19350"/>
                    <a:pt x="13" y="19350"/>
                  </a:cubicBezTo>
                  <a:cubicBezTo>
                    <a:pt x="6" y="19350"/>
                    <a:pt x="0" y="19344"/>
                    <a:pt x="0" y="19337"/>
                  </a:cubicBezTo>
                  <a:lnTo>
                    <a:pt x="0" y="19262"/>
                  </a:lnTo>
                  <a:cubicBezTo>
                    <a:pt x="0" y="19255"/>
                    <a:pt x="6" y="19250"/>
                    <a:pt x="13" y="19250"/>
                  </a:cubicBezTo>
                  <a:cubicBezTo>
                    <a:pt x="20" y="19250"/>
                    <a:pt x="25" y="19255"/>
                    <a:pt x="25" y="19262"/>
                  </a:cubicBezTo>
                  <a:close/>
                  <a:moveTo>
                    <a:pt x="25" y="19437"/>
                  </a:moveTo>
                  <a:lnTo>
                    <a:pt x="25" y="19512"/>
                  </a:lnTo>
                  <a:cubicBezTo>
                    <a:pt x="25" y="19519"/>
                    <a:pt x="20" y="19525"/>
                    <a:pt x="13" y="19525"/>
                  </a:cubicBezTo>
                  <a:cubicBezTo>
                    <a:pt x="6" y="19525"/>
                    <a:pt x="0" y="19519"/>
                    <a:pt x="0" y="19512"/>
                  </a:cubicBezTo>
                  <a:lnTo>
                    <a:pt x="0" y="19437"/>
                  </a:lnTo>
                  <a:cubicBezTo>
                    <a:pt x="0" y="19430"/>
                    <a:pt x="6" y="19425"/>
                    <a:pt x="13" y="19425"/>
                  </a:cubicBezTo>
                  <a:cubicBezTo>
                    <a:pt x="20" y="19425"/>
                    <a:pt x="25" y="19430"/>
                    <a:pt x="25" y="19437"/>
                  </a:cubicBezTo>
                  <a:close/>
                  <a:moveTo>
                    <a:pt x="25" y="19612"/>
                  </a:moveTo>
                  <a:lnTo>
                    <a:pt x="25" y="19687"/>
                  </a:lnTo>
                  <a:cubicBezTo>
                    <a:pt x="25" y="19694"/>
                    <a:pt x="20" y="19700"/>
                    <a:pt x="13" y="19700"/>
                  </a:cubicBezTo>
                  <a:cubicBezTo>
                    <a:pt x="6" y="19700"/>
                    <a:pt x="0" y="19694"/>
                    <a:pt x="0" y="19687"/>
                  </a:cubicBezTo>
                  <a:lnTo>
                    <a:pt x="0" y="19612"/>
                  </a:lnTo>
                  <a:cubicBezTo>
                    <a:pt x="0" y="19605"/>
                    <a:pt x="6" y="19600"/>
                    <a:pt x="13" y="19600"/>
                  </a:cubicBezTo>
                  <a:cubicBezTo>
                    <a:pt x="20" y="19600"/>
                    <a:pt x="25" y="19605"/>
                    <a:pt x="25" y="19612"/>
                  </a:cubicBezTo>
                  <a:close/>
                  <a:moveTo>
                    <a:pt x="25" y="19787"/>
                  </a:moveTo>
                  <a:lnTo>
                    <a:pt x="25" y="19862"/>
                  </a:lnTo>
                  <a:cubicBezTo>
                    <a:pt x="25" y="19869"/>
                    <a:pt x="20" y="19875"/>
                    <a:pt x="13" y="19875"/>
                  </a:cubicBezTo>
                  <a:cubicBezTo>
                    <a:pt x="6" y="19875"/>
                    <a:pt x="0" y="19869"/>
                    <a:pt x="0" y="19862"/>
                  </a:cubicBezTo>
                  <a:lnTo>
                    <a:pt x="0" y="19787"/>
                  </a:lnTo>
                  <a:cubicBezTo>
                    <a:pt x="0" y="19780"/>
                    <a:pt x="6" y="19775"/>
                    <a:pt x="13" y="19775"/>
                  </a:cubicBezTo>
                  <a:cubicBezTo>
                    <a:pt x="20" y="19775"/>
                    <a:pt x="25" y="19780"/>
                    <a:pt x="25" y="19787"/>
                  </a:cubicBezTo>
                  <a:close/>
                  <a:moveTo>
                    <a:pt x="25" y="19962"/>
                  </a:moveTo>
                  <a:lnTo>
                    <a:pt x="25" y="20037"/>
                  </a:lnTo>
                  <a:cubicBezTo>
                    <a:pt x="25" y="20044"/>
                    <a:pt x="20" y="20050"/>
                    <a:pt x="13" y="20050"/>
                  </a:cubicBezTo>
                  <a:cubicBezTo>
                    <a:pt x="6" y="20050"/>
                    <a:pt x="0" y="20044"/>
                    <a:pt x="0" y="20037"/>
                  </a:cubicBezTo>
                  <a:lnTo>
                    <a:pt x="0" y="19962"/>
                  </a:lnTo>
                  <a:cubicBezTo>
                    <a:pt x="0" y="19955"/>
                    <a:pt x="6" y="19950"/>
                    <a:pt x="13" y="19950"/>
                  </a:cubicBezTo>
                  <a:cubicBezTo>
                    <a:pt x="20" y="19950"/>
                    <a:pt x="25" y="19955"/>
                    <a:pt x="25" y="19962"/>
                  </a:cubicBezTo>
                  <a:close/>
                  <a:moveTo>
                    <a:pt x="25" y="20137"/>
                  </a:moveTo>
                  <a:lnTo>
                    <a:pt x="25" y="20212"/>
                  </a:lnTo>
                  <a:cubicBezTo>
                    <a:pt x="25" y="20219"/>
                    <a:pt x="20" y="20225"/>
                    <a:pt x="13" y="20225"/>
                  </a:cubicBezTo>
                  <a:cubicBezTo>
                    <a:pt x="6" y="20225"/>
                    <a:pt x="0" y="20219"/>
                    <a:pt x="0" y="20212"/>
                  </a:cubicBezTo>
                  <a:lnTo>
                    <a:pt x="0" y="20137"/>
                  </a:lnTo>
                  <a:cubicBezTo>
                    <a:pt x="0" y="20130"/>
                    <a:pt x="6" y="20125"/>
                    <a:pt x="13" y="20125"/>
                  </a:cubicBezTo>
                  <a:cubicBezTo>
                    <a:pt x="20" y="20125"/>
                    <a:pt x="25" y="20130"/>
                    <a:pt x="25" y="20137"/>
                  </a:cubicBezTo>
                  <a:close/>
                  <a:moveTo>
                    <a:pt x="25" y="20312"/>
                  </a:moveTo>
                  <a:lnTo>
                    <a:pt x="25" y="20387"/>
                  </a:lnTo>
                  <a:cubicBezTo>
                    <a:pt x="25" y="20394"/>
                    <a:pt x="20" y="20400"/>
                    <a:pt x="13" y="20400"/>
                  </a:cubicBezTo>
                  <a:cubicBezTo>
                    <a:pt x="6" y="20400"/>
                    <a:pt x="0" y="20394"/>
                    <a:pt x="0" y="20387"/>
                  </a:cubicBezTo>
                  <a:lnTo>
                    <a:pt x="0" y="20312"/>
                  </a:lnTo>
                  <a:cubicBezTo>
                    <a:pt x="0" y="20305"/>
                    <a:pt x="6" y="20300"/>
                    <a:pt x="13" y="20300"/>
                  </a:cubicBezTo>
                  <a:cubicBezTo>
                    <a:pt x="20" y="20300"/>
                    <a:pt x="25" y="20305"/>
                    <a:pt x="25" y="20312"/>
                  </a:cubicBezTo>
                  <a:close/>
                  <a:moveTo>
                    <a:pt x="25" y="20487"/>
                  </a:moveTo>
                  <a:lnTo>
                    <a:pt x="25" y="20562"/>
                  </a:lnTo>
                  <a:cubicBezTo>
                    <a:pt x="25" y="20569"/>
                    <a:pt x="20" y="20575"/>
                    <a:pt x="13" y="20575"/>
                  </a:cubicBezTo>
                  <a:cubicBezTo>
                    <a:pt x="6" y="20575"/>
                    <a:pt x="0" y="20569"/>
                    <a:pt x="0" y="20562"/>
                  </a:cubicBezTo>
                  <a:lnTo>
                    <a:pt x="0" y="20487"/>
                  </a:lnTo>
                  <a:cubicBezTo>
                    <a:pt x="0" y="20480"/>
                    <a:pt x="6" y="20475"/>
                    <a:pt x="13" y="20475"/>
                  </a:cubicBezTo>
                  <a:cubicBezTo>
                    <a:pt x="20" y="20475"/>
                    <a:pt x="25" y="20480"/>
                    <a:pt x="25" y="20487"/>
                  </a:cubicBezTo>
                  <a:close/>
                  <a:moveTo>
                    <a:pt x="25" y="20662"/>
                  </a:moveTo>
                  <a:lnTo>
                    <a:pt x="25" y="20737"/>
                  </a:lnTo>
                  <a:cubicBezTo>
                    <a:pt x="25" y="20744"/>
                    <a:pt x="20" y="20750"/>
                    <a:pt x="13" y="20750"/>
                  </a:cubicBezTo>
                  <a:cubicBezTo>
                    <a:pt x="6" y="20750"/>
                    <a:pt x="0" y="20744"/>
                    <a:pt x="0" y="20737"/>
                  </a:cubicBezTo>
                  <a:lnTo>
                    <a:pt x="0" y="20662"/>
                  </a:lnTo>
                  <a:cubicBezTo>
                    <a:pt x="0" y="20655"/>
                    <a:pt x="6" y="20650"/>
                    <a:pt x="13" y="20650"/>
                  </a:cubicBezTo>
                  <a:cubicBezTo>
                    <a:pt x="20" y="20650"/>
                    <a:pt x="25" y="20655"/>
                    <a:pt x="25" y="20662"/>
                  </a:cubicBezTo>
                  <a:close/>
                  <a:moveTo>
                    <a:pt x="25" y="20837"/>
                  </a:moveTo>
                  <a:lnTo>
                    <a:pt x="25" y="20912"/>
                  </a:lnTo>
                  <a:cubicBezTo>
                    <a:pt x="25" y="20919"/>
                    <a:pt x="20" y="20925"/>
                    <a:pt x="13" y="20925"/>
                  </a:cubicBezTo>
                  <a:cubicBezTo>
                    <a:pt x="6" y="20925"/>
                    <a:pt x="0" y="20919"/>
                    <a:pt x="0" y="20912"/>
                  </a:cubicBezTo>
                  <a:lnTo>
                    <a:pt x="0" y="20837"/>
                  </a:lnTo>
                  <a:cubicBezTo>
                    <a:pt x="0" y="20830"/>
                    <a:pt x="6" y="20825"/>
                    <a:pt x="13" y="20825"/>
                  </a:cubicBezTo>
                  <a:cubicBezTo>
                    <a:pt x="20" y="20825"/>
                    <a:pt x="25" y="20830"/>
                    <a:pt x="25" y="20837"/>
                  </a:cubicBezTo>
                  <a:close/>
                  <a:moveTo>
                    <a:pt x="25" y="21012"/>
                  </a:moveTo>
                  <a:lnTo>
                    <a:pt x="25" y="21087"/>
                  </a:lnTo>
                  <a:cubicBezTo>
                    <a:pt x="25" y="21094"/>
                    <a:pt x="20" y="21100"/>
                    <a:pt x="13" y="21100"/>
                  </a:cubicBezTo>
                  <a:cubicBezTo>
                    <a:pt x="6" y="21100"/>
                    <a:pt x="0" y="21094"/>
                    <a:pt x="0" y="21087"/>
                  </a:cubicBezTo>
                  <a:lnTo>
                    <a:pt x="0" y="21012"/>
                  </a:lnTo>
                  <a:cubicBezTo>
                    <a:pt x="0" y="21005"/>
                    <a:pt x="6" y="21000"/>
                    <a:pt x="13" y="21000"/>
                  </a:cubicBezTo>
                  <a:cubicBezTo>
                    <a:pt x="20" y="21000"/>
                    <a:pt x="25" y="21005"/>
                    <a:pt x="25" y="21012"/>
                  </a:cubicBezTo>
                  <a:close/>
                  <a:moveTo>
                    <a:pt x="25" y="21187"/>
                  </a:moveTo>
                  <a:lnTo>
                    <a:pt x="25" y="21262"/>
                  </a:lnTo>
                  <a:cubicBezTo>
                    <a:pt x="25" y="21269"/>
                    <a:pt x="20" y="21275"/>
                    <a:pt x="13" y="21275"/>
                  </a:cubicBezTo>
                  <a:cubicBezTo>
                    <a:pt x="6" y="21275"/>
                    <a:pt x="0" y="21269"/>
                    <a:pt x="0" y="21262"/>
                  </a:cubicBezTo>
                  <a:lnTo>
                    <a:pt x="0" y="21187"/>
                  </a:lnTo>
                  <a:cubicBezTo>
                    <a:pt x="0" y="21180"/>
                    <a:pt x="6" y="21175"/>
                    <a:pt x="13" y="21175"/>
                  </a:cubicBezTo>
                  <a:cubicBezTo>
                    <a:pt x="20" y="21175"/>
                    <a:pt x="25" y="21180"/>
                    <a:pt x="25" y="21187"/>
                  </a:cubicBezTo>
                  <a:close/>
                  <a:moveTo>
                    <a:pt x="25" y="21362"/>
                  </a:moveTo>
                  <a:lnTo>
                    <a:pt x="25" y="21437"/>
                  </a:lnTo>
                  <a:cubicBezTo>
                    <a:pt x="25" y="21444"/>
                    <a:pt x="20" y="21450"/>
                    <a:pt x="13" y="21450"/>
                  </a:cubicBezTo>
                  <a:cubicBezTo>
                    <a:pt x="6" y="21450"/>
                    <a:pt x="0" y="21444"/>
                    <a:pt x="0" y="21437"/>
                  </a:cubicBezTo>
                  <a:lnTo>
                    <a:pt x="0" y="21362"/>
                  </a:lnTo>
                  <a:cubicBezTo>
                    <a:pt x="0" y="21355"/>
                    <a:pt x="6" y="21350"/>
                    <a:pt x="13" y="21350"/>
                  </a:cubicBezTo>
                  <a:cubicBezTo>
                    <a:pt x="20" y="21350"/>
                    <a:pt x="25" y="21355"/>
                    <a:pt x="25" y="21362"/>
                  </a:cubicBezTo>
                  <a:close/>
                  <a:moveTo>
                    <a:pt x="25" y="21537"/>
                  </a:moveTo>
                  <a:lnTo>
                    <a:pt x="25" y="21612"/>
                  </a:lnTo>
                  <a:cubicBezTo>
                    <a:pt x="25" y="21619"/>
                    <a:pt x="20" y="21625"/>
                    <a:pt x="13" y="21625"/>
                  </a:cubicBezTo>
                  <a:cubicBezTo>
                    <a:pt x="6" y="21625"/>
                    <a:pt x="0" y="21619"/>
                    <a:pt x="0" y="21612"/>
                  </a:cubicBezTo>
                  <a:lnTo>
                    <a:pt x="0" y="21537"/>
                  </a:lnTo>
                  <a:cubicBezTo>
                    <a:pt x="0" y="21530"/>
                    <a:pt x="6" y="21525"/>
                    <a:pt x="13" y="21525"/>
                  </a:cubicBezTo>
                  <a:cubicBezTo>
                    <a:pt x="20" y="21525"/>
                    <a:pt x="25" y="21530"/>
                    <a:pt x="25" y="21537"/>
                  </a:cubicBezTo>
                  <a:close/>
                  <a:moveTo>
                    <a:pt x="25" y="21712"/>
                  </a:moveTo>
                  <a:lnTo>
                    <a:pt x="25" y="21787"/>
                  </a:lnTo>
                  <a:cubicBezTo>
                    <a:pt x="25" y="21794"/>
                    <a:pt x="20" y="21800"/>
                    <a:pt x="13" y="21800"/>
                  </a:cubicBezTo>
                  <a:cubicBezTo>
                    <a:pt x="6" y="21800"/>
                    <a:pt x="0" y="21794"/>
                    <a:pt x="0" y="21787"/>
                  </a:cubicBezTo>
                  <a:lnTo>
                    <a:pt x="0" y="21712"/>
                  </a:lnTo>
                  <a:cubicBezTo>
                    <a:pt x="0" y="21705"/>
                    <a:pt x="6" y="21700"/>
                    <a:pt x="13" y="21700"/>
                  </a:cubicBezTo>
                  <a:cubicBezTo>
                    <a:pt x="20" y="21700"/>
                    <a:pt x="25" y="21705"/>
                    <a:pt x="25" y="21712"/>
                  </a:cubicBezTo>
                  <a:close/>
                  <a:moveTo>
                    <a:pt x="25" y="21887"/>
                  </a:moveTo>
                  <a:lnTo>
                    <a:pt x="25" y="21962"/>
                  </a:lnTo>
                  <a:cubicBezTo>
                    <a:pt x="25" y="21969"/>
                    <a:pt x="20" y="21975"/>
                    <a:pt x="13" y="21975"/>
                  </a:cubicBezTo>
                  <a:cubicBezTo>
                    <a:pt x="6" y="21975"/>
                    <a:pt x="0" y="21969"/>
                    <a:pt x="0" y="21962"/>
                  </a:cubicBezTo>
                  <a:lnTo>
                    <a:pt x="0" y="21887"/>
                  </a:lnTo>
                  <a:cubicBezTo>
                    <a:pt x="0" y="21880"/>
                    <a:pt x="6" y="21875"/>
                    <a:pt x="13" y="21875"/>
                  </a:cubicBezTo>
                  <a:cubicBezTo>
                    <a:pt x="20" y="21875"/>
                    <a:pt x="25" y="21880"/>
                    <a:pt x="25" y="21887"/>
                  </a:cubicBezTo>
                  <a:close/>
                  <a:moveTo>
                    <a:pt x="25" y="22062"/>
                  </a:moveTo>
                  <a:lnTo>
                    <a:pt x="25" y="22137"/>
                  </a:lnTo>
                  <a:cubicBezTo>
                    <a:pt x="25" y="22144"/>
                    <a:pt x="20" y="22150"/>
                    <a:pt x="13" y="22150"/>
                  </a:cubicBezTo>
                  <a:cubicBezTo>
                    <a:pt x="6" y="22150"/>
                    <a:pt x="0" y="22144"/>
                    <a:pt x="0" y="22137"/>
                  </a:cubicBezTo>
                  <a:lnTo>
                    <a:pt x="0" y="22062"/>
                  </a:lnTo>
                  <a:cubicBezTo>
                    <a:pt x="0" y="22055"/>
                    <a:pt x="6" y="22050"/>
                    <a:pt x="13" y="22050"/>
                  </a:cubicBezTo>
                  <a:cubicBezTo>
                    <a:pt x="20" y="22050"/>
                    <a:pt x="25" y="22055"/>
                    <a:pt x="25" y="22062"/>
                  </a:cubicBezTo>
                  <a:close/>
                  <a:moveTo>
                    <a:pt x="25" y="22237"/>
                  </a:moveTo>
                  <a:lnTo>
                    <a:pt x="25" y="22312"/>
                  </a:lnTo>
                  <a:cubicBezTo>
                    <a:pt x="25" y="22319"/>
                    <a:pt x="20" y="22325"/>
                    <a:pt x="13" y="22325"/>
                  </a:cubicBezTo>
                  <a:cubicBezTo>
                    <a:pt x="6" y="22325"/>
                    <a:pt x="0" y="22319"/>
                    <a:pt x="0" y="22312"/>
                  </a:cubicBezTo>
                  <a:lnTo>
                    <a:pt x="0" y="22237"/>
                  </a:lnTo>
                  <a:cubicBezTo>
                    <a:pt x="0" y="22230"/>
                    <a:pt x="6" y="22225"/>
                    <a:pt x="13" y="22225"/>
                  </a:cubicBezTo>
                  <a:cubicBezTo>
                    <a:pt x="20" y="22225"/>
                    <a:pt x="25" y="22230"/>
                    <a:pt x="25" y="22237"/>
                  </a:cubicBez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921726E-96F7-4426-86D9-D12D2AFB3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9605" y="599974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1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8A8D354-0F98-415E-AC85-551E2DB5E7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411" y="789900"/>
              <a:ext cx="1612320" cy="50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Circular Letter to invite proposals for radio interface technologies and evaluations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2D3D7D3-04E0-434F-8E9F-209066CE3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1323" y="630474"/>
              <a:ext cx="231565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2 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FA0AED-18CC-4078-848A-2EC53BE39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1546" y="876900"/>
              <a:ext cx="1542420" cy="41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Development of candidate radio interface technologies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8349267-EC17-47D1-A8F6-FE5C0FD0C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5404" y="292018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5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8B886CF7-A3AE-4A6D-8885-71E75F738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411" y="3133000"/>
              <a:ext cx="1468119" cy="41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Review and coordination of outside evaluation activities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FD6765A-BA54-4115-BD46-2F9D913750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02" y="4470216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6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7725F71-4684-46FC-8689-E464F5502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7512" y="4657700"/>
              <a:ext cx="1458619" cy="4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Review to assess compliance with minimum requirements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EAE4124C-C04B-42B9-ACD9-C01961B22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3870" y="5552139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7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5C3818D-B7EB-4331-95DD-C82ECAFD1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6612" y="5829300"/>
              <a:ext cx="1544920" cy="5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Consideration of evaluation results, consensus building, and decision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Freeform 40">
              <a:extLst>
                <a:ext uri="{FF2B5EF4-FFF2-40B4-BE49-F238E27FC236}">
                  <a16:creationId xmlns:a16="http://schemas.microsoft.com/office/drawing/2014/main" id="{D01282C0-FE1A-44F7-A71F-995904E50D8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0632" y="962000"/>
              <a:ext cx="840111" cy="67900"/>
            </a:xfrm>
            <a:custGeom>
              <a:avLst/>
              <a:gdLst>
                <a:gd name="T0" fmla="*/ 2147483646 w 4942"/>
                <a:gd name="T1" fmla="*/ 2147483646 h 400"/>
                <a:gd name="T2" fmla="*/ 2147483646 w 4942"/>
                <a:gd name="T3" fmla="*/ 2147483646 h 400"/>
                <a:gd name="T4" fmla="*/ 2147483646 w 4942"/>
                <a:gd name="T5" fmla="*/ 2147483646 h 400"/>
                <a:gd name="T6" fmla="*/ 2147483646 w 4942"/>
                <a:gd name="T7" fmla="*/ 2147483646 h 400"/>
                <a:gd name="T8" fmla="*/ 2147483646 w 4942"/>
                <a:gd name="T9" fmla="*/ 2147483646 h 400"/>
                <a:gd name="T10" fmla="*/ 0 w 4942"/>
                <a:gd name="T11" fmla="*/ 2147483646 h 400"/>
                <a:gd name="T12" fmla="*/ 2147483646 w 4942"/>
                <a:gd name="T13" fmla="*/ 2147483646 h 400"/>
                <a:gd name="T14" fmla="*/ 2147483646 w 4942"/>
                <a:gd name="T15" fmla="*/ 0 h 400"/>
                <a:gd name="T16" fmla="*/ 2147483646 w 4942"/>
                <a:gd name="T17" fmla="*/ 2147483646 h 400"/>
                <a:gd name="T18" fmla="*/ 2147483646 w 4942"/>
                <a:gd name="T19" fmla="*/ 2147483646 h 400"/>
                <a:gd name="T20" fmla="*/ 2147483646 w 4942"/>
                <a:gd name="T21" fmla="*/ 0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42" h="400">
                  <a:moveTo>
                    <a:pt x="34" y="166"/>
                  </a:moveTo>
                  <a:lnTo>
                    <a:pt x="4609" y="166"/>
                  </a:lnTo>
                  <a:cubicBezTo>
                    <a:pt x="4627" y="166"/>
                    <a:pt x="4642" y="181"/>
                    <a:pt x="4642" y="200"/>
                  </a:cubicBezTo>
                  <a:cubicBezTo>
                    <a:pt x="4642" y="218"/>
                    <a:pt x="4627" y="233"/>
                    <a:pt x="4609" y="233"/>
                  </a:cubicBezTo>
                  <a:lnTo>
                    <a:pt x="34" y="233"/>
                  </a:lnTo>
                  <a:cubicBezTo>
                    <a:pt x="15" y="233"/>
                    <a:pt x="0" y="218"/>
                    <a:pt x="0" y="200"/>
                  </a:cubicBezTo>
                  <a:cubicBezTo>
                    <a:pt x="0" y="181"/>
                    <a:pt x="15" y="166"/>
                    <a:pt x="34" y="166"/>
                  </a:cubicBezTo>
                  <a:close/>
                  <a:moveTo>
                    <a:pt x="4542" y="0"/>
                  </a:moveTo>
                  <a:lnTo>
                    <a:pt x="4942" y="200"/>
                  </a:lnTo>
                  <a:lnTo>
                    <a:pt x="4542" y="400"/>
                  </a:lnTo>
                  <a:lnTo>
                    <a:pt x="4542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7" name="Freeform 41">
              <a:extLst>
                <a:ext uri="{FF2B5EF4-FFF2-40B4-BE49-F238E27FC236}">
                  <a16:creationId xmlns:a16="http://schemas.microsoft.com/office/drawing/2014/main" id="{C26004B5-3310-4046-8B77-93683F3AE24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5032" y="3272700"/>
              <a:ext cx="643308" cy="68000"/>
            </a:xfrm>
            <a:custGeom>
              <a:avLst/>
              <a:gdLst>
                <a:gd name="T0" fmla="*/ 2147483646 w 1013"/>
                <a:gd name="T1" fmla="*/ 2147483646 h 107"/>
                <a:gd name="T2" fmla="*/ 2147483646 w 1013"/>
                <a:gd name="T3" fmla="*/ 2147483646 h 107"/>
                <a:gd name="T4" fmla="*/ 2147483646 w 1013"/>
                <a:gd name="T5" fmla="*/ 2147483646 h 107"/>
                <a:gd name="T6" fmla="*/ 2147483646 w 1013"/>
                <a:gd name="T7" fmla="*/ 2147483646 h 107"/>
                <a:gd name="T8" fmla="*/ 2147483646 w 1013"/>
                <a:gd name="T9" fmla="*/ 2147483646 h 107"/>
                <a:gd name="T10" fmla="*/ 2147483646 w 1013"/>
                <a:gd name="T11" fmla="*/ 2147483646 h 107"/>
                <a:gd name="T12" fmla="*/ 0 w 1013"/>
                <a:gd name="T13" fmla="*/ 2147483646 h 107"/>
                <a:gd name="T14" fmla="*/ 2147483646 w 1013"/>
                <a:gd name="T15" fmla="*/ 0 h 107"/>
                <a:gd name="T16" fmla="*/ 2147483646 w 1013"/>
                <a:gd name="T17" fmla="*/ 2147483646 h 107"/>
                <a:gd name="T18" fmla="*/ 2147483646 w 1013"/>
                <a:gd name="T19" fmla="*/ 0 h 107"/>
                <a:gd name="T20" fmla="*/ 2147483646 w 1013"/>
                <a:gd name="T21" fmla="*/ 2147483646 h 107"/>
                <a:gd name="T22" fmla="*/ 2147483646 w 1013"/>
                <a:gd name="T23" fmla="*/ 2147483646 h 107"/>
                <a:gd name="T24" fmla="*/ 2147483646 w 1013"/>
                <a:gd name="T25" fmla="*/ 0 h 10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013" h="107">
                  <a:moveTo>
                    <a:pt x="89" y="45"/>
                  </a:moveTo>
                  <a:lnTo>
                    <a:pt x="923" y="45"/>
                  </a:lnTo>
                  <a:lnTo>
                    <a:pt x="923" y="63"/>
                  </a:lnTo>
                  <a:lnTo>
                    <a:pt x="89" y="63"/>
                  </a:lnTo>
                  <a:lnTo>
                    <a:pt x="89" y="45"/>
                  </a:lnTo>
                  <a:close/>
                  <a:moveTo>
                    <a:pt x="107" y="107"/>
                  </a:moveTo>
                  <a:lnTo>
                    <a:pt x="0" y="54"/>
                  </a:lnTo>
                  <a:lnTo>
                    <a:pt x="107" y="0"/>
                  </a:lnTo>
                  <a:lnTo>
                    <a:pt x="107" y="107"/>
                  </a:lnTo>
                  <a:close/>
                  <a:moveTo>
                    <a:pt x="906" y="0"/>
                  </a:moveTo>
                  <a:lnTo>
                    <a:pt x="1013" y="54"/>
                  </a:lnTo>
                  <a:lnTo>
                    <a:pt x="906" y="107"/>
                  </a:lnTo>
                  <a:lnTo>
                    <a:pt x="906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8" name="Freeform 42">
              <a:extLst>
                <a:ext uri="{FF2B5EF4-FFF2-40B4-BE49-F238E27FC236}">
                  <a16:creationId xmlns:a16="http://schemas.microsoft.com/office/drawing/2014/main" id="{2E7E3250-C25C-4867-88F7-664CAE14F2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39521" y="3627100"/>
              <a:ext cx="1675821" cy="843300"/>
            </a:xfrm>
            <a:custGeom>
              <a:avLst/>
              <a:gdLst>
                <a:gd name="T0" fmla="*/ 2147483646 w 9863"/>
                <a:gd name="T1" fmla="*/ 2147483646 h 4963"/>
                <a:gd name="T2" fmla="*/ 2147483646 w 9863"/>
                <a:gd name="T3" fmla="*/ 2147483646 h 4963"/>
                <a:gd name="T4" fmla="*/ 2147483646 w 9863"/>
                <a:gd name="T5" fmla="*/ 2147483646 h 4963"/>
                <a:gd name="T6" fmla="*/ 2147483646 w 9863"/>
                <a:gd name="T7" fmla="*/ 2147483646 h 4963"/>
                <a:gd name="T8" fmla="*/ 2147483646 w 9863"/>
                <a:gd name="T9" fmla="*/ 2147483646 h 4963"/>
                <a:gd name="T10" fmla="*/ 2147483646 w 9863"/>
                <a:gd name="T11" fmla="*/ 2147483646 h 4963"/>
                <a:gd name="T12" fmla="*/ 2147483646 w 9863"/>
                <a:gd name="T13" fmla="*/ 2147483646 h 4963"/>
                <a:gd name="T14" fmla="*/ 2147483646 w 9863"/>
                <a:gd name="T15" fmla="*/ 2147483646 h 4963"/>
                <a:gd name="T16" fmla="*/ 2147483646 w 9863"/>
                <a:gd name="T17" fmla="*/ 2147483646 h 4963"/>
                <a:gd name="T18" fmla="*/ 2147483646 w 9863"/>
                <a:gd name="T19" fmla="*/ 2147483646 h 4963"/>
                <a:gd name="T20" fmla="*/ 2147483646 w 9863"/>
                <a:gd name="T21" fmla="*/ 2147483646 h 4963"/>
                <a:gd name="T22" fmla="*/ 2147483646 w 9863"/>
                <a:gd name="T23" fmla="*/ 2147483646 h 4963"/>
                <a:gd name="T24" fmla="*/ 2147483646 w 9863"/>
                <a:gd name="T25" fmla="*/ 2147483646 h 4963"/>
                <a:gd name="T26" fmla="*/ 2147483646 w 9863"/>
                <a:gd name="T27" fmla="*/ 2147483646 h 4963"/>
                <a:gd name="T28" fmla="*/ 2147483646 w 9863"/>
                <a:gd name="T29" fmla="*/ 2147483646 h 4963"/>
                <a:gd name="T30" fmla="*/ 2147483646 w 9863"/>
                <a:gd name="T31" fmla="*/ 2147483646 h 4963"/>
                <a:gd name="T32" fmla="*/ 2147483646 w 9863"/>
                <a:gd name="T33" fmla="*/ 2147483646 h 4963"/>
                <a:gd name="T34" fmla="*/ 2147483646 w 9863"/>
                <a:gd name="T35" fmla="*/ 2147483646 h 4963"/>
                <a:gd name="T36" fmla="*/ 2147483646 w 9863"/>
                <a:gd name="T37" fmla="*/ 2147483646 h 4963"/>
                <a:gd name="T38" fmla="*/ 2147483646 w 9863"/>
                <a:gd name="T39" fmla="*/ 2147483646 h 4963"/>
                <a:gd name="T40" fmla="*/ 2147483646 w 9863"/>
                <a:gd name="T41" fmla="*/ 2147483646 h 4963"/>
                <a:gd name="T42" fmla="*/ 2147483646 w 9863"/>
                <a:gd name="T43" fmla="*/ 2147483646 h 4963"/>
                <a:gd name="T44" fmla="*/ 2147483646 w 9863"/>
                <a:gd name="T45" fmla="*/ 2147483646 h 4963"/>
                <a:gd name="T46" fmla="*/ 2147483646 w 9863"/>
                <a:gd name="T47" fmla="*/ 2147483646 h 4963"/>
                <a:gd name="T48" fmla="*/ 2147483646 w 9863"/>
                <a:gd name="T49" fmla="*/ 2147483646 h 4963"/>
                <a:gd name="T50" fmla="*/ 2147483646 w 9863"/>
                <a:gd name="T51" fmla="*/ 2147483646 h 4963"/>
                <a:gd name="T52" fmla="*/ 2147483646 w 9863"/>
                <a:gd name="T53" fmla="*/ 2147483646 h 4963"/>
                <a:gd name="T54" fmla="*/ 2147483646 w 9863"/>
                <a:gd name="T55" fmla="*/ 2147483646 h 4963"/>
                <a:gd name="T56" fmla="*/ 2147483646 w 9863"/>
                <a:gd name="T57" fmla="*/ 2147483646 h 4963"/>
                <a:gd name="T58" fmla="*/ 2147483646 w 9863"/>
                <a:gd name="T59" fmla="*/ 2147483646 h 4963"/>
                <a:gd name="T60" fmla="*/ 2147483646 w 9863"/>
                <a:gd name="T61" fmla="*/ 2147483646 h 4963"/>
                <a:gd name="T62" fmla="*/ 2147483646 w 9863"/>
                <a:gd name="T63" fmla="*/ 2147483646 h 4963"/>
                <a:gd name="T64" fmla="*/ 2147483646 w 9863"/>
                <a:gd name="T65" fmla="*/ 2147483646 h 4963"/>
                <a:gd name="T66" fmla="*/ 2147483646 w 9863"/>
                <a:gd name="T67" fmla="*/ 2147483646 h 4963"/>
                <a:gd name="T68" fmla="*/ 2147483646 w 9863"/>
                <a:gd name="T69" fmla="*/ 2147483646 h 4963"/>
                <a:gd name="T70" fmla="*/ 2147483646 w 9863"/>
                <a:gd name="T71" fmla="*/ 2147483646 h 4963"/>
                <a:gd name="T72" fmla="*/ 2147483646 w 9863"/>
                <a:gd name="T73" fmla="*/ 2147483646 h 4963"/>
                <a:gd name="T74" fmla="*/ 2147483646 w 9863"/>
                <a:gd name="T75" fmla="*/ 2147483646 h 4963"/>
                <a:gd name="T76" fmla="*/ 2147483646 w 9863"/>
                <a:gd name="T77" fmla="*/ 2147483646 h 4963"/>
                <a:gd name="T78" fmla="*/ 2147483646 w 9863"/>
                <a:gd name="T79" fmla="*/ 2147483646 h 4963"/>
                <a:gd name="T80" fmla="*/ 2147483646 w 9863"/>
                <a:gd name="T81" fmla="*/ 2147483646 h 4963"/>
                <a:gd name="T82" fmla="*/ 2147483646 w 9863"/>
                <a:gd name="T83" fmla="*/ 2147483646 h 4963"/>
                <a:gd name="T84" fmla="*/ 2147483646 w 9863"/>
                <a:gd name="T85" fmla="*/ 2147483646 h 4963"/>
                <a:gd name="T86" fmla="*/ 2147483646 w 9863"/>
                <a:gd name="T87" fmla="*/ 2147483646 h 4963"/>
                <a:gd name="T88" fmla="*/ 2147483646 w 9863"/>
                <a:gd name="T89" fmla="*/ 2147483646 h 4963"/>
                <a:gd name="T90" fmla="*/ 2147483646 w 9863"/>
                <a:gd name="T91" fmla="*/ 2147483646 h 4963"/>
                <a:gd name="T92" fmla="*/ 2147483646 w 9863"/>
                <a:gd name="T93" fmla="*/ 2147483646 h 4963"/>
                <a:gd name="T94" fmla="*/ 2147483646 w 9863"/>
                <a:gd name="T95" fmla="*/ 2147483646 h 4963"/>
                <a:gd name="T96" fmla="*/ 2147483646 w 9863"/>
                <a:gd name="T97" fmla="*/ 2147483646 h 4963"/>
                <a:gd name="T98" fmla="*/ 2147483646 w 9863"/>
                <a:gd name="T99" fmla="*/ 2147483646 h 4963"/>
                <a:gd name="T100" fmla="*/ 2147483646 w 9863"/>
                <a:gd name="T101" fmla="*/ 2147483646 h 4963"/>
                <a:gd name="T102" fmla="*/ 2147483646 w 9863"/>
                <a:gd name="T103" fmla="*/ 2147483646 h 4963"/>
                <a:gd name="T104" fmla="*/ 2147483646 w 9863"/>
                <a:gd name="T105" fmla="*/ 2147483646 h 4963"/>
                <a:gd name="T106" fmla="*/ 2147483646 w 9863"/>
                <a:gd name="T107" fmla="*/ 2147483646 h 4963"/>
                <a:gd name="T108" fmla="*/ 2147483646 w 9863"/>
                <a:gd name="T109" fmla="*/ 2147483646 h 49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863" h="4963">
                  <a:moveTo>
                    <a:pt x="23" y="4895"/>
                  </a:moveTo>
                  <a:lnTo>
                    <a:pt x="202" y="4806"/>
                  </a:lnTo>
                  <a:cubicBezTo>
                    <a:pt x="218" y="4797"/>
                    <a:pt x="238" y="4804"/>
                    <a:pt x="246" y="4821"/>
                  </a:cubicBezTo>
                  <a:cubicBezTo>
                    <a:pt x="255" y="4837"/>
                    <a:pt x="248" y="4857"/>
                    <a:pt x="232" y="4865"/>
                  </a:cubicBezTo>
                  <a:lnTo>
                    <a:pt x="53" y="4955"/>
                  </a:lnTo>
                  <a:cubicBezTo>
                    <a:pt x="36" y="4963"/>
                    <a:pt x="16" y="4957"/>
                    <a:pt x="8" y="4940"/>
                  </a:cubicBezTo>
                  <a:cubicBezTo>
                    <a:pt x="0" y="4924"/>
                    <a:pt x="6" y="4904"/>
                    <a:pt x="23" y="4895"/>
                  </a:cubicBezTo>
                  <a:close/>
                  <a:moveTo>
                    <a:pt x="440" y="4686"/>
                  </a:moveTo>
                  <a:lnTo>
                    <a:pt x="619" y="4597"/>
                  </a:lnTo>
                  <a:cubicBezTo>
                    <a:pt x="635" y="4588"/>
                    <a:pt x="655" y="4595"/>
                    <a:pt x="664" y="4611"/>
                  </a:cubicBezTo>
                  <a:cubicBezTo>
                    <a:pt x="672" y="4628"/>
                    <a:pt x="665" y="4648"/>
                    <a:pt x="649" y="4656"/>
                  </a:cubicBezTo>
                  <a:lnTo>
                    <a:pt x="470" y="4746"/>
                  </a:lnTo>
                  <a:cubicBezTo>
                    <a:pt x="453" y="4754"/>
                    <a:pt x="433" y="4747"/>
                    <a:pt x="425" y="4731"/>
                  </a:cubicBezTo>
                  <a:cubicBezTo>
                    <a:pt x="417" y="4714"/>
                    <a:pt x="424" y="4694"/>
                    <a:pt x="440" y="4686"/>
                  </a:cubicBezTo>
                  <a:close/>
                  <a:moveTo>
                    <a:pt x="857" y="4477"/>
                  </a:moveTo>
                  <a:lnTo>
                    <a:pt x="1036" y="4387"/>
                  </a:lnTo>
                  <a:cubicBezTo>
                    <a:pt x="1052" y="4379"/>
                    <a:pt x="1073" y="4386"/>
                    <a:pt x="1081" y="4402"/>
                  </a:cubicBezTo>
                  <a:cubicBezTo>
                    <a:pt x="1089" y="4419"/>
                    <a:pt x="1082" y="4439"/>
                    <a:pt x="1066" y="4447"/>
                  </a:cubicBezTo>
                  <a:lnTo>
                    <a:pt x="887" y="4537"/>
                  </a:lnTo>
                  <a:cubicBezTo>
                    <a:pt x="871" y="4545"/>
                    <a:pt x="851" y="4538"/>
                    <a:pt x="842" y="4522"/>
                  </a:cubicBezTo>
                  <a:cubicBezTo>
                    <a:pt x="834" y="4505"/>
                    <a:pt x="841" y="4485"/>
                    <a:pt x="857" y="4477"/>
                  </a:cubicBezTo>
                  <a:close/>
                  <a:moveTo>
                    <a:pt x="1274" y="4268"/>
                  </a:moveTo>
                  <a:lnTo>
                    <a:pt x="1453" y="4178"/>
                  </a:lnTo>
                  <a:cubicBezTo>
                    <a:pt x="1470" y="4170"/>
                    <a:pt x="1490" y="4177"/>
                    <a:pt x="1498" y="4193"/>
                  </a:cubicBezTo>
                  <a:cubicBezTo>
                    <a:pt x="1506" y="4210"/>
                    <a:pt x="1500" y="4230"/>
                    <a:pt x="1483" y="4238"/>
                  </a:cubicBezTo>
                  <a:lnTo>
                    <a:pt x="1304" y="4328"/>
                  </a:lnTo>
                  <a:cubicBezTo>
                    <a:pt x="1288" y="4336"/>
                    <a:pt x="1268" y="4329"/>
                    <a:pt x="1260" y="4313"/>
                  </a:cubicBezTo>
                  <a:cubicBezTo>
                    <a:pt x="1251" y="4296"/>
                    <a:pt x="1258" y="4276"/>
                    <a:pt x="1274" y="4268"/>
                  </a:cubicBezTo>
                  <a:close/>
                  <a:moveTo>
                    <a:pt x="1692" y="4059"/>
                  </a:moveTo>
                  <a:lnTo>
                    <a:pt x="1870" y="3969"/>
                  </a:lnTo>
                  <a:cubicBezTo>
                    <a:pt x="1887" y="3961"/>
                    <a:pt x="1907" y="3968"/>
                    <a:pt x="1915" y="3984"/>
                  </a:cubicBezTo>
                  <a:cubicBezTo>
                    <a:pt x="1923" y="4001"/>
                    <a:pt x="1917" y="4021"/>
                    <a:pt x="1900" y="4029"/>
                  </a:cubicBezTo>
                  <a:lnTo>
                    <a:pt x="1721" y="4118"/>
                  </a:lnTo>
                  <a:cubicBezTo>
                    <a:pt x="1705" y="4127"/>
                    <a:pt x="1685" y="4120"/>
                    <a:pt x="1677" y="4104"/>
                  </a:cubicBezTo>
                  <a:cubicBezTo>
                    <a:pt x="1668" y="4087"/>
                    <a:pt x="1675" y="4067"/>
                    <a:pt x="1692" y="4059"/>
                  </a:cubicBezTo>
                  <a:close/>
                  <a:moveTo>
                    <a:pt x="2109" y="3850"/>
                  </a:moveTo>
                  <a:lnTo>
                    <a:pt x="2288" y="3760"/>
                  </a:lnTo>
                  <a:cubicBezTo>
                    <a:pt x="2304" y="3752"/>
                    <a:pt x="2324" y="3758"/>
                    <a:pt x="2332" y="3775"/>
                  </a:cubicBezTo>
                  <a:cubicBezTo>
                    <a:pt x="2341" y="3791"/>
                    <a:pt x="2334" y="3811"/>
                    <a:pt x="2317" y="3820"/>
                  </a:cubicBezTo>
                  <a:lnTo>
                    <a:pt x="2139" y="3909"/>
                  </a:lnTo>
                  <a:cubicBezTo>
                    <a:pt x="2122" y="3918"/>
                    <a:pt x="2102" y="3911"/>
                    <a:pt x="2094" y="3894"/>
                  </a:cubicBezTo>
                  <a:cubicBezTo>
                    <a:pt x="2086" y="3878"/>
                    <a:pt x="2092" y="3858"/>
                    <a:pt x="2109" y="3850"/>
                  </a:cubicBezTo>
                  <a:close/>
                  <a:moveTo>
                    <a:pt x="2526" y="3641"/>
                  </a:moveTo>
                  <a:lnTo>
                    <a:pt x="2705" y="3551"/>
                  </a:lnTo>
                  <a:cubicBezTo>
                    <a:pt x="2721" y="3543"/>
                    <a:pt x="2741" y="3549"/>
                    <a:pt x="2750" y="3566"/>
                  </a:cubicBezTo>
                  <a:cubicBezTo>
                    <a:pt x="2758" y="3582"/>
                    <a:pt x="2751" y="3602"/>
                    <a:pt x="2735" y="3611"/>
                  </a:cubicBezTo>
                  <a:lnTo>
                    <a:pt x="2556" y="3700"/>
                  </a:lnTo>
                  <a:cubicBezTo>
                    <a:pt x="2539" y="3708"/>
                    <a:pt x="2519" y="3702"/>
                    <a:pt x="2511" y="3685"/>
                  </a:cubicBezTo>
                  <a:cubicBezTo>
                    <a:pt x="2503" y="3669"/>
                    <a:pt x="2510" y="3649"/>
                    <a:pt x="2526" y="3641"/>
                  </a:cubicBezTo>
                  <a:close/>
                  <a:moveTo>
                    <a:pt x="2943" y="3431"/>
                  </a:moveTo>
                  <a:lnTo>
                    <a:pt x="3122" y="3342"/>
                  </a:lnTo>
                  <a:cubicBezTo>
                    <a:pt x="3138" y="3334"/>
                    <a:pt x="3158" y="3340"/>
                    <a:pt x="3167" y="3357"/>
                  </a:cubicBezTo>
                  <a:cubicBezTo>
                    <a:pt x="3175" y="3373"/>
                    <a:pt x="3168" y="3393"/>
                    <a:pt x="3152" y="3401"/>
                  </a:cubicBezTo>
                  <a:lnTo>
                    <a:pt x="2973" y="3491"/>
                  </a:lnTo>
                  <a:cubicBezTo>
                    <a:pt x="2957" y="3499"/>
                    <a:pt x="2937" y="3493"/>
                    <a:pt x="2928" y="3476"/>
                  </a:cubicBezTo>
                  <a:cubicBezTo>
                    <a:pt x="2920" y="3460"/>
                    <a:pt x="2927" y="3440"/>
                    <a:pt x="2943" y="3431"/>
                  </a:cubicBezTo>
                  <a:close/>
                  <a:moveTo>
                    <a:pt x="3360" y="3222"/>
                  </a:moveTo>
                  <a:lnTo>
                    <a:pt x="3539" y="3133"/>
                  </a:lnTo>
                  <a:cubicBezTo>
                    <a:pt x="3556" y="3124"/>
                    <a:pt x="3576" y="3131"/>
                    <a:pt x="3584" y="3148"/>
                  </a:cubicBezTo>
                  <a:cubicBezTo>
                    <a:pt x="3592" y="3164"/>
                    <a:pt x="3585" y="3184"/>
                    <a:pt x="3569" y="3192"/>
                  </a:cubicBezTo>
                  <a:lnTo>
                    <a:pt x="3390" y="3282"/>
                  </a:lnTo>
                  <a:cubicBezTo>
                    <a:pt x="3374" y="3290"/>
                    <a:pt x="3354" y="3284"/>
                    <a:pt x="3345" y="3267"/>
                  </a:cubicBezTo>
                  <a:cubicBezTo>
                    <a:pt x="3337" y="3251"/>
                    <a:pt x="3344" y="3231"/>
                    <a:pt x="3360" y="3222"/>
                  </a:cubicBezTo>
                  <a:close/>
                  <a:moveTo>
                    <a:pt x="3778" y="3013"/>
                  </a:moveTo>
                  <a:lnTo>
                    <a:pt x="3956" y="2924"/>
                  </a:lnTo>
                  <a:cubicBezTo>
                    <a:pt x="3973" y="2915"/>
                    <a:pt x="3993" y="2922"/>
                    <a:pt x="4001" y="2938"/>
                  </a:cubicBezTo>
                  <a:cubicBezTo>
                    <a:pt x="4009" y="2955"/>
                    <a:pt x="4003" y="2975"/>
                    <a:pt x="3986" y="2983"/>
                  </a:cubicBezTo>
                  <a:lnTo>
                    <a:pt x="3807" y="3073"/>
                  </a:lnTo>
                  <a:cubicBezTo>
                    <a:pt x="3791" y="3081"/>
                    <a:pt x="3771" y="3074"/>
                    <a:pt x="3763" y="3058"/>
                  </a:cubicBezTo>
                  <a:cubicBezTo>
                    <a:pt x="3754" y="3041"/>
                    <a:pt x="3761" y="3021"/>
                    <a:pt x="3778" y="3013"/>
                  </a:cubicBezTo>
                  <a:close/>
                  <a:moveTo>
                    <a:pt x="4195" y="2804"/>
                  </a:moveTo>
                  <a:lnTo>
                    <a:pt x="4374" y="2714"/>
                  </a:lnTo>
                  <a:cubicBezTo>
                    <a:pt x="4390" y="2706"/>
                    <a:pt x="4410" y="2713"/>
                    <a:pt x="4418" y="2729"/>
                  </a:cubicBezTo>
                  <a:cubicBezTo>
                    <a:pt x="4427" y="2746"/>
                    <a:pt x="4420" y="2766"/>
                    <a:pt x="4403" y="2774"/>
                  </a:cubicBezTo>
                  <a:lnTo>
                    <a:pt x="4225" y="2864"/>
                  </a:lnTo>
                  <a:cubicBezTo>
                    <a:pt x="4208" y="2872"/>
                    <a:pt x="4188" y="2865"/>
                    <a:pt x="4180" y="2849"/>
                  </a:cubicBezTo>
                  <a:cubicBezTo>
                    <a:pt x="4172" y="2832"/>
                    <a:pt x="4178" y="2812"/>
                    <a:pt x="4195" y="2804"/>
                  </a:cubicBezTo>
                  <a:close/>
                  <a:moveTo>
                    <a:pt x="4612" y="2595"/>
                  </a:moveTo>
                  <a:lnTo>
                    <a:pt x="4791" y="2505"/>
                  </a:lnTo>
                  <a:cubicBezTo>
                    <a:pt x="4807" y="2497"/>
                    <a:pt x="4827" y="2504"/>
                    <a:pt x="4835" y="2520"/>
                  </a:cubicBezTo>
                  <a:cubicBezTo>
                    <a:pt x="4844" y="2537"/>
                    <a:pt x="4837" y="2557"/>
                    <a:pt x="4821" y="2565"/>
                  </a:cubicBezTo>
                  <a:lnTo>
                    <a:pt x="4642" y="2655"/>
                  </a:lnTo>
                  <a:cubicBezTo>
                    <a:pt x="4625" y="2663"/>
                    <a:pt x="4605" y="2656"/>
                    <a:pt x="4597" y="2640"/>
                  </a:cubicBezTo>
                  <a:cubicBezTo>
                    <a:pt x="4589" y="2623"/>
                    <a:pt x="4595" y="2603"/>
                    <a:pt x="4612" y="2595"/>
                  </a:cubicBezTo>
                  <a:close/>
                  <a:moveTo>
                    <a:pt x="5029" y="2386"/>
                  </a:moveTo>
                  <a:lnTo>
                    <a:pt x="5208" y="2296"/>
                  </a:lnTo>
                  <a:cubicBezTo>
                    <a:pt x="5224" y="2288"/>
                    <a:pt x="5244" y="2295"/>
                    <a:pt x="5253" y="2311"/>
                  </a:cubicBezTo>
                  <a:cubicBezTo>
                    <a:pt x="5261" y="2328"/>
                    <a:pt x="5254" y="2348"/>
                    <a:pt x="5238" y="2356"/>
                  </a:cubicBezTo>
                  <a:lnTo>
                    <a:pt x="5059" y="2445"/>
                  </a:lnTo>
                  <a:cubicBezTo>
                    <a:pt x="5043" y="2454"/>
                    <a:pt x="5022" y="2447"/>
                    <a:pt x="5014" y="2431"/>
                  </a:cubicBezTo>
                  <a:cubicBezTo>
                    <a:pt x="5006" y="2414"/>
                    <a:pt x="5013" y="2394"/>
                    <a:pt x="5029" y="2386"/>
                  </a:cubicBezTo>
                  <a:close/>
                  <a:moveTo>
                    <a:pt x="5446" y="2177"/>
                  </a:moveTo>
                  <a:lnTo>
                    <a:pt x="5625" y="2087"/>
                  </a:lnTo>
                  <a:cubicBezTo>
                    <a:pt x="5642" y="2079"/>
                    <a:pt x="5662" y="2085"/>
                    <a:pt x="5670" y="2102"/>
                  </a:cubicBezTo>
                  <a:cubicBezTo>
                    <a:pt x="5678" y="2118"/>
                    <a:pt x="5671" y="2138"/>
                    <a:pt x="5655" y="2147"/>
                  </a:cubicBezTo>
                  <a:lnTo>
                    <a:pt x="5476" y="2236"/>
                  </a:lnTo>
                  <a:cubicBezTo>
                    <a:pt x="5460" y="2245"/>
                    <a:pt x="5440" y="2238"/>
                    <a:pt x="5431" y="2221"/>
                  </a:cubicBezTo>
                  <a:cubicBezTo>
                    <a:pt x="5423" y="2205"/>
                    <a:pt x="5430" y="2185"/>
                    <a:pt x="5446" y="2177"/>
                  </a:cubicBezTo>
                  <a:close/>
                  <a:moveTo>
                    <a:pt x="5863" y="1968"/>
                  </a:moveTo>
                  <a:lnTo>
                    <a:pt x="6042" y="1878"/>
                  </a:lnTo>
                  <a:cubicBezTo>
                    <a:pt x="6059" y="1870"/>
                    <a:pt x="6079" y="1876"/>
                    <a:pt x="6087" y="1893"/>
                  </a:cubicBezTo>
                  <a:cubicBezTo>
                    <a:pt x="6095" y="1909"/>
                    <a:pt x="6089" y="1929"/>
                    <a:pt x="6072" y="1938"/>
                  </a:cubicBezTo>
                  <a:lnTo>
                    <a:pt x="5893" y="2027"/>
                  </a:lnTo>
                  <a:cubicBezTo>
                    <a:pt x="5877" y="2035"/>
                    <a:pt x="5857" y="2029"/>
                    <a:pt x="5849" y="2012"/>
                  </a:cubicBezTo>
                  <a:cubicBezTo>
                    <a:pt x="5840" y="1996"/>
                    <a:pt x="5847" y="1976"/>
                    <a:pt x="5863" y="1968"/>
                  </a:cubicBezTo>
                  <a:close/>
                  <a:moveTo>
                    <a:pt x="6281" y="1758"/>
                  </a:moveTo>
                  <a:lnTo>
                    <a:pt x="6459" y="1669"/>
                  </a:lnTo>
                  <a:cubicBezTo>
                    <a:pt x="6476" y="1661"/>
                    <a:pt x="6496" y="1667"/>
                    <a:pt x="6504" y="1684"/>
                  </a:cubicBezTo>
                  <a:cubicBezTo>
                    <a:pt x="6512" y="1700"/>
                    <a:pt x="6506" y="1720"/>
                    <a:pt x="6489" y="1728"/>
                  </a:cubicBezTo>
                  <a:lnTo>
                    <a:pt x="6311" y="1818"/>
                  </a:lnTo>
                  <a:cubicBezTo>
                    <a:pt x="6294" y="1826"/>
                    <a:pt x="6274" y="1820"/>
                    <a:pt x="6266" y="1803"/>
                  </a:cubicBezTo>
                  <a:cubicBezTo>
                    <a:pt x="6258" y="1787"/>
                    <a:pt x="6264" y="1767"/>
                    <a:pt x="6281" y="1758"/>
                  </a:cubicBezTo>
                  <a:close/>
                  <a:moveTo>
                    <a:pt x="6698" y="1549"/>
                  </a:moveTo>
                  <a:lnTo>
                    <a:pt x="6877" y="1460"/>
                  </a:lnTo>
                  <a:cubicBezTo>
                    <a:pt x="6893" y="1451"/>
                    <a:pt x="6913" y="1458"/>
                    <a:pt x="6921" y="1475"/>
                  </a:cubicBezTo>
                  <a:cubicBezTo>
                    <a:pt x="6930" y="1491"/>
                    <a:pt x="6923" y="1511"/>
                    <a:pt x="6907" y="1519"/>
                  </a:cubicBezTo>
                  <a:lnTo>
                    <a:pt x="6728" y="1609"/>
                  </a:lnTo>
                  <a:cubicBezTo>
                    <a:pt x="6711" y="1617"/>
                    <a:pt x="6691" y="1611"/>
                    <a:pt x="6683" y="1594"/>
                  </a:cubicBezTo>
                  <a:cubicBezTo>
                    <a:pt x="6675" y="1578"/>
                    <a:pt x="6681" y="1558"/>
                    <a:pt x="6698" y="1549"/>
                  </a:cubicBezTo>
                  <a:close/>
                  <a:moveTo>
                    <a:pt x="7115" y="1340"/>
                  </a:moveTo>
                  <a:lnTo>
                    <a:pt x="7294" y="1251"/>
                  </a:lnTo>
                  <a:cubicBezTo>
                    <a:pt x="7310" y="1242"/>
                    <a:pt x="7330" y="1249"/>
                    <a:pt x="7339" y="1265"/>
                  </a:cubicBezTo>
                  <a:cubicBezTo>
                    <a:pt x="7347" y="1282"/>
                    <a:pt x="7340" y="1302"/>
                    <a:pt x="7324" y="1310"/>
                  </a:cubicBezTo>
                  <a:lnTo>
                    <a:pt x="7145" y="1400"/>
                  </a:lnTo>
                  <a:cubicBezTo>
                    <a:pt x="7128" y="1408"/>
                    <a:pt x="7108" y="1401"/>
                    <a:pt x="7100" y="1385"/>
                  </a:cubicBezTo>
                  <a:cubicBezTo>
                    <a:pt x="7092" y="1368"/>
                    <a:pt x="7099" y="1348"/>
                    <a:pt x="7115" y="1340"/>
                  </a:cubicBezTo>
                  <a:close/>
                  <a:moveTo>
                    <a:pt x="7532" y="1131"/>
                  </a:moveTo>
                  <a:lnTo>
                    <a:pt x="7711" y="1041"/>
                  </a:lnTo>
                  <a:cubicBezTo>
                    <a:pt x="7727" y="1033"/>
                    <a:pt x="7748" y="1040"/>
                    <a:pt x="7756" y="1056"/>
                  </a:cubicBezTo>
                  <a:cubicBezTo>
                    <a:pt x="7764" y="1073"/>
                    <a:pt x="7757" y="1093"/>
                    <a:pt x="7741" y="1101"/>
                  </a:cubicBezTo>
                  <a:lnTo>
                    <a:pt x="7562" y="1191"/>
                  </a:lnTo>
                  <a:cubicBezTo>
                    <a:pt x="7546" y="1199"/>
                    <a:pt x="7526" y="1192"/>
                    <a:pt x="7517" y="1176"/>
                  </a:cubicBezTo>
                  <a:cubicBezTo>
                    <a:pt x="7509" y="1159"/>
                    <a:pt x="7516" y="1139"/>
                    <a:pt x="7532" y="1131"/>
                  </a:cubicBezTo>
                  <a:close/>
                  <a:moveTo>
                    <a:pt x="7949" y="922"/>
                  </a:moveTo>
                  <a:lnTo>
                    <a:pt x="8128" y="832"/>
                  </a:lnTo>
                  <a:cubicBezTo>
                    <a:pt x="8145" y="824"/>
                    <a:pt x="8165" y="831"/>
                    <a:pt x="8173" y="847"/>
                  </a:cubicBezTo>
                  <a:cubicBezTo>
                    <a:pt x="8181" y="864"/>
                    <a:pt x="8175" y="884"/>
                    <a:pt x="8158" y="892"/>
                  </a:cubicBezTo>
                  <a:lnTo>
                    <a:pt x="7979" y="982"/>
                  </a:lnTo>
                  <a:cubicBezTo>
                    <a:pt x="7963" y="990"/>
                    <a:pt x="7943" y="983"/>
                    <a:pt x="7935" y="967"/>
                  </a:cubicBezTo>
                  <a:cubicBezTo>
                    <a:pt x="7926" y="950"/>
                    <a:pt x="7933" y="930"/>
                    <a:pt x="7949" y="922"/>
                  </a:cubicBezTo>
                  <a:close/>
                  <a:moveTo>
                    <a:pt x="8367" y="713"/>
                  </a:moveTo>
                  <a:lnTo>
                    <a:pt x="8545" y="623"/>
                  </a:lnTo>
                  <a:cubicBezTo>
                    <a:pt x="8562" y="615"/>
                    <a:pt x="8582" y="622"/>
                    <a:pt x="8590" y="638"/>
                  </a:cubicBezTo>
                  <a:cubicBezTo>
                    <a:pt x="8598" y="655"/>
                    <a:pt x="8592" y="675"/>
                    <a:pt x="8575" y="683"/>
                  </a:cubicBezTo>
                  <a:lnTo>
                    <a:pt x="8396" y="772"/>
                  </a:lnTo>
                  <a:cubicBezTo>
                    <a:pt x="8380" y="781"/>
                    <a:pt x="8360" y="774"/>
                    <a:pt x="8352" y="758"/>
                  </a:cubicBezTo>
                  <a:cubicBezTo>
                    <a:pt x="8343" y="741"/>
                    <a:pt x="8350" y="721"/>
                    <a:pt x="8367" y="713"/>
                  </a:cubicBezTo>
                  <a:close/>
                  <a:moveTo>
                    <a:pt x="8784" y="504"/>
                  </a:moveTo>
                  <a:lnTo>
                    <a:pt x="8963" y="414"/>
                  </a:lnTo>
                  <a:cubicBezTo>
                    <a:pt x="8979" y="406"/>
                    <a:pt x="8999" y="412"/>
                    <a:pt x="9007" y="429"/>
                  </a:cubicBezTo>
                  <a:cubicBezTo>
                    <a:pt x="9016" y="445"/>
                    <a:pt x="9009" y="465"/>
                    <a:pt x="8992" y="474"/>
                  </a:cubicBezTo>
                  <a:lnTo>
                    <a:pt x="8814" y="563"/>
                  </a:lnTo>
                  <a:cubicBezTo>
                    <a:pt x="8797" y="572"/>
                    <a:pt x="8777" y="565"/>
                    <a:pt x="8769" y="548"/>
                  </a:cubicBezTo>
                  <a:cubicBezTo>
                    <a:pt x="8761" y="532"/>
                    <a:pt x="8767" y="512"/>
                    <a:pt x="8784" y="504"/>
                  </a:cubicBezTo>
                  <a:close/>
                  <a:moveTo>
                    <a:pt x="9201" y="295"/>
                  </a:moveTo>
                  <a:lnTo>
                    <a:pt x="9380" y="205"/>
                  </a:lnTo>
                  <a:cubicBezTo>
                    <a:pt x="9396" y="197"/>
                    <a:pt x="9416" y="203"/>
                    <a:pt x="9425" y="220"/>
                  </a:cubicBezTo>
                  <a:cubicBezTo>
                    <a:pt x="9433" y="236"/>
                    <a:pt x="9426" y="256"/>
                    <a:pt x="9410" y="265"/>
                  </a:cubicBezTo>
                  <a:lnTo>
                    <a:pt x="9231" y="354"/>
                  </a:lnTo>
                  <a:cubicBezTo>
                    <a:pt x="9214" y="362"/>
                    <a:pt x="9194" y="356"/>
                    <a:pt x="9186" y="339"/>
                  </a:cubicBezTo>
                  <a:cubicBezTo>
                    <a:pt x="9178" y="323"/>
                    <a:pt x="9185" y="303"/>
                    <a:pt x="9201" y="295"/>
                  </a:cubicBezTo>
                  <a:close/>
                  <a:moveTo>
                    <a:pt x="9416" y="1"/>
                  </a:moveTo>
                  <a:lnTo>
                    <a:pt x="9863" y="0"/>
                  </a:lnTo>
                  <a:lnTo>
                    <a:pt x="9595" y="358"/>
                  </a:lnTo>
                  <a:lnTo>
                    <a:pt x="9416" y="1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3F98ABE-3199-4638-B3DC-93C0CF422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0743" y="4613900"/>
              <a:ext cx="2054926" cy="618500"/>
            </a:xfrm>
            <a:prstGeom prst="rect">
              <a:avLst/>
            </a:prstGeom>
            <a:noFill/>
            <a:ln w="825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1D588B64-52E8-4254-8246-25B12E92D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345" y="4657700"/>
              <a:ext cx="1785623" cy="4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Descriptions of proposed radio interface technologies and evaluation reports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Freeform 45">
              <a:extLst>
                <a:ext uri="{FF2B5EF4-FFF2-40B4-BE49-F238E27FC236}">
                  <a16:creationId xmlns:a16="http://schemas.microsoft.com/office/drawing/2014/main" id="{290EA6F6-E039-4390-A547-C6DAF159F2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46254" y="4200500"/>
              <a:ext cx="67901" cy="390500"/>
            </a:xfrm>
            <a:custGeom>
              <a:avLst/>
              <a:gdLst>
                <a:gd name="T0" fmla="*/ 2147483646 w 400"/>
                <a:gd name="T1" fmla="*/ 2147483646 h 2300"/>
                <a:gd name="T2" fmla="*/ 2147483646 w 400"/>
                <a:gd name="T3" fmla="*/ 2147483646 h 2300"/>
                <a:gd name="T4" fmla="*/ 2147483646 w 400"/>
                <a:gd name="T5" fmla="*/ 2147483646 h 2300"/>
                <a:gd name="T6" fmla="*/ 2147483646 w 400"/>
                <a:gd name="T7" fmla="*/ 2147483646 h 2300"/>
                <a:gd name="T8" fmla="*/ 2147483646 w 400"/>
                <a:gd name="T9" fmla="*/ 2147483646 h 2300"/>
                <a:gd name="T10" fmla="*/ 2147483646 w 400"/>
                <a:gd name="T11" fmla="*/ 0 h 2300"/>
                <a:gd name="T12" fmla="*/ 2147483646 w 400"/>
                <a:gd name="T13" fmla="*/ 2147483646 h 2300"/>
                <a:gd name="T14" fmla="*/ 2147483646 w 400"/>
                <a:gd name="T15" fmla="*/ 2147483646 h 2300"/>
                <a:gd name="T16" fmla="*/ 2147483646 w 400"/>
                <a:gd name="T17" fmla="*/ 2147483646 h 2300"/>
                <a:gd name="T18" fmla="*/ 0 w 400"/>
                <a:gd name="T19" fmla="*/ 2147483646 h 2300"/>
                <a:gd name="T20" fmla="*/ 2147483646 w 400"/>
                <a:gd name="T21" fmla="*/ 2147483646 h 23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2300">
                  <a:moveTo>
                    <a:pt x="233" y="33"/>
                  </a:moveTo>
                  <a:lnTo>
                    <a:pt x="233" y="1967"/>
                  </a:lnTo>
                  <a:cubicBezTo>
                    <a:pt x="233" y="1985"/>
                    <a:pt x="218" y="2000"/>
                    <a:pt x="200" y="2000"/>
                  </a:cubicBezTo>
                  <a:cubicBezTo>
                    <a:pt x="181" y="2000"/>
                    <a:pt x="166" y="1985"/>
                    <a:pt x="166" y="1967"/>
                  </a:cubicBezTo>
                  <a:lnTo>
                    <a:pt x="166" y="33"/>
                  </a:lnTo>
                  <a:cubicBezTo>
                    <a:pt x="166" y="15"/>
                    <a:pt x="181" y="0"/>
                    <a:pt x="200" y="0"/>
                  </a:cubicBezTo>
                  <a:cubicBezTo>
                    <a:pt x="218" y="0"/>
                    <a:pt x="233" y="15"/>
                    <a:pt x="233" y="33"/>
                  </a:cubicBezTo>
                  <a:close/>
                  <a:moveTo>
                    <a:pt x="400" y="1900"/>
                  </a:moveTo>
                  <a:lnTo>
                    <a:pt x="200" y="2300"/>
                  </a:lnTo>
                  <a:lnTo>
                    <a:pt x="0" y="1900"/>
                  </a:lnTo>
                  <a:lnTo>
                    <a:pt x="400" y="190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2" name="Freeform 46">
              <a:extLst>
                <a:ext uri="{FF2B5EF4-FFF2-40B4-BE49-F238E27FC236}">
                  <a16:creationId xmlns:a16="http://schemas.microsoft.com/office/drawing/2014/main" id="{BB2FFCC8-6C32-4962-805D-55705A2A9E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45032" y="4877400"/>
              <a:ext cx="841411" cy="67900"/>
            </a:xfrm>
            <a:custGeom>
              <a:avLst/>
              <a:gdLst>
                <a:gd name="T0" fmla="*/ 2147483646 w 4950"/>
                <a:gd name="T1" fmla="*/ 2147483646 h 400"/>
                <a:gd name="T2" fmla="*/ 2147483646 w 4950"/>
                <a:gd name="T3" fmla="*/ 2147483646 h 400"/>
                <a:gd name="T4" fmla="*/ 2147483646 w 4950"/>
                <a:gd name="T5" fmla="*/ 2147483646 h 400"/>
                <a:gd name="T6" fmla="*/ 2147483646 w 4950"/>
                <a:gd name="T7" fmla="*/ 2147483646 h 400"/>
                <a:gd name="T8" fmla="*/ 2147483646 w 4950"/>
                <a:gd name="T9" fmla="*/ 2147483646 h 400"/>
                <a:gd name="T10" fmla="*/ 2147483646 w 4950"/>
                <a:gd name="T11" fmla="*/ 2147483646 h 400"/>
                <a:gd name="T12" fmla="*/ 2147483646 w 4950"/>
                <a:gd name="T13" fmla="*/ 2147483646 h 400"/>
                <a:gd name="T14" fmla="*/ 2147483646 w 4950"/>
                <a:gd name="T15" fmla="*/ 2147483646 h 400"/>
                <a:gd name="T16" fmla="*/ 0 w 4950"/>
                <a:gd name="T17" fmla="*/ 2147483646 h 400"/>
                <a:gd name="T18" fmla="*/ 2147483646 w 4950"/>
                <a:gd name="T19" fmla="*/ 0 h 400"/>
                <a:gd name="T20" fmla="*/ 2147483646 w 4950"/>
                <a:gd name="T21" fmla="*/ 2147483646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50" h="400">
                  <a:moveTo>
                    <a:pt x="4917" y="234"/>
                  </a:moveTo>
                  <a:lnTo>
                    <a:pt x="334" y="234"/>
                  </a:lnTo>
                  <a:cubicBezTo>
                    <a:pt x="315" y="234"/>
                    <a:pt x="300" y="219"/>
                    <a:pt x="300" y="200"/>
                  </a:cubicBezTo>
                  <a:cubicBezTo>
                    <a:pt x="300" y="182"/>
                    <a:pt x="315" y="167"/>
                    <a:pt x="334" y="167"/>
                  </a:cubicBezTo>
                  <a:lnTo>
                    <a:pt x="4917" y="167"/>
                  </a:lnTo>
                  <a:cubicBezTo>
                    <a:pt x="4936" y="167"/>
                    <a:pt x="4950" y="182"/>
                    <a:pt x="4950" y="200"/>
                  </a:cubicBezTo>
                  <a:cubicBezTo>
                    <a:pt x="4950" y="219"/>
                    <a:pt x="4936" y="234"/>
                    <a:pt x="4917" y="234"/>
                  </a:cubicBezTo>
                  <a:close/>
                  <a:moveTo>
                    <a:pt x="400" y="400"/>
                  </a:moveTo>
                  <a:lnTo>
                    <a:pt x="0" y="200"/>
                  </a:lnTo>
                  <a:lnTo>
                    <a:pt x="400" y="0"/>
                  </a:lnTo>
                  <a:lnTo>
                    <a:pt x="400" y="40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3" name="Freeform 47">
              <a:extLst>
                <a:ext uri="{FF2B5EF4-FFF2-40B4-BE49-F238E27FC236}">
                  <a16:creationId xmlns:a16="http://schemas.microsoft.com/office/drawing/2014/main" id="{E21FF816-0A4F-401E-AA4B-ADFB4CC026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12220" y="5292000"/>
              <a:ext cx="68001" cy="198200"/>
            </a:xfrm>
            <a:custGeom>
              <a:avLst/>
              <a:gdLst>
                <a:gd name="T0" fmla="*/ 2147483646 w 400"/>
                <a:gd name="T1" fmla="*/ 2147483646 h 1167"/>
                <a:gd name="T2" fmla="*/ 2147483646 w 400"/>
                <a:gd name="T3" fmla="*/ 2147483646 h 1167"/>
                <a:gd name="T4" fmla="*/ 2147483646 w 400"/>
                <a:gd name="T5" fmla="*/ 2147483646 h 1167"/>
                <a:gd name="T6" fmla="*/ 2147483646 w 400"/>
                <a:gd name="T7" fmla="*/ 2147483646 h 1167"/>
                <a:gd name="T8" fmla="*/ 2147483646 w 400"/>
                <a:gd name="T9" fmla="*/ 2147483646 h 1167"/>
                <a:gd name="T10" fmla="*/ 2147483646 w 400"/>
                <a:gd name="T11" fmla="*/ 0 h 1167"/>
                <a:gd name="T12" fmla="*/ 2147483646 w 400"/>
                <a:gd name="T13" fmla="*/ 2147483646 h 1167"/>
                <a:gd name="T14" fmla="*/ 2147483646 w 400"/>
                <a:gd name="T15" fmla="*/ 2147483646 h 1167"/>
                <a:gd name="T16" fmla="*/ 2147483646 w 400"/>
                <a:gd name="T17" fmla="*/ 2147483646 h 1167"/>
                <a:gd name="T18" fmla="*/ 0 w 400"/>
                <a:gd name="T19" fmla="*/ 2147483646 h 1167"/>
                <a:gd name="T20" fmla="*/ 2147483646 w 400"/>
                <a:gd name="T21" fmla="*/ 2147483646 h 116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00" h="1167">
                  <a:moveTo>
                    <a:pt x="233" y="33"/>
                  </a:moveTo>
                  <a:lnTo>
                    <a:pt x="233" y="833"/>
                  </a:lnTo>
                  <a:cubicBezTo>
                    <a:pt x="233" y="852"/>
                    <a:pt x="218" y="867"/>
                    <a:pt x="200" y="867"/>
                  </a:cubicBezTo>
                  <a:cubicBezTo>
                    <a:pt x="181" y="867"/>
                    <a:pt x="166" y="852"/>
                    <a:pt x="166" y="833"/>
                  </a:cubicBezTo>
                  <a:lnTo>
                    <a:pt x="166" y="33"/>
                  </a:lnTo>
                  <a:cubicBezTo>
                    <a:pt x="166" y="15"/>
                    <a:pt x="181" y="0"/>
                    <a:pt x="200" y="0"/>
                  </a:cubicBezTo>
                  <a:cubicBezTo>
                    <a:pt x="218" y="0"/>
                    <a:pt x="233" y="15"/>
                    <a:pt x="233" y="33"/>
                  </a:cubicBezTo>
                  <a:close/>
                  <a:moveTo>
                    <a:pt x="400" y="767"/>
                  </a:moveTo>
                  <a:lnTo>
                    <a:pt x="200" y="1167"/>
                  </a:lnTo>
                  <a:lnTo>
                    <a:pt x="0" y="767"/>
                  </a:lnTo>
                  <a:lnTo>
                    <a:pt x="400" y="76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2B9EEF1-ACD1-41BC-B27D-35B1102A8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917" y="713290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8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0E48D38C-B7EB-4E8D-8676-DD2091563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6709" y="7372900"/>
              <a:ext cx="1638921" cy="370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Development of radio interface Recommendation(s)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D4B4527-811F-4C16-9A04-FFD1B1087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345" y="6513800"/>
              <a:ext cx="1754522" cy="46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Radio interface specifications (SPECS), sufficiently detailed to enable worldwide compatibility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798CAB6-733C-41F5-A50D-02D145A48B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6144" y="6480100"/>
              <a:ext cx="1861824" cy="559500"/>
            </a:xfrm>
            <a:prstGeom prst="rect">
              <a:avLst/>
            </a:prstGeom>
            <a:noFill/>
            <a:ln w="8255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B5F26C6-6DA2-4C6A-8316-C7B6B18AA6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8619" y="7236702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9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067DA53-10D8-45F7-BE9D-42444D967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2906" y="7429441"/>
              <a:ext cx="1334573" cy="522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Implementation of Recommendation(s)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 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Freeform 54">
              <a:extLst>
                <a:ext uri="{FF2B5EF4-FFF2-40B4-BE49-F238E27FC236}">
                  <a16:creationId xmlns:a16="http://schemas.microsoft.com/office/drawing/2014/main" id="{4925372B-3337-4FA4-B8BB-947F0D9DB6B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5831" y="7512600"/>
              <a:ext cx="968412" cy="68000"/>
            </a:xfrm>
            <a:custGeom>
              <a:avLst/>
              <a:gdLst>
                <a:gd name="T0" fmla="*/ 2147483646 w 2850"/>
                <a:gd name="T1" fmla="*/ 2147483646 h 200"/>
                <a:gd name="T2" fmla="*/ 2147483646 w 2850"/>
                <a:gd name="T3" fmla="*/ 2147483646 h 200"/>
                <a:gd name="T4" fmla="*/ 2147483646 w 2850"/>
                <a:gd name="T5" fmla="*/ 2147483646 h 200"/>
                <a:gd name="T6" fmla="*/ 2147483646 w 2850"/>
                <a:gd name="T7" fmla="*/ 2147483646 h 200"/>
                <a:gd name="T8" fmla="*/ 2147483646 w 2850"/>
                <a:gd name="T9" fmla="*/ 2147483646 h 200"/>
                <a:gd name="T10" fmla="*/ 0 w 2850"/>
                <a:gd name="T11" fmla="*/ 2147483646 h 200"/>
                <a:gd name="T12" fmla="*/ 2147483646 w 2850"/>
                <a:gd name="T13" fmla="*/ 2147483646 h 200"/>
                <a:gd name="T14" fmla="*/ 2147483646 w 2850"/>
                <a:gd name="T15" fmla="*/ 0 h 200"/>
                <a:gd name="T16" fmla="*/ 2147483646 w 2850"/>
                <a:gd name="T17" fmla="*/ 2147483646 h 200"/>
                <a:gd name="T18" fmla="*/ 2147483646 w 2850"/>
                <a:gd name="T19" fmla="*/ 2147483646 h 200"/>
                <a:gd name="T20" fmla="*/ 2147483646 w 2850"/>
                <a:gd name="T21" fmla="*/ 0 h 2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850" h="200">
                  <a:moveTo>
                    <a:pt x="16" y="83"/>
                  </a:moveTo>
                  <a:lnTo>
                    <a:pt x="2683" y="83"/>
                  </a:lnTo>
                  <a:cubicBezTo>
                    <a:pt x="2692" y="83"/>
                    <a:pt x="2700" y="90"/>
                    <a:pt x="2700" y="100"/>
                  </a:cubicBezTo>
                  <a:cubicBezTo>
                    <a:pt x="2700" y="109"/>
                    <a:pt x="2692" y="116"/>
                    <a:pt x="2683" y="116"/>
                  </a:cubicBezTo>
                  <a:lnTo>
                    <a:pt x="16" y="116"/>
                  </a:lnTo>
                  <a:cubicBezTo>
                    <a:pt x="7" y="116"/>
                    <a:pt x="0" y="109"/>
                    <a:pt x="0" y="100"/>
                  </a:cubicBezTo>
                  <a:cubicBezTo>
                    <a:pt x="0" y="90"/>
                    <a:pt x="7" y="83"/>
                    <a:pt x="16" y="83"/>
                  </a:cubicBezTo>
                  <a:close/>
                  <a:moveTo>
                    <a:pt x="2650" y="0"/>
                  </a:moveTo>
                  <a:lnTo>
                    <a:pt x="2850" y="100"/>
                  </a:lnTo>
                  <a:lnTo>
                    <a:pt x="2650" y="200"/>
                  </a:lnTo>
                  <a:lnTo>
                    <a:pt x="2650" y="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51" name="Freeform 55">
              <a:extLst>
                <a:ext uri="{FF2B5EF4-FFF2-40B4-BE49-F238E27FC236}">
                  <a16:creationId xmlns:a16="http://schemas.microsoft.com/office/drawing/2014/main" id="{FE13FB07-F2BF-43C1-8B47-D84580BC5A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346930" y="6513800"/>
              <a:ext cx="1097314" cy="159400"/>
            </a:xfrm>
            <a:custGeom>
              <a:avLst/>
              <a:gdLst>
                <a:gd name="T0" fmla="*/ 2147483646 w 3230"/>
                <a:gd name="T1" fmla="*/ 2147483646 h 469"/>
                <a:gd name="T2" fmla="*/ 2147483646 w 3230"/>
                <a:gd name="T3" fmla="*/ 2147483646 h 469"/>
                <a:gd name="T4" fmla="*/ 2147483646 w 3230"/>
                <a:gd name="T5" fmla="*/ 2147483646 h 469"/>
                <a:gd name="T6" fmla="*/ 2147483646 w 3230"/>
                <a:gd name="T7" fmla="*/ 2147483646 h 469"/>
                <a:gd name="T8" fmla="*/ 2147483646 w 3230"/>
                <a:gd name="T9" fmla="*/ 2147483646 h 469"/>
                <a:gd name="T10" fmla="*/ 2147483646 w 3230"/>
                <a:gd name="T11" fmla="*/ 2147483646 h 469"/>
                <a:gd name="T12" fmla="*/ 2147483646 w 3230"/>
                <a:gd name="T13" fmla="*/ 2147483646 h 469"/>
                <a:gd name="T14" fmla="*/ 2147483646 w 3230"/>
                <a:gd name="T15" fmla="*/ 2147483646 h 469"/>
                <a:gd name="T16" fmla="*/ 2147483646 w 3230"/>
                <a:gd name="T17" fmla="*/ 2147483646 h 469"/>
                <a:gd name="T18" fmla="*/ 2147483646 w 3230"/>
                <a:gd name="T19" fmla="*/ 2147483646 h 469"/>
                <a:gd name="T20" fmla="*/ 2147483646 w 3230"/>
                <a:gd name="T21" fmla="*/ 2147483646 h 46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230" h="469">
                  <a:moveTo>
                    <a:pt x="19" y="1"/>
                  </a:moveTo>
                  <a:lnTo>
                    <a:pt x="3066" y="357"/>
                  </a:lnTo>
                  <a:cubicBezTo>
                    <a:pt x="3075" y="358"/>
                    <a:pt x="3082" y="366"/>
                    <a:pt x="3081" y="375"/>
                  </a:cubicBezTo>
                  <a:cubicBezTo>
                    <a:pt x="3080" y="385"/>
                    <a:pt x="3071" y="391"/>
                    <a:pt x="3062" y="390"/>
                  </a:cubicBezTo>
                  <a:lnTo>
                    <a:pt x="15" y="34"/>
                  </a:lnTo>
                  <a:cubicBezTo>
                    <a:pt x="6" y="33"/>
                    <a:pt x="0" y="25"/>
                    <a:pt x="1" y="16"/>
                  </a:cubicBezTo>
                  <a:cubicBezTo>
                    <a:pt x="2" y="7"/>
                    <a:pt x="10" y="0"/>
                    <a:pt x="19" y="1"/>
                  </a:cubicBezTo>
                  <a:close/>
                  <a:moveTo>
                    <a:pt x="3043" y="270"/>
                  </a:moveTo>
                  <a:lnTo>
                    <a:pt x="3230" y="393"/>
                  </a:lnTo>
                  <a:lnTo>
                    <a:pt x="3020" y="469"/>
                  </a:lnTo>
                  <a:lnTo>
                    <a:pt x="3043" y="270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52" name="Freeform 56">
              <a:extLst>
                <a:ext uri="{FF2B5EF4-FFF2-40B4-BE49-F238E27FC236}">
                  <a16:creationId xmlns:a16="http://schemas.microsoft.com/office/drawing/2014/main" id="{573E14B2-D041-46D5-BA76-66EF2366105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3728" y="6833800"/>
              <a:ext cx="1226816" cy="403200"/>
            </a:xfrm>
            <a:custGeom>
              <a:avLst/>
              <a:gdLst>
                <a:gd name="T0" fmla="*/ 2147483646 w 3610"/>
                <a:gd name="T1" fmla="*/ 2147483646 h 1187"/>
                <a:gd name="T2" fmla="*/ 2147483646 w 3610"/>
                <a:gd name="T3" fmla="*/ 2147483646 h 1187"/>
                <a:gd name="T4" fmla="*/ 2147483646 w 3610"/>
                <a:gd name="T5" fmla="*/ 2147483646 h 1187"/>
                <a:gd name="T6" fmla="*/ 2147483646 w 3610"/>
                <a:gd name="T7" fmla="*/ 2147483646 h 1187"/>
                <a:gd name="T8" fmla="*/ 2147483646 w 3610"/>
                <a:gd name="T9" fmla="*/ 2147483646 h 1187"/>
                <a:gd name="T10" fmla="*/ 2147483646 w 3610"/>
                <a:gd name="T11" fmla="*/ 2147483646 h 1187"/>
                <a:gd name="T12" fmla="*/ 2147483646 w 3610"/>
                <a:gd name="T13" fmla="*/ 2147483646 h 1187"/>
                <a:gd name="T14" fmla="*/ 2147483646 w 3610"/>
                <a:gd name="T15" fmla="*/ 2147483646 h 1187"/>
                <a:gd name="T16" fmla="*/ 0 w 3610"/>
                <a:gd name="T17" fmla="*/ 2147483646 h 1187"/>
                <a:gd name="T18" fmla="*/ 2147483646 w 3610"/>
                <a:gd name="T19" fmla="*/ 2147483646 h 1187"/>
                <a:gd name="T20" fmla="*/ 2147483646 w 3610"/>
                <a:gd name="T21" fmla="*/ 2147483646 h 11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610" h="1187">
                  <a:moveTo>
                    <a:pt x="3597" y="34"/>
                  </a:moveTo>
                  <a:lnTo>
                    <a:pt x="164" y="1118"/>
                  </a:lnTo>
                  <a:cubicBezTo>
                    <a:pt x="155" y="1120"/>
                    <a:pt x="146" y="1115"/>
                    <a:pt x="143" y="1107"/>
                  </a:cubicBezTo>
                  <a:cubicBezTo>
                    <a:pt x="140" y="1098"/>
                    <a:pt x="145" y="1089"/>
                    <a:pt x="154" y="1086"/>
                  </a:cubicBezTo>
                  <a:lnTo>
                    <a:pt x="3587" y="3"/>
                  </a:lnTo>
                  <a:cubicBezTo>
                    <a:pt x="3596" y="0"/>
                    <a:pt x="3605" y="5"/>
                    <a:pt x="3608" y="13"/>
                  </a:cubicBezTo>
                  <a:cubicBezTo>
                    <a:pt x="3610" y="22"/>
                    <a:pt x="3606" y="32"/>
                    <a:pt x="3597" y="34"/>
                  </a:cubicBezTo>
                  <a:close/>
                  <a:moveTo>
                    <a:pt x="221" y="1187"/>
                  </a:moveTo>
                  <a:lnTo>
                    <a:pt x="0" y="1152"/>
                  </a:lnTo>
                  <a:lnTo>
                    <a:pt x="161" y="996"/>
                  </a:lnTo>
                  <a:lnTo>
                    <a:pt x="221" y="1187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C532DB3-D248-482F-B125-40E7AB42CA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73145" y="3176900"/>
              <a:ext cx="2120327" cy="1285800"/>
              <a:chOff x="5626" y="5002"/>
              <a:chExt cx="3339" cy="2025"/>
            </a:xfrm>
          </p:grpSpPr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97CA5677-99F2-4839-AEE4-6C5776F4CF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26" y="5002"/>
                <a:ext cx="3339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5" name="Freeform 59">
                <a:extLst>
                  <a:ext uri="{FF2B5EF4-FFF2-40B4-BE49-F238E27FC236}">
                    <a16:creationId xmlns:a16="http://schemas.microsoft.com/office/drawing/2014/main" id="{D75C7EB4-58F0-4D09-A0CC-1D143DB42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26" y="5002"/>
                <a:ext cx="3339" cy="2025"/>
              </a:xfrm>
              <a:custGeom>
                <a:avLst/>
                <a:gdLst>
                  <a:gd name="T0" fmla="*/ 1670 w 3339"/>
                  <a:gd name="T1" fmla="*/ 0 h 2025"/>
                  <a:gd name="T2" fmla="*/ 0 w 3339"/>
                  <a:gd name="T3" fmla="*/ 1012 h 2025"/>
                  <a:gd name="T4" fmla="*/ 1670 w 3339"/>
                  <a:gd name="T5" fmla="*/ 2025 h 2025"/>
                  <a:gd name="T6" fmla="*/ 3339 w 3339"/>
                  <a:gd name="T7" fmla="*/ 1012 h 2025"/>
                  <a:gd name="T8" fmla="*/ 1670 w 3339"/>
                  <a:gd name="T9" fmla="*/ 0 h 20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39" h="2025">
                    <a:moveTo>
                      <a:pt x="1670" y="0"/>
                    </a:moveTo>
                    <a:cubicBezTo>
                      <a:pt x="747" y="0"/>
                      <a:pt x="0" y="453"/>
                      <a:pt x="0" y="1012"/>
                    </a:cubicBezTo>
                    <a:cubicBezTo>
                      <a:pt x="0" y="1571"/>
                      <a:pt x="747" y="2025"/>
                      <a:pt x="1670" y="2025"/>
                    </a:cubicBezTo>
                    <a:cubicBezTo>
                      <a:pt x="2591" y="2025"/>
                      <a:pt x="3339" y="1571"/>
                      <a:pt x="3339" y="1012"/>
                    </a:cubicBezTo>
                    <a:cubicBezTo>
                      <a:pt x="3339" y="453"/>
                      <a:pt x="2591" y="0"/>
                      <a:pt x="1670" y="0"/>
                    </a:cubicBezTo>
                  </a:path>
                </a:pathLst>
              </a:cu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E7712A7A-50F5-42C7-9A5D-3572AD951C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0743" y="2920300"/>
              <a:ext cx="2119627" cy="1285900"/>
              <a:chOff x="5323" y="4598"/>
              <a:chExt cx="3338" cy="2025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570FD066-E1B7-4460-991A-F381CE6F8D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3" y="4598"/>
                <a:ext cx="3338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68EF9BA0-C867-4921-9E53-EE57F3513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23" y="4598"/>
                <a:ext cx="3338" cy="202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A06EDBAD-B7C6-4864-828A-68FF367260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8341" y="2663800"/>
              <a:ext cx="2119627" cy="1285900"/>
              <a:chOff x="5020" y="4194"/>
              <a:chExt cx="3338" cy="2025"/>
            </a:xfrm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28F9BDA-FEBE-4122-8E13-A1C6B6CE03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4194"/>
                <a:ext cx="3338" cy="2025"/>
              </a:xfrm>
              <a:prstGeom prst="ellipse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2CB67EAD-AC3D-4F28-AD80-6F7F442D1B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0" y="4194"/>
                <a:ext cx="3338" cy="2025"/>
              </a:xfrm>
              <a:prstGeom prst="ellipse">
                <a:avLst/>
              </a:prstGeom>
              <a:noFill/>
              <a:ln w="8255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algn="ctr"/>
                <a:endParaRPr lang="en-US" sz="3600" dirty="0"/>
              </a:p>
            </p:txBody>
          </p:sp>
        </p:grp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6EDF944F-6490-4B99-AD0A-5558E47F4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6426" y="2712588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4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850D892-9294-4B44-B239-737293513D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7844" y="2930200"/>
              <a:ext cx="1672621" cy="784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Evaluation of candidate radio interface technologies by independent evaluation groups, grouping of the technologies through consensus building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24EC46F-3B8B-4D99-8106-FA5375D2B6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5113" y="3949001"/>
              <a:ext cx="2852462" cy="4499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Coordination between independent evaluation groups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EAB8657A-AFA8-4E30-89C6-441B5A48C7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516" y="17560"/>
              <a:ext cx="257387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ITU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DD3E97F3-5F44-404B-88C1-F9272EFEC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4770" y="17560"/>
              <a:ext cx="53310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C19B4A93-AB67-4674-8FAE-B73D407B6C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2671" y="17560"/>
              <a:ext cx="115783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3B9D972A-A69B-4686-ACDF-3C4FEACC2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2132" y="17560"/>
              <a:ext cx="852958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Outside ITU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1AE5E7AB-AA20-4819-8507-C60F1B1A9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3946" y="17560"/>
              <a:ext cx="53310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-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B9DD1BD7-CBCA-49BB-85CF-D27A699160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946" y="17560"/>
              <a:ext cx="115783" cy="568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79A309B-CE5F-44AC-B368-F27EEE12C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102" y="1697230"/>
              <a:ext cx="211574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Step 3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3452F60D-6322-48F6-BC32-C2AEDBA94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5611" y="1833200"/>
              <a:ext cx="1485919" cy="44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0" tIns="0" rIns="0" bIns="0" anchor="t" anchorCtr="0" upright="1">
              <a:no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Submission/Reception of the RIT and SRIT proposals and acknowledgement of receipt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7" name="Freeform 77">
              <a:extLst>
                <a:ext uri="{FF2B5EF4-FFF2-40B4-BE49-F238E27FC236}">
                  <a16:creationId xmlns:a16="http://schemas.microsoft.com/office/drawing/2014/main" id="{07C89B8C-4838-4D5A-A54A-A74EE7065F5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16131" y="1181700"/>
              <a:ext cx="1034413" cy="648300"/>
            </a:xfrm>
            <a:custGeom>
              <a:avLst/>
              <a:gdLst>
                <a:gd name="T0" fmla="*/ 2147483646 w 6088"/>
                <a:gd name="T1" fmla="*/ 2147483646 h 3813"/>
                <a:gd name="T2" fmla="*/ 2147483646 w 6088"/>
                <a:gd name="T3" fmla="*/ 2147483646 h 3813"/>
                <a:gd name="T4" fmla="*/ 2147483646 w 6088"/>
                <a:gd name="T5" fmla="*/ 2147483646 h 3813"/>
                <a:gd name="T6" fmla="*/ 2147483646 w 6088"/>
                <a:gd name="T7" fmla="*/ 2147483646 h 3813"/>
                <a:gd name="T8" fmla="*/ 2147483646 w 6088"/>
                <a:gd name="T9" fmla="*/ 2147483646 h 3813"/>
                <a:gd name="T10" fmla="*/ 2147483646 w 6088"/>
                <a:gd name="T11" fmla="*/ 2147483646 h 3813"/>
                <a:gd name="T12" fmla="*/ 2147483646 w 6088"/>
                <a:gd name="T13" fmla="*/ 2147483646 h 3813"/>
                <a:gd name="T14" fmla="*/ 2147483646 w 6088"/>
                <a:gd name="T15" fmla="*/ 2147483646 h 3813"/>
                <a:gd name="T16" fmla="*/ 0 w 6088"/>
                <a:gd name="T17" fmla="*/ 2147483646 h 3813"/>
                <a:gd name="T18" fmla="*/ 2147483646 w 6088"/>
                <a:gd name="T19" fmla="*/ 2147483646 h 3813"/>
                <a:gd name="T20" fmla="*/ 2147483646 w 6088"/>
                <a:gd name="T21" fmla="*/ 2147483646 h 38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088" h="3813">
                  <a:moveTo>
                    <a:pt x="6068" y="66"/>
                  </a:moveTo>
                  <a:lnTo>
                    <a:pt x="301" y="3665"/>
                  </a:lnTo>
                  <a:cubicBezTo>
                    <a:pt x="285" y="3675"/>
                    <a:pt x="264" y="3670"/>
                    <a:pt x="255" y="3654"/>
                  </a:cubicBezTo>
                  <a:cubicBezTo>
                    <a:pt x="245" y="3639"/>
                    <a:pt x="250" y="3618"/>
                    <a:pt x="265" y="3608"/>
                  </a:cubicBezTo>
                  <a:lnTo>
                    <a:pt x="6032" y="10"/>
                  </a:lnTo>
                  <a:cubicBezTo>
                    <a:pt x="6048" y="0"/>
                    <a:pt x="6069" y="5"/>
                    <a:pt x="6078" y="20"/>
                  </a:cubicBezTo>
                  <a:cubicBezTo>
                    <a:pt x="6088" y="36"/>
                    <a:pt x="6083" y="57"/>
                    <a:pt x="6068" y="66"/>
                  </a:cubicBezTo>
                  <a:close/>
                  <a:moveTo>
                    <a:pt x="445" y="3771"/>
                  </a:moveTo>
                  <a:lnTo>
                    <a:pt x="0" y="3813"/>
                  </a:lnTo>
                  <a:lnTo>
                    <a:pt x="234" y="3432"/>
                  </a:lnTo>
                  <a:lnTo>
                    <a:pt x="445" y="3771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68" name="Freeform 78">
              <a:extLst>
                <a:ext uri="{FF2B5EF4-FFF2-40B4-BE49-F238E27FC236}">
                  <a16:creationId xmlns:a16="http://schemas.microsoft.com/office/drawing/2014/main" id="{7E0C96B9-33E3-4D91-9DF1-0782E0AA1B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5231" y="2210400"/>
              <a:ext cx="840111" cy="776600"/>
            </a:xfrm>
            <a:custGeom>
              <a:avLst/>
              <a:gdLst>
                <a:gd name="T0" fmla="*/ 2147483646 w 4946"/>
                <a:gd name="T1" fmla="*/ 2147483646 h 4570"/>
                <a:gd name="T2" fmla="*/ 2147483646 w 4946"/>
                <a:gd name="T3" fmla="*/ 2147483646 h 4570"/>
                <a:gd name="T4" fmla="*/ 2147483646 w 4946"/>
                <a:gd name="T5" fmla="*/ 2147483646 h 4570"/>
                <a:gd name="T6" fmla="*/ 2147483646 w 4946"/>
                <a:gd name="T7" fmla="*/ 2147483646 h 4570"/>
                <a:gd name="T8" fmla="*/ 2147483646 w 4946"/>
                <a:gd name="T9" fmla="*/ 2147483646 h 4570"/>
                <a:gd name="T10" fmla="*/ 2147483646 w 4946"/>
                <a:gd name="T11" fmla="*/ 2147483646 h 4570"/>
                <a:gd name="T12" fmla="*/ 2147483646 w 4946"/>
                <a:gd name="T13" fmla="*/ 2147483646 h 4570"/>
                <a:gd name="T14" fmla="*/ 2147483646 w 4946"/>
                <a:gd name="T15" fmla="*/ 2147483646 h 4570"/>
                <a:gd name="T16" fmla="*/ 2147483646 w 4946"/>
                <a:gd name="T17" fmla="*/ 2147483646 h 4570"/>
                <a:gd name="T18" fmla="*/ 2147483646 w 4946"/>
                <a:gd name="T19" fmla="*/ 2147483646 h 4570"/>
                <a:gd name="T20" fmla="*/ 2147483646 w 4946"/>
                <a:gd name="T21" fmla="*/ 2147483646 h 45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946" h="4570">
                  <a:moveTo>
                    <a:pt x="60" y="13"/>
                  </a:moveTo>
                  <a:lnTo>
                    <a:pt x="4724" y="4320"/>
                  </a:lnTo>
                  <a:cubicBezTo>
                    <a:pt x="4737" y="4332"/>
                    <a:pt x="4738" y="4353"/>
                    <a:pt x="4725" y="4367"/>
                  </a:cubicBezTo>
                  <a:cubicBezTo>
                    <a:pt x="4713" y="4380"/>
                    <a:pt x="4692" y="4381"/>
                    <a:pt x="4678" y="4369"/>
                  </a:cubicBezTo>
                  <a:lnTo>
                    <a:pt x="15" y="62"/>
                  </a:lnTo>
                  <a:cubicBezTo>
                    <a:pt x="1" y="49"/>
                    <a:pt x="0" y="28"/>
                    <a:pt x="13" y="15"/>
                  </a:cubicBezTo>
                  <a:cubicBezTo>
                    <a:pt x="25" y="1"/>
                    <a:pt x="47" y="0"/>
                    <a:pt x="60" y="13"/>
                  </a:cubicBezTo>
                  <a:close/>
                  <a:moveTo>
                    <a:pt x="4788" y="4152"/>
                  </a:moveTo>
                  <a:lnTo>
                    <a:pt x="4946" y="4570"/>
                  </a:lnTo>
                  <a:lnTo>
                    <a:pt x="4516" y="4446"/>
                  </a:lnTo>
                  <a:lnTo>
                    <a:pt x="4788" y="4152"/>
                  </a:lnTo>
                  <a:close/>
                </a:path>
              </a:pathLst>
            </a:custGeom>
            <a:solidFill>
              <a:srgbClr val="000000"/>
            </a:solidFill>
            <a:ln w="635">
              <a:solidFill>
                <a:srgbClr val="000000"/>
              </a:solidFill>
              <a:bevel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/>
              <a:endParaRPr lang="en-US" sz="3600" dirty="0"/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E9F442C-1BAB-4CA6-B1E6-C266161DB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69473" y="7958072"/>
              <a:ext cx="479789" cy="2603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none" lIns="0" tIns="0" rIns="0" bIns="0" anchor="t" anchorCtr="0" upright="1">
              <a:spAutoFit/>
            </a:bodyPr>
            <a:lstStyle/>
            <a:p>
              <a:pPr marL="0" marR="0" algn="ctr" hangingPunct="0">
                <a:spcBef>
                  <a:spcPts val="600"/>
                </a:spcBef>
                <a:spcAft>
                  <a:spcPts val="0"/>
                </a:spcAft>
                <a:tabLst>
                  <a:tab pos="720090" algn="l"/>
                  <a:tab pos="1188085" algn="l"/>
                  <a:tab pos="1440180" algn="l"/>
                </a:tabLst>
              </a:pPr>
              <a:r>
                <a:rPr lang="en-GB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IMT-2020 2-02</a:t>
              </a:r>
              <a:endPara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92" name="Rectangle 108">
            <a:extLst>
              <a:ext uri="{FF2B5EF4-FFF2-40B4-BE49-F238E27FC236}">
                <a16:creationId xmlns:a16="http://schemas.microsoft.com/office/drawing/2014/main" id="{8234CCCE-FEC9-43A3-9435-00465E9EA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2749" y="9609485"/>
            <a:ext cx="234628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07388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42" y="742767"/>
            <a:ext cx="11963400" cy="247834"/>
          </a:xfrm>
        </p:spPr>
        <p:txBody>
          <a:bodyPr/>
          <a:lstStyle/>
          <a:p>
            <a:r>
              <a:rPr lang="en-US" altLang="zh-CN" sz="2800" b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candidate IMT-2020 radio interface(s) submitted by proponent ‘3GPP’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0D5E7FA-7A78-4382-9D60-B5BD47E53C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748554"/>
              </p:ext>
            </p:extLst>
          </p:nvPr>
        </p:nvGraphicFramePr>
        <p:xfrm>
          <a:off x="5486398" y="1074988"/>
          <a:ext cx="6548577" cy="23869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4379">
                  <a:extLst>
                    <a:ext uri="{9D8B030D-6E8A-4147-A177-3AD203B41FA5}">
                      <a16:colId xmlns:a16="http://schemas.microsoft.com/office/drawing/2014/main" val="3303920240"/>
                    </a:ext>
                  </a:extLst>
                </a:gridCol>
                <a:gridCol w="2691792">
                  <a:extLst>
                    <a:ext uri="{9D8B030D-6E8A-4147-A177-3AD203B41FA5}">
                      <a16:colId xmlns:a16="http://schemas.microsoft.com/office/drawing/2014/main" val="701008306"/>
                    </a:ext>
                  </a:extLst>
                </a:gridCol>
                <a:gridCol w="2182406">
                  <a:extLst>
                    <a:ext uri="{9D8B030D-6E8A-4147-A177-3AD203B41FA5}">
                      <a16:colId xmlns:a16="http://schemas.microsoft.com/office/drawing/2014/main" val="884426342"/>
                    </a:ext>
                  </a:extLst>
                </a:gridCol>
              </a:tblGrid>
              <a:tr h="354965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000" dirty="0">
                          <a:effectLst/>
                        </a:rPr>
                        <a:t>Meeting number</a:t>
                      </a:r>
                      <a:endParaRPr lang="en-US" sz="10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000" dirty="0">
                          <a:effectLst/>
                        </a:rPr>
                        <a:t>Input contributions</a:t>
                      </a:r>
                      <a:endParaRPr lang="en-US" sz="10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000" dirty="0">
                          <a:effectLst/>
                        </a:rPr>
                        <a:t>Remarks</a:t>
                      </a:r>
                      <a:endParaRPr lang="en-US" sz="10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083163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WP 5D#29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5D/</a:t>
                      </a:r>
                      <a:r>
                        <a:rPr lang="en-GB" sz="1000" u="sng" dirty="0">
                          <a:effectLst/>
                          <a:hlinkClick r:id="rId3"/>
                        </a:rPr>
                        <a:t>817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(Attachment Part 1: 5D/</a:t>
                      </a:r>
                      <a:r>
                        <a:rPr lang="en-GB" sz="1000" u="sng" dirty="0">
                          <a:effectLst/>
                          <a:hlinkClick r:id="rId4"/>
                        </a:rPr>
                        <a:t>817!P1</a:t>
                      </a:r>
                      <a:r>
                        <a:rPr lang="en-GB" sz="1000" dirty="0">
                          <a:effectLst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Initial description template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47550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WP 5D#30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5D/</a:t>
                      </a:r>
                      <a:r>
                        <a:rPr lang="en-GB" sz="1000" u="sng" dirty="0">
                          <a:effectLst/>
                          <a:hlinkClick r:id="rId5"/>
                        </a:rPr>
                        <a:t>901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(Attachment Part 1: 5D/</a:t>
                      </a:r>
                      <a:r>
                        <a:rPr lang="en-GB" sz="1000" u="sng" dirty="0">
                          <a:effectLst/>
                          <a:hlinkClick r:id="rId6"/>
                        </a:rPr>
                        <a:t>901!P1</a:t>
                      </a:r>
                      <a:r>
                        <a:rPr lang="en-GB" sz="1000" dirty="0">
                          <a:effectLst/>
                        </a:rPr>
                        <a:t>;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Attachment Part 2: 5D/</a:t>
                      </a:r>
                      <a:r>
                        <a:rPr lang="en-GB" sz="1000" u="sng" dirty="0">
                          <a:effectLst/>
                          <a:hlinkClick r:id="rId7"/>
                        </a:rPr>
                        <a:t>901!P2</a:t>
                      </a:r>
                      <a:r>
                        <a:rPr lang="en-GB" sz="1000" dirty="0">
                          <a:effectLst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Summary of self-evaluation calibration, including calibration parameters, methodology and results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71945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WP 5D#31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5D/</a:t>
                      </a:r>
                      <a:r>
                        <a:rPr lang="en-GB" sz="1000" u="sng" dirty="0">
                          <a:effectLst/>
                          <a:hlinkClick r:id="rId8"/>
                        </a:rPr>
                        <a:t>1050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(Attachment Part 1: 5D/</a:t>
                      </a:r>
                      <a:r>
                        <a:rPr lang="en-GB" sz="1000" u="sng" dirty="0">
                          <a:effectLst/>
                          <a:hlinkClick r:id="rId9"/>
                        </a:rPr>
                        <a:t>1050!P1</a:t>
                      </a:r>
                      <a:r>
                        <a:rPr lang="en-GB" sz="1000" dirty="0">
                          <a:effectLst/>
                        </a:rPr>
                        <a:t>;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Attachment Part 3: 5D/</a:t>
                      </a:r>
                      <a:r>
                        <a:rPr lang="en-GB" sz="1000" u="sng" dirty="0">
                          <a:effectLst/>
                          <a:hlinkClick r:id="rId10"/>
                        </a:rPr>
                        <a:t>1050!P3</a:t>
                      </a:r>
                      <a:r>
                        <a:rPr lang="en-GB" sz="1000" dirty="0">
                          <a:effectLst/>
                        </a:rPr>
                        <a:t>;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Attachment Part 4: 5D/</a:t>
                      </a:r>
                      <a:r>
                        <a:rPr lang="en-GB" sz="1000" u="sng" dirty="0">
                          <a:effectLst/>
                          <a:hlinkClick r:id="rId11"/>
                        </a:rPr>
                        <a:t>1050!P4</a:t>
                      </a:r>
                      <a:r>
                        <a:rPr lang="en-GB" sz="1000" dirty="0">
                          <a:effectLst/>
                        </a:rPr>
                        <a:t>;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Attachment Part 5: 5D/</a:t>
                      </a:r>
                      <a:r>
                        <a:rPr lang="en-GB" sz="1000" u="sng" dirty="0">
                          <a:effectLst/>
                          <a:hlinkClick r:id="rId12"/>
                        </a:rPr>
                        <a:t>1050!P5</a:t>
                      </a:r>
                      <a:r>
                        <a:rPr lang="en-GB" sz="1000" dirty="0">
                          <a:effectLst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•	Updated characteristics template</a:t>
                      </a: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•	Initial link budget template</a:t>
                      </a: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•	Initial compliance template</a:t>
                      </a:r>
                    </a:p>
                    <a:p>
                      <a:pPr marL="180340" marR="0" indent="-18034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•	Preliminary self-evaluation report (3GPP TR37.910v1.0.0)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05892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WP 5D#31bis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–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 update information in this meeting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116303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C08E268-D622-4C3C-9F87-65AEA9A20A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25053"/>
              </p:ext>
            </p:extLst>
          </p:nvPr>
        </p:nvGraphicFramePr>
        <p:xfrm>
          <a:off x="5486397" y="3546340"/>
          <a:ext cx="6548577" cy="28198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0169">
                  <a:extLst>
                    <a:ext uri="{9D8B030D-6E8A-4147-A177-3AD203B41FA5}">
                      <a16:colId xmlns:a16="http://schemas.microsoft.com/office/drawing/2014/main" val="3483116748"/>
                    </a:ext>
                  </a:extLst>
                </a:gridCol>
                <a:gridCol w="2814559">
                  <a:extLst>
                    <a:ext uri="{9D8B030D-6E8A-4147-A177-3AD203B41FA5}">
                      <a16:colId xmlns:a16="http://schemas.microsoft.com/office/drawing/2014/main" val="371035385"/>
                    </a:ext>
                  </a:extLst>
                </a:gridCol>
                <a:gridCol w="2493849">
                  <a:extLst>
                    <a:ext uri="{9D8B030D-6E8A-4147-A177-3AD203B41FA5}">
                      <a16:colId xmlns:a16="http://schemas.microsoft.com/office/drawing/2014/main" val="1799335884"/>
                    </a:ext>
                  </a:extLst>
                </a:gridCol>
              </a:tblGrid>
              <a:tr h="354965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000" dirty="0">
                          <a:effectLst/>
                        </a:rPr>
                        <a:t>Meeting number</a:t>
                      </a:r>
                      <a:endParaRPr lang="en-US" sz="10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000" dirty="0">
                          <a:effectLst/>
                        </a:rPr>
                        <a:t>Input contributions</a:t>
                      </a:r>
                      <a:endParaRPr lang="en-US" sz="10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000" dirty="0">
                          <a:effectLst/>
                        </a:rPr>
                        <a:t>Remarks</a:t>
                      </a:r>
                      <a:endParaRPr lang="en-US" sz="10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0540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WP 5D#29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5D/</a:t>
                      </a:r>
                      <a:r>
                        <a:rPr lang="en-GB" sz="1000" u="sng" dirty="0">
                          <a:effectLst/>
                          <a:hlinkClick r:id="rId13"/>
                        </a:rPr>
                        <a:t>817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(Attachment Part 2: 5D/</a:t>
                      </a:r>
                      <a:r>
                        <a:rPr lang="en-GB" sz="1000" u="sng" dirty="0">
                          <a:effectLst/>
                          <a:hlinkClick r:id="rId14"/>
                        </a:rPr>
                        <a:t>817!P2</a:t>
                      </a:r>
                      <a:r>
                        <a:rPr lang="en-GB" sz="1000" dirty="0">
                          <a:effectLst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Initial description template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5862861"/>
                  </a:ext>
                </a:extLst>
              </a:tr>
              <a:tr h="991711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WP 5D#30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5D/</a:t>
                      </a:r>
                      <a:r>
                        <a:rPr lang="en-GB" sz="1000" u="sng" dirty="0">
                          <a:effectLst/>
                          <a:hlinkClick r:id="rId5"/>
                        </a:rPr>
                        <a:t>901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(Attachment Part 1: 5D/</a:t>
                      </a:r>
                      <a:r>
                        <a:rPr lang="en-GB" sz="1000" u="sng" dirty="0">
                          <a:effectLst/>
                          <a:hlinkClick r:id="rId6"/>
                        </a:rPr>
                        <a:t>901!P1</a:t>
                      </a:r>
                      <a:r>
                        <a:rPr lang="en-GB" sz="1000" dirty="0">
                          <a:effectLst/>
                        </a:rPr>
                        <a:t>;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Attachment Part 2: 5D/</a:t>
                      </a:r>
                      <a:r>
                        <a:rPr lang="en-GB" sz="1000" u="sng" dirty="0">
                          <a:effectLst/>
                          <a:hlinkClick r:id="rId7"/>
                        </a:rPr>
                        <a:t>901!P2</a:t>
                      </a:r>
                      <a:r>
                        <a:rPr lang="en-GB" sz="1000" dirty="0">
                          <a:effectLst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Summary of self-evaluation calibration, including calibration parameters, methodology and results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77390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WP 5D#31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5D/</a:t>
                      </a:r>
                      <a:r>
                        <a:rPr lang="en-GB" sz="1000" u="sng" dirty="0">
                          <a:effectLst/>
                          <a:hlinkClick r:id="rId8"/>
                        </a:rPr>
                        <a:t>1050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(Attachment Part 2: 5D/</a:t>
                      </a:r>
                      <a:r>
                        <a:rPr lang="en-GB" sz="1000" u="sng" dirty="0">
                          <a:effectLst/>
                          <a:hlinkClick r:id="rId15"/>
                        </a:rPr>
                        <a:t>1050!P2</a:t>
                      </a:r>
                      <a:r>
                        <a:rPr lang="en-GB" sz="1000" dirty="0">
                          <a:effectLst/>
                        </a:rPr>
                        <a:t>;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Attachment Part 3: 5D/</a:t>
                      </a:r>
                      <a:r>
                        <a:rPr lang="en-GB" sz="1000" u="sng" dirty="0">
                          <a:effectLst/>
                          <a:hlinkClick r:id="rId10"/>
                        </a:rPr>
                        <a:t>1050!P3</a:t>
                      </a:r>
                      <a:r>
                        <a:rPr lang="en-GB" sz="1000" dirty="0">
                          <a:effectLst/>
                        </a:rPr>
                        <a:t>;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Attachment Part 4: 5D/</a:t>
                      </a:r>
                      <a:r>
                        <a:rPr lang="en-GB" sz="1000" u="sng" dirty="0">
                          <a:effectLst/>
                          <a:hlinkClick r:id="rId11"/>
                        </a:rPr>
                        <a:t>1050!P4</a:t>
                      </a:r>
                      <a:r>
                        <a:rPr lang="en-GB" sz="1000" dirty="0">
                          <a:effectLst/>
                        </a:rPr>
                        <a:t>;</a:t>
                      </a:r>
                      <a:endParaRPr lang="en-US" sz="10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</a:rPr>
                        <a:t>Attachment Part 5: 5D/</a:t>
                      </a:r>
                      <a:r>
                        <a:rPr lang="en-GB" sz="1000" u="sng" dirty="0">
                          <a:effectLst/>
                          <a:hlinkClick r:id="rId12"/>
                        </a:rPr>
                        <a:t>1050!P5</a:t>
                      </a:r>
                      <a:r>
                        <a:rPr lang="en-GB" sz="1000" dirty="0">
                          <a:effectLst/>
                        </a:rPr>
                        <a:t>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•	Updated characteristics template</a:t>
                      </a: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•	Initial link budget template</a:t>
                      </a: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•	Initial compliance template</a:t>
                      </a:r>
                    </a:p>
                    <a:p>
                      <a:pPr marL="180340" marR="0" indent="-18034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</a:rPr>
                        <a:t>•	Preliminary self-evaluation report (3GPP TR37.910v1.0.0)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96507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WP 5D#31bis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–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 update information in this meeting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3353468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A07C4DC7-5D7A-4B0C-891E-F4B2373F3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042" y="1456395"/>
            <a:ext cx="54102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kumimoji="0" lang="en-GB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 Bold" panose="02020803070505020304" pitchFamily="18" charset="0"/>
                <a:ea typeface="Times New Roman" panose="02020603050405020304" pitchFamily="18" charset="0"/>
              </a:rPr>
              <a:t>Part 1: SRIT submission</a:t>
            </a:r>
            <a:endParaRPr kumimoji="0" lang="en-US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kumimoji="0" lang="en-US" altLang="zh-CN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received materials are as follows:</a:t>
            </a:r>
            <a:endParaRPr kumimoji="0" lang="en-US" altLang="zh-CN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5D7217-1DCB-4153-8D74-DEB02A9F3C7E}"/>
              </a:ext>
            </a:extLst>
          </p:cNvPr>
          <p:cNvSpPr txBox="1"/>
          <p:nvPr/>
        </p:nvSpPr>
        <p:spPr>
          <a:xfrm>
            <a:off x="164042" y="3748206"/>
            <a:ext cx="541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buClrTx/>
              <a:buSzTx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lang="en-GB" altLang="zh-CN" b="1" dirty="0">
                <a:solidFill>
                  <a:schemeClr val="tx1"/>
                </a:solidFill>
                <a:latin typeface="Times New Roman Bold" panose="02020803070505020304" pitchFamily="18" charset="0"/>
                <a:ea typeface="Times New Roman" panose="02020603050405020304" pitchFamily="18" charset="0"/>
              </a:rPr>
              <a:t>Part 2: RIT submission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lvl="0" defTabSz="914400">
              <a:buClrTx/>
              <a:buSzTx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received materials are as follows: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CA2DCC-B76C-49C7-BE82-C32C646DEC8D}"/>
              </a:ext>
            </a:extLst>
          </p:cNvPr>
          <p:cNvSpPr txBox="1"/>
          <p:nvPr/>
        </p:nvSpPr>
        <p:spPr>
          <a:xfrm>
            <a:off x="520913" y="5410200"/>
            <a:ext cx="443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From [2]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42" y="742766"/>
            <a:ext cx="11963400" cy="713629"/>
          </a:xfrm>
        </p:spPr>
        <p:txBody>
          <a:bodyPr/>
          <a:lstStyle/>
          <a:p>
            <a:r>
              <a:rPr lang="en-US" altLang="zh-CN" sz="2800" b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candidate IMT-2020 radio interface(s) submitted by proponent ‘Korea’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5D7217-1DCB-4153-8D74-DEB02A9F3C7E}"/>
              </a:ext>
            </a:extLst>
          </p:cNvPr>
          <p:cNvSpPr txBox="1"/>
          <p:nvPr/>
        </p:nvSpPr>
        <p:spPr>
          <a:xfrm>
            <a:off x="520913" y="192128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buClrTx/>
              <a:buSzTx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lang="en-GB" altLang="zh-CN" b="1" dirty="0">
                <a:solidFill>
                  <a:schemeClr val="tx1"/>
                </a:solidFill>
                <a:latin typeface="Times New Roman Bold" panose="02020803070505020304" pitchFamily="18" charset="0"/>
                <a:ea typeface="Times New Roman" panose="02020603050405020304" pitchFamily="18" charset="0"/>
              </a:rPr>
              <a:t>RIT submission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lvl="0" defTabSz="914400">
              <a:buClrTx/>
              <a:buSzTx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received materials are as follows: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CA2DCC-B76C-49C7-BE82-C32C646DEC8D}"/>
              </a:ext>
            </a:extLst>
          </p:cNvPr>
          <p:cNvSpPr txBox="1"/>
          <p:nvPr/>
        </p:nvSpPr>
        <p:spPr>
          <a:xfrm>
            <a:off x="520913" y="5410200"/>
            <a:ext cx="443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From [3]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25AB033-57B5-4D9A-AB99-B18264D24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131040"/>
              </p:ext>
            </p:extLst>
          </p:nvPr>
        </p:nvGraphicFramePr>
        <p:xfrm>
          <a:off x="5793318" y="1456395"/>
          <a:ext cx="6114415" cy="4842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8925">
                  <a:extLst>
                    <a:ext uri="{9D8B030D-6E8A-4147-A177-3AD203B41FA5}">
                      <a16:colId xmlns:a16="http://schemas.microsoft.com/office/drawing/2014/main" val="4052017672"/>
                    </a:ext>
                  </a:extLst>
                </a:gridCol>
                <a:gridCol w="2128520">
                  <a:extLst>
                    <a:ext uri="{9D8B030D-6E8A-4147-A177-3AD203B41FA5}">
                      <a16:colId xmlns:a16="http://schemas.microsoft.com/office/drawing/2014/main" val="3191922388"/>
                    </a:ext>
                  </a:extLst>
                </a:gridCol>
                <a:gridCol w="2426970">
                  <a:extLst>
                    <a:ext uri="{9D8B030D-6E8A-4147-A177-3AD203B41FA5}">
                      <a16:colId xmlns:a16="http://schemas.microsoft.com/office/drawing/2014/main" val="1703067005"/>
                    </a:ext>
                  </a:extLst>
                </a:gridCol>
              </a:tblGrid>
              <a:tr h="476272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600" dirty="0">
                          <a:effectLst/>
                        </a:rPr>
                        <a:t>Meeting number</a:t>
                      </a:r>
                      <a:endParaRPr lang="en-US" sz="16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600" dirty="0">
                          <a:effectLst/>
                        </a:rPr>
                        <a:t>Input contributions</a:t>
                      </a:r>
                      <a:endParaRPr lang="en-US" sz="16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600" dirty="0">
                          <a:effectLst/>
                        </a:rPr>
                        <a:t>Remarks</a:t>
                      </a:r>
                      <a:endParaRPr lang="en-US" sz="16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2645716"/>
                  </a:ext>
                </a:extLst>
              </a:tr>
              <a:tr h="238136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WP 5D#29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</a:rPr>
                        <a:t>5D/</a:t>
                      </a:r>
                      <a:r>
                        <a:rPr lang="en-GB" sz="1600" u="sng" dirty="0">
                          <a:effectLst/>
                          <a:hlinkClick r:id="rId3"/>
                        </a:rPr>
                        <a:t>819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Initial description template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2303236"/>
                  </a:ext>
                </a:extLst>
              </a:tr>
              <a:tr h="476272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WP 5D#30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</a:rPr>
                        <a:t>-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</a:rPr>
                        <a:t>No update information in this meeting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5220394"/>
                  </a:ext>
                </a:extLst>
              </a:tr>
              <a:tr h="2817943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WP 5D#31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</a:rPr>
                        <a:t>5D/</a:t>
                      </a:r>
                      <a:r>
                        <a:rPr lang="en-GB" sz="1600" u="sng" dirty="0">
                          <a:effectLst/>
                          <a:hlinkClick r:id="rId4"/>
                        </a:rPr>
                        <a:t>1077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</a:rPr>
                        <a:t>(Attachment Part 1: 5D/</a:t>
                      </a:r>
                      <a:r>
                        <a:rPr lang="en-GB" sz="1600" u="sng" dirty="0">
                          <a:effectLst/>
                          <a:hlinkClick r:id="rId5"/>
                        </a:rPr>
                        <a:t>1077!P1</a:t>
                      </a:r>
                      <a:r>
                        <a:rPr lang="en-GB" sz="1600" dirty="0">
                          <a:effectLst/>
                        </a:rPr>
                        <a:t>;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</a:rPr>
                        <a:t>Attachment Part 2: 5D/</a:t>
                      </a:r>
                      <a:r>
                        <a:rPr lang="en-GB" sz="1600" u="sng" dirty="0">
                          <a:effectLst/>
                          <a:hlinkClick r:id="rId6"/>
                        </a:rPr>
                        <a:t>1077!P2</a:t>
                      </a:r>
                      <a:r>
                        <a:rPr lang="en-GB" sz="1600" dirty="0">
                          <a:effectLst/>
                        </a:rPr>
                        <a:t>;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</a:rPr>
                        <a:t>Attachment Part 3: 5D/</a:t>
                      </a:r>
                      <a:r>
                        <a:rPr lang="en-GB" sz="1600" u="sng" dirty="0">
                          <a:effectLst/>
                          <a:hlinkClick r:id="rId7"/>
                        </a:rPr>
                        <a:t>1077!P3</a:t>
                      </a:r>
                      <a:r>
                        <a:rPr lang="en-GB" sz="1600" dirty="0">
                          <a:effectLst/>
                        </a:rPr>
                        <a:t>;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</a:rPr>
                        <a:t>Attachment Part 4: 5D/</a:t>
                      </a:r>
                      <a:r>
                        <a:rPr lang="en-GB" sz="1600" u="sng" dirty="0">
                          <a:effectLst/>
                          <a:hlinkClick r:id="rId8"/>
                        </a:rPr>
                        <a:t>1077!P4</a:t>
                      </a:r>
                      <a:r>
                        <a:rPr lang="en-GB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  <a:tab pos="23876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•	</a:t>
                      </a:r>
                      <a:r>
                        <a:rPr lang="en-GB" sz="1600" dirty="0">
                          <a:effectLst/>
                        </a:rPr>
                        <a:t>IPR Policy compliance 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  <a:tab pos="23876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•	</a:t>
                      </a:r>
                      <a:r>
                        <a:rPr lang="en-GB" sz="1600" dirty="0">
                          <a:effectLst/>
                        </a:rPr>
                        <a:t>Updated characteristics template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  <a:tab pos="23876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•	</a:t>
                      </a:r>
                      <a:r>
                        <a:rPr lang="en-GB" sz="1600" dirty="0">
                          <a:effectLst/>
                        </a:rPr>
                        <a:t>Initial link budget template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  <a:tab pos="23876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•	</a:t>
                      </a:r>
                      <a:r>
                        <a:rPr lang="en-GB" sz="1600" dirty="0">
                          <a:effectLst/>
                        </a:rPr>
                        <a:t>Initial compliance template</a:t>
                      </a:r>
                      <a:endParaRPr lang="en-US" sz="1600" dirty="0">
                        <a:effectLst/>
                      </a:endParaRPr>
                    </a:p>
                    <a:p>
                      <a:pPr marL="238760" marR="0" indent="-23876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  <a:tab pos="23876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•	</a:t>
                      </a:r>
                      <a:r>
                        <a:rPr lang="en-GB" sz="1600" dirty="0">
                          <a:effectLst/>
                        </a:rPr>
                        <a:t>Endorsement of preliminary self-evaluation report 3GPP TR37.910v1.0.0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167119"/>
                  </a:ext>
                </a:extLst>
              </a:tr>
              <a:tr h="737652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WP 5D#31bis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–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 update information in this meeting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1841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667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42" y="742766"/>
            <a:ext cx="11963400" cy="713629"/>
          </a:xfrm>
        </p:spPr>
        <p:txBody>
          <a:bodyPr/>
          <a:lstStyle/>
          <a:p>
            <a:r>
              <a:rPr lang="en-US" altLang="zh-CN" sz="2800" b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candidate IMT-2020 radio interface(s) submitted by proponent ‘China’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5D7217-1DCB-4153-8D74-DEB02A9F3C7E}"/>
              </a:ext>
            </a:extLst>
          </p:cNvPr>
          <p:cNvSpPr txBox="1"/>
          <p:nvPr/>
        </p:nvSpPr>
        <p:spPr>
          <a:xfrm>
            <a:off x="520913" y="1652418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buClrTx/>
              <a:buSzTx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lang="en-GB" altLang="zh-CN" b="1" dirty="0">
                <a:solidFill>
                  <a:schemeClr val="tx1"/>
                </a:solidFill>
                <a:latin typeface="Times New Roman Bold" panose="02020803070505020304" pitchFamily="18" charset="0"/>
                <a:ea typeface="Times New Roman" panose="02020603050405020304" pitchFamily="18" charset="0"/>
              </a:rPr>
              <a:t>RIT submission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lvl="0" defTabSz="914400">
              <a:buClrTx/>
              <a:buSzTx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received materials are as follows: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CA2DCC-B76C-49C7-BE82-C32C646DEC8D}"/>
              </a:ext>
            </a:extLst>
          </p:cNvPr>
          <p:cNvSpPr txBox="1"/>
          <p:nvPr/>
        </p:nvSpPr>
        <p:spPr>
          <a:xfrm>
            <a:off x="520913" y="5410200"/>
            <a:ext cx="443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From [4]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B43DA3-F41C-456F-97E3-A926B2B83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4324123"/>
              </p:ext>
            </p:extLst>
          </p:nvPr>
        </p:nvGraphicFramePr>
        <p:xfrm>
          <a:off x="5793318" y="1295401"/>
          <a:ext cx="6257925" cy="51053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98930">
                  <a:extLst>
                    <a:ext uri="{9D8B030D-6E8A-4147-A177-3AD203B41FA5}">
                      <a16:colId xmlns:a16="http://schemas.microsoft.com/office/drawing/2014/main" val="2969690566"/>
                    </a:ext>
                  </a:extLst>
                </a:gridCol>
                <a:gridCol w="2573020">
                  <a:extLst>
                    <a:ext uri="{9D8B030D-6E8A-4147-A177-3AD203B41FA5}">
                      <a16:colId xmlns:a16="http://schemas.microsoft.com/office/drawing/2014/main" val="3104522093"/>
                    </a:ext>
                  </a:extLst>
                </a:gridCol>
                <a:gridCol w="2085975">
                  <a:extLst>
                    <a:ext uri="{9D8B030D-6E8A-4147-A177-3AD203B41FA5}">
                      <a16:colId xmlns:a16="http://schemas.microsoft.com/office/drawing/2014/main" val="3829611208"/>
                    </a:ext>
                  </a:extLst>
                </a:gridCol>
              </a:tblGrid>
              <a:tr h="233857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400" dirty="0">
                          <a:effectLst/>
                        </a:rPr>
                        <a:t>Meeting number</a:t>
                      </a:r>
                      <a:endParaRPr lang="en-US" sz="14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400" dirty="0">
                          <a:effectLst/>
                        </a:rPr>
                        <a:t>Input contributions</a:t>
                      </a:r>
                      <a:endParaRPr lang="en-US" sz="14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400" dirty="0">
                          <a:effectLst/>
                        </a:rPr>
                        <a:t>Remarks</a:t>
                      </a:r>
                      <a:endParaRPr lang="en-US" sz="14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2513618"/>
                  </a:ext>
                </a:extLst>
              </a:tr>
              <a:tr h="701572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WP 5D #29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Document </a:t>
                      </a:r>
                      <a:r>
                        <a:rPr lang="en-US" sz="1400" u="sng" dirty="0">
                          <a:effectLst/>
                          <a:hlinkClick r:id="rId3"/>
                        </a:rPr>
                        <a:t>5D/838</a:t>
                      </a:r>
                      <a:br>
                        <a:rPr lang="en-US" sz="1400" u="sng" dirty="0">
                          <a:effectLst/>
                        </a:rPr>
                      </a:br>
                      <a:r>
                        <a:rPr lang="en-US" sz="1400" dirty="0">
                          <a:effectLst/>
                        </a:rPr>
                        <a:t>(Attachment: Document </a:t>
                      </a:r>
                      <a:r>
                        <a:rPr lang="en-US" sz="1400" u="sng" dirty="0">
                          <a:effectLst/>
                          <a:hlinkClick r:id="rId4"/>
                        </a:rPr>
                        <a:t>5D/838!P1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Initial description template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9985125"/>
                  </a:ext>
                </a:extLst>
              </a:tr>
              <a:tr h="701572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WP 5D #30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Document </a:t>
                      </a:r>
                      <a:r>
                        <a:rPr lang="en-US" sz="1400" u="sng" dirty="0">
                          <a:effectLst/>
                          <a:hlinkClick r:id="rId5"/>
                        </a:rPr>
                        <a:t>5D/986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Updated information on China development towards IMT-2020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9385191"/>
                  </a:ext>
                </a:extLst>
              </a:tr>
              <a:tr h="2816034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WP 5D #31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Document </a:t>
                      </a:r>
                      <a:r>
                        <a:rPr lang="en-US" sz="1400" u="sng" dirty="0">
                          <a:effectLst/>
                          <a:hlinkClick r:id="rId6"/>
                        </a:rPr>
                        <a:t>5D/1055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(Attachment Part 1: Document </a:t>
                      </a:r>
                      <a:r>
                        <a:rPr lang="en-GB" sz="1400" u="sng" dirty="0">
                          <a:effectLst/>
                        </a:rPr>
                        <a:t>5D/</a:t>
                      </a:r>
                      <a:r>
                        <a:rPr lang="en-GB" sz="1400" u="sng" dirty="0">
                          <a:effectLst/>
                          <a:hlinkClick r:id="rId7"/>
                        </a:rPr>
                        <a:t>1055!P1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Attachment Part 2: Document </a:t>
                      </a:r>
                      <a:r>
                        <a:rPr lang="en-GB" sz="1400" u="sng" dirty="0">
                          <a:effectLst/>
                        </a:rPr>
                        <a:t>5D/</a:t>
                      </a:r>
                      <a:r>
                        <a:rPr lang="en-GB" sz="1400" u="sng" dirty="0">
                          <a:effectLst/>
                          <a:hlinkClick r:id="rId8"/>
                        </a:rPr>
                        <a:t>1055!P2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Attachment Part 3: Document </a:t>
                      </a:r>
                      <a:r>
                        <a:rPr lang="en-GB" sz="1400" u="sng" dirty="0">
                          <a:effectLst/>
                        </a:rPr>
                        <a:t>5D/</a:t>
                      </a:r>
                      <a:r>
                        <a:rPr lang="en-GB" sz="1400" u="sng" dirty="0">
                          <a:effectLst/>
                          <a:hlinkClick r:id="rId9"/>
                        </a:rPr>
                        <a:t>1055!P3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Attachment Part 4: Document </a:t>
                      </a:r>
                      <a:r>
                        <a:rPr lang="en-GB" sz="1400" u="sng" dirty="0">
                          <a:effectLst/>
                        </a:rPr>
                        <a:t>5D/</a:t>
                      </a:r>
                      <a:r>
                        <a:rPr lang="en-GB" sz="1400" u="sng" dirty="0">
                          <a:effectLst/>
                          <a:hlinkClick r:id="rId10"/>
                        </a:rPr>
                        <a:t>1055!P4</a:t>
                      </a:r>
                      <a:endParaRPr lang="en-US" sz="1400" dirty="0">
                        <a:effectLst/>
                      </a:endParaRPr>
                    </a:p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Attachment Part 5: Document </a:t>
                      </a:r>
                      <a:r>
                        <a:rPr lang="en-GB" sz="1400" u="sng" dirty="0">
                          <a:effectLst/>
                        </a:rPr>
                        <a:t>5D/</a:t>
                      </a:r>
                      <a:r>
                        <a:rPr lang="en-GB" sz="1400" u="sng" dirty="0">
                          <a:effectLst/>
                          <a:hlinkClick r:id="rId11"/>
                        </a:rPr>
                        <a:t>1055!P5</a:t>
                      </a:r>
                      <a:r>
                        <a:rPr lang="en-US" sz="1400" dirty="0">
                          <a:effectLst/>
                        </a:rPr>
                        <a:t>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•	Updated characteristics template</a:t>
                      </a: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•	Initial link budget template</a:t>
                      </a: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•	Initial compliance template</a:t>
                      </a:r>
                    </a:p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</a:rPr>
                        <a:t>•	Preliminary self-evaluation report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8436036"/>
                  </a:ext>
                </a:extLst>
              </a:tr>
              <a:tr h="652363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WP 5D#31bis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–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 update information in this meeting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8593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120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334" y="810078"/>
            <a:ext cx="8827558" cy="713629"/>
          </a:xfrm>
        </p:spPr>
        <p:txBody>
          <a:bodyPr/>
          <a:lstStyle/>
          <a:p>
            <a:r>
              <a:rPr lang="en-US" altLang="zh-CN" sz="2800" b="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candidate IMT-2020 radio interface(s) submitted by proponent ‘ETSI’ and ‘DECT Forum’</a:t>
            </a:r>
            <a:endParaRPr lang="en-GB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5D7217-1DCB-4153-8D74-DEB02A9F3C7E}"/>
              </a:ext>
            </a:extLst>
          </p:cNvPr>
          <p:cNvSpPr txBox="1"/>
          <p:nvPr/>
        </p:nvSpPr>
        <p:spPr>
          <a:xfrm>
            <a:off x="520913" y="1921280"/>
            <a:ext cx="541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buClrTx/>
              <a:buSzTx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lang="en-GB" altLang="zh-CN" b="1" dirty="0">
                <a:solidFill>
                  <a:schemeClr val="tx1"/>
                </a:solidFill>
                <a:latin typeface="Times New Roman Bold" panose="02020803070505020304" pitchFamily="18" charset="0"/>
                <a:ea typeface="Times New Roman" panose="02020603050405020304" pitchFamily="18" charset="0"/>
              </a:rPr>
              <a:t>RIT submission</a:t>
            </a:r>
            <a:endParaRPr lang="en-US" altLang="zh-CN" sz="1200" dirty="0">
              <a:solidFill>
                <a:schemeClr val="tx1"/>
              </a:solidFill>
            </a:endParaRPr>
          </a:p>
          <a:p>
            <a:pPr lvl="0" defTabSz="914400">
              <a:buClrTx/>
              <a:buSzTx/>
              <a:tabLst>
                <a:tab pos="180975" algn="l"/>
                <a:tab pos="360363" algn="l"/>
                <a:tab pos="539750" algn="l"/>
                <a:tab pos="720725" algn="l"/>
                <a:tab pos="900113" algn="l"/>
                <a:tab pos="1079500" algn="l"/>
                <a:tab pos="1187450" algn="l"/>
                <a:tab pos="1260475" algn="l"/>
                <a:tab pos="1439863" algn="l"/>
                <a:tab pos="1620838" algn="l"/>
                <a:tab pos="1800225" algn="l"/>
                <a:tab pos="1981200" algn="l"/>
                <a:tab pos="2160588" algn="l"/>
                <a:tab pos="2339975" algn="l"/>
                <a:tab pos="2520950" algn="l"/>
              </a:tabLst>
            </a:pPr>
            <a:r>
              <a:rPr lang="en-US" altLang="zh-CN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received materials are as follows:</a:t>
            </a:r>
            <a:endParaRPr lang="en-US" altLang="zh-CN" sz="36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CA2DCC-B76C-49C7-BE82-C32C646DEC8D}"/>
              </a:ext>
            </a:extLst>
          </p:cNvPr>
          <p:cNvSpPr txBox="1"/>
          <p:nvPr/>
        </p:nvSpPr>
        <p:spPr>
          <a:xfrm>
            <a:off x="520913" y="5410200"/>
            <a:ext cx="443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From [5]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EEB5B10-46F0-4C3D-B58F-11B02F5B29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289251"/>
              </p:ext>
            </p:extLst>
          </p:nvPr>
        </p:nvGraphicFramePr>
        <p:xfrm>
          <a:off x="5793318" y="1921280"/>
          <a:ext cx="6114415" cy="23173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100">
                  <a:extLst>
                    <a:ext uri="{9D8B030D-6E8A-4147-A177-3AD203B41FA5}">
                      <a16:colId xmlns:a16="http://schemas.microsoft.com/office/drawing/2014/main" val="450295690"/>
                    </a:ext>
                  </a:extLst>
                </a:gridCol>
                <a:gridCol w="2510790">
                  <a:extLst>
                    <a:ext uri="{9D8B030D-6E8A-4147-A177-3AD203B41FA5}">
                      <a16:colId xmlns:a16="http://schemas.microsoft.com/office/drawing/2014/main" val="55147607"/>
                    </a:ext>
                  </a:extLst>
                </a:gridCol>
                <a:gridCol w="2041525">
                  <a:extLst>
                    <a:ext uri="{9D8B030D-6E8A-4147-A177-3AD203B41FA5}">
                      <a16:colId xmlns:a16="http://schemas.microsoft.com/office/drawing/2014/main" val="2983553078"/>
                    </a:ext>
                  </a:extLst>
                </a:gridCol>
              </a:tblGrid>
              <a:tr h="30524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600" dirty="0">
                          <a:effectLst/>
                        </a:rPr>
                        <a:t>Meeting number</a:t>
                      </a:r>
                      <a:endParaRPr lang="en-US" sz="16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600" dirty="0">
                          <a:effectLst/>
                        </a:rPr>
                        <a:t>Input contributions</a:t>
                      </a:r>
                      <a:endParaRPr lang="en-US" sz="16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720090" algn="l"/>
                          <a:tab pos="1188085" algn="l"/>
                          <a:tab pos="1440180" algn="l"/>
                        </a:tabLst>
                      </a:pPr>
                      <a:r>
                        <a:rPr lang="en-US" sz="1600" dirty="0">
                          <a:effectLst/>
                        </a:rPr>
                        <a:t>Remarks</a:t>
                      </a:r>
                      <a:endParaRPr lang="en-US" sz="1600" b="1" dirty="0">
                        <a:effectLst/>
                        <a:latin typeface="Times New Roman Bold" panose="020208030705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5972889"/>
                  </a:ext>
                </a:extLst>
              </a:tr>
              <a:tr h="30524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WP 5D#30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</a:rPr>
                        <a:t>5D/</a:t>
                      </a:r>
                      <a:r>
                        <a:rPr lang="en-GB" sz="1600" u="sng" dirty="0">
                          <a:effectLst/>
                          <a:hlinkClick r:id="rId3"/>
                        </a:rPr>
                        <a:t>978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Initial description template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4593347"/>
                  </a:ext>
                </a:extLst>
              </a:tr>
              <a:tr h="61049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WP 5D#31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</a:rPr>
                        <a:t>5D/</a:t>
                      </a:r>
                      <a:r>
                        <a:rPr lang="en-GB" sz="1600" u="sng" dirty="0">
                          <a:effectLst/>
                          <a:hlinkClick r:id="rId4"/>
                        </a:rPr>
                        <a:t>1046</a:t>
                      </a:r>
                      <a:br>
                        <a:rPr lang="en-GB" sz="1600" u="sng" dirty="0">
                          <a:effectLst/>
                        </a:rPr>
                      </a:br>
                      <a:r>
                        <a:rPr lang="en-GB" sz="1600" dirty="0">
                          <a:effectLst/>
                        </a:rPr>
                        <a:t>(Attachment: 5D/</a:t>
                      </a:r>
                      <a:r>
                        <a:rPr lang="en-GB" sz="1600" u="sng" dirty="0">
                          <a:effectLst/>
                          <a:hlinkClick r:id="rId5"/>
                        </a:rPr>
                        <a:t>1046!P1</a:t>
                      </a:r>
                      <a:r>
                        <a:rPr lang="en-GB" sz="1600" dirty="0">
                          <a:effectLst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</a:rPr>
                        <a:t>Initial characteristics template and link budget template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4455835"/>
                  </a:ext>
                </a:extLst>
              </a:tr>
              <a:tr h="610499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WP 5D#31bis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–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hangingPunct="0">
                        <a:spcBef>
                          <a:spcPts val="200"/>
                        </a:spcBef>
                        <a:spcAft>
                          <a:spcPts val="200"/>
                        </a:spcAft>
                        <a:tabLst>
                          <a:tab pos="180340" algn="l"/>
                          <a:tab pos="360045" algn="l"/>
                          <a:tab pos="540385" algn="l"/>
                          <a:tab pos="720090" algn="l"/>
                          <a:tab pos="900430" algn="l"/>
                          <a:tab pos="1080135" algn="l"/>
                          <a:tab pos="1188085" algn="l"/>
                          <a:tab pos="1260475" algn="l"/>
                          <a:tab pos="1440180" algn="l"/>
                          <a:tab pos="1620520" algn="l"/>
                          <a:tab pos="1800225" algn="l"/>
                          <a:tab pos="1980565" algn="l"/>
                          <a:tab pos="2160270" algn="l"/>
                          <a:tab pos="2340610" algn="l"/>
                          <a:tab pos="2520315" algn="l"/>
                        </a:tabLst>
                      </a:pPr>
                      <a:r>
                        <a:rPr lang="en-GB" sz="16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No update information in this meeting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1412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5772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4445</TotalTime>
  <Words>1582</Words>
  <Application>Microsoft Office PowerPoint</Application>
  <PresentationFormat>Widescreen</PresentationFormat>
  <Paragraphs>331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 Unicode MS</vt:lpstr>
      <vt:lpstr>MS Gothic</vt:lpstr>
      <vt:lpstr>MS Mincho</vt:lpstr>
      <vt:lpstr>SimSun</vt:lpstr>
      <vt:lpstr>Arial</vt:lpstr>
      <vt:lpstr>Times New Roman</vt:lpstr>
      <vt:lpstr>Times New Roman Bold</vt:lpstr>
      <vt:lpstr>Office Theme</vt:lpstr>
      <vt:lpstr>Document</vt:lpstr>
      <vt:lpstr>ITU IMT-2020 Status</vt:lpstr>
      <vt:lpstr>Abstract</vt:lpstr>
      <vt:lpstr>ITU IMT-2020 Status as of 11-15 February WP 5D Meeting</vt:lpstr>
      <vt:lpstr>IMT-2020 Process Schedule [1]</vt:lpstr>
      <vt:lpstr>IMT-2020 Process Summary [1]</vt:lpstr>
      <vt:lpstr>The candidate IMT-2020 radio interface(s) submitted by proponent ‘3GPP’</vt:lpstr>
      <vt:lpstr>The candidate IMT-2020 radio interface(s) submitted by proponent ‘Korea’</vt:lpstr>
      <vt:lpstr>The candidate IMT-2020 radio interface(s) submitted by proponent ‘China’</vt:lpstr>
      <vt:lpstr>The candidate IMT-2020 radio interface(s) submitted by proponent ‘ETSI’ and ‘DECT Forum’</vt:lpstr>
      <vt:lpstr>The candidate IMT-2020 radio interface(s) submitted by proponent ‘TSDSI’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11-19/0240 - ITU IMT-2020 Status</dc:title>
  <dc:creator>Joseph Levy</dc:creator>
  <cp:lastModifiedBy>Joseph Levy</cp:lastModifiedBy>
  <cp:revision>26</cp:revision>
  <cp:lastPrinted>1601-01-01T00:00:00Z</cp:lastPrinted>
  <dcterms:created xsi:type="dcterms:W3CDTF">2019-01-25T19:03:50Z</dcterms:created>
  <dcterms:modified xsi:type="dcterms:W3CDTF">2019-03-14T07:33:28Z</dcterms:modified>
</cp:coreProperties>
</file>