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332" r:id="rId3"/>
    <p:sldId id="482" r:id="rId4"/>
    <p:sldId id="519" r:id="rId5"/>
    <p:sldId id="518" r:id="rId6"/>
    <p:sldId id="520" r:id="rId7"/>
    <p:sldId id="513" r:id="rId8"/>
    <p:sldId id="510" r:id="rId9"/>
    <p:sldId id="511" r:id="rId10"/>
    <p:sldId id="260" r:id="rId11"/>
    <p:sldId id="261" r:id="rId12"/>
    <p:sldId id="262" r:id="rId13"/>
    <p:sldId id="263" r:id="rId14"/>
    <p:sldId id="264"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6" autoAdjust="0"/>
    <p:restoredTop sz="96457" autoAdjust="0"/>
  </p:normalViewPr>
  <p:slideViewPr>
    <p:cSldViewPr>
      <p:cViewPr varScale="1">
        <p:scale>
          <a:sx n="113" d="100"/>
          <a:sy n="113" d="100"/>
        </p:scale>
        <p:origin x="1688" y="184"/>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7</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8</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5060" name="Rectangle 7">
            <a:extLst>
              <a:ext uri="{FF2B5EF4-FFF2-40B4-BE49-F238E27FC236}">
                <a16:creationId xmlns:a16="http://schemas.microsoft.com/office/drawing/2014/main" id="{5C4935EB-79BA-A84C-86D5-1ED9D9C2751D}"/>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A5A2B766-7843-9C40-AFE1-43BE3AEE4E68}" type="slidenum">
              <a:rPr lang="en-US" altLang="en-US" smtClean="0"/>
              <a:pPr>
                <a:spcBef>
                  <a:spcPct val="0"/>
                </a:spcBef>
              </a:pPr>
              <a:t>9</a:t>
            </a:fld>
            <a:endParaRPr lang="en-US" altLang="en-US"/>
          </a:p>
        </p:txBody>
      </p:sp>
      <p:sp>
        <p:nvSpPr>
          <p:cNvPr id="45061" name="Rectangle 2">
            <a:extLst>
              <a:ext uri="{FF2B5EF4-FFF2-40B4-BE49-F238E27FC236}">
                <a16:creationId xmlns:a16="http://schemas.microsoft.com/office/drawing/2014/main" id="{1834181D-B22D-394E-B70F-E01A123E8ED8}"/>
              </a:ext>
            </a:extLst>
          </p:cNvPr>
          <p:cNvSpPr>
            <a:spLocks noGrp="1" noRot="1" noChangeAspect="1" noChangeArrowheads="1" noTextEdit="1"/>
          </p:cNvSpPr>
          <p:nvPr>
            <p:ph type="sldImg"/>
          </p:nvPr>
        </p:nvSpPr>
        <p:spPr>
          <a:ln/>
        </p:spPr>
      </p:sp>
      <p:sp>
        <p:nvSpPr>
          <p:cNvPr id="45062" name="Rectangle 3">
            <a:extLst>
              <a:ext uri="{FF2B5EF4-FFF2-40B4-BE49-F238E27FC236}">
                <a16:creationId xmlns:a16="http://schemas.microsoft.com/office/drawing/2014/main" id="{D901E6E9-A4BF-8A45-A4AD-9F3F91B4D3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938574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14</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14</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March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a:t>March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43894" y="281801"/>
            <a:ext cx="3398431"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802.11-19/0239r03</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227-00-0eht-meeting-minutes-january-2019.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8/11-18-1233-01-0eht-eht-draft-proposed-csd.docx" TargetMode="External"/><Relationship Id="rId4" Type="http://schemas.openxmlformats.org/officeDocument/2006/relationships/hyperlink" Target="https://mentor.ieee.org/802.11/dcn/18/11-18-1231-04-0eht-eht-draft-proposed-par.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1231-06-0eht-eht-draft-proposed-par.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1233-06-0eht-eht-draft-proposed-csd.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9/11-19-0459-02-0eht-eht-par-and-csd-comm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2019-03-14</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extLst>
              <p:ext uri="{D42A27DB-BD31-4B8C-83A1-F6EECF244321}">
                <p14:modId xmlns:p14="http://schemas.microsoft.com/office/powerpoint/2010/main" val="1427589406"/>
              </p:ext>
            </p:extLst>
          </p:nvPr>
        </p:nvGraphicFramePr>
        <p:xfrm>
          <a:off x="412750" y="2466975"/>
          <a:ext cx="7526338" cy="1204913"/>
        </p:xfrm>
        <a:graphic>
          <a:graphicData uri="http://schemas.openxmlformats.org/presentationml/2006/ole">
            <mc:AlternateContent xmlns:mc="http://schemas.openxmlformats.org/markup-compatibility/2006">
              <mc:Choice xmlns:v="urn:schemas-microsoft-com:vml" Requires="v">
                <p:oleObj spid="_x0000_s15440" name="Document" r:id="rId4" imgW="8140700" imgH="1231900" progId="Word.Document.8">
                  <p:embed/>
                </p:oleObj>
              </mc:Choice>
              <mc:Fallback>
                <p:oleObj name="Document" r:id="rId4" imgW="8140700" imgH="1231900" progId="Word.Document.8">
                  <p:embed/>
                  <p:pic>
                    <p:nvPicPr>
                      <p:cNvPr id="0" name="Object 5"/>
                      <p:cNvPicPr>
                        <a:picLocks noChangeAspect="1" noChangeArrowheads="1"/>
                      </p:cNvPicPr>
                      <p:nvPr/>
                    </p:nvPicPr>
                    <p:blipFill>
                      <a:blip r:embed="rId5"/>
                      <a:srcRect/>
                      <a:stretch>
                        <a:fillRect/>
                      </a:stretch>
                    </p:blipFill>
                    <p:spPr bwMode="auto">
                      <a:xfrm>
                        <a:off x="412750" y="2466975"/>
                        <a:ext cx="7526338" cy="1204913"/>
                      </a:xfrm>
                      <a:prstGeom prst="rect">
                        <a:avLst/>
                      </a:prstGeom>
                      <a:noFill/>
                      <a:ln>
                        <a:noFill/>
                      </a:ln>
                      <a:effectLs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10</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670830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393239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2410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13</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4215" y="1752600"/>
            <a:ext cx="7772400" cy="4419600"/>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March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a:t>
            </a:r>
            <a:br>
              <a:rPr lang="en-US" altLang="en-US" sz="2800" dirty="0">
                <a:solidFill>
                  <a:schemeClr val="tx2"/>
                </a:solidFill>
              </a:rPr>
            </a:br>
            <a:r>
              <a:rPr lang="en-US" altLang="en-US" sz="1800" dirty="0">
                <a:solidFill>
                  <a:schemeClr val="tx2"/>
                </a:solidFill>
              </a:rPr>
              <a:t>12 March 2019, 19:30 – 21:30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843462"/>
          </a:xfrm>
        </p:spPr>
        <p:txBody>
          <a:bodyPr/>
          <a:lstStyle/>
          <a:p>
            <a:pPr>
              <a:defRPr/>
            </a:pPr>
            <a:r>
              <a:rPr lang="en-GB" altLang="en-US" dirty="0"/>
              <a:t>Call Meeting to Order</a:t>
            </a:r>
          </a:p>
          <a:p>
            <a:pPr marL="457200" indent="-457200">
              <a:defRPr/>
            </a:pPr>
            <a:r>
              <a:rPr lang="en-GB" altLang="en-US" dirty="0"/>
              <a:t>Chair’s welcome</a:t>
            </a:r>
          </a:p>
          <a:p>
            <a:pPr marL="457200" indent="-457200">
              <a:defRPr/>
            </a:pPr>
            <a:r>
              <a:rPr lang="en-GB" altLang="en-US" dirty="0"/>
              <a:t>IEEE Policy and Patent Reminder (s6-10)</a:t>
            </a:r>
          </a:p>
          <a:p>
            <a:pPr marL="457200" indent="-457200">
              <a:defRPr/>
            </a:pPr>
            <a:r>
              <a:rPr lang="en-GB" altLang="en-US" dirty="0"/>
              <a:t>Minutes Approval</a:t>
            </a:r>
          </a:p>
          <a:p>
            <a:pPr marL="857250" lvl="1" indent="-457200">
              <a:defRPr/>
            </a:pPr>
            <a:r>
              <a:rPr lang="en-GB" altLang="en-US" dirty="0">
                <a:hlinkClick r:id="rId3"/>
              </a:rPr>
              <a:t>https://mentor.ieee.org/802.11/dcn/19/11-19-0227-00-0eht-meeting-minutes-january-2019.docx</a:t>
            </a:r>
            <a:endParaRPr lang="en-GB" altLang="en-US" dirty="0"/>
          </a:p>
          <a:p>
            <a:pPr marL="457200" indent="-457200">
              <a:defRPr/>
            </a:pPr>
            <a:r>
              <a:rPr lang="en-GB" altLang="en-US" dirty="0"/>
              <a:t>Process PAR and CSD comments:</a:t>
            </a:r>
          </a:p>
          <a:p>
            <a:pPr marL="857250" lvl="1" indent="-457200">
              <a:defRPr/>
            </a:pPr>
            <a:r>
              <a:rPr lang="en-GB" altLang="en-US" dirty="0"/>
              <a:t>Current PAR: </a:t>
            </a:r>
            <a:r>
              <a:rPr lang="en-GB" dirty="0">
                <a:hlinkClick r:id="rId4"/>
              </a:rPr>
              <a:t>https://mentor.ieee.org/802.11/dcn/18/11-18-1231-04-0eht-eht-draft-proposed-par.docx</a:t>
            </a:r>
            <a:endParaRPr lang="en-GB" altLang="en-US" dirty="0"/>
          </a:p>
          <a:p>
            <a:pPr marL="857250" lvl="1" indent="-457200">
              <a:defRPr/>
            </a:pPr>
            <a:r>
              <a:rPr lang="en-GB" altLang="en-US" dirty="0"/>
              <a:t>Current CSD: </a:t>
            </a:r>
            <a:r>
              <a:rPr lang="en-US" altLang="en-US" dirty="0">
                <a:ea typeface="MS PGothic" panose="020B0600070205080204" pitchFamily="34" charset="-128"/>
                <a:hlinkClick r:id="rId5"/>
              </a:rPr>
              <a:t>https://mentor.ieee.org/802.11/dcn/18/11-18-1233-01-0eht-eht-draft-proposed-csd.docx</a:t>
            </a:r>
            <a:r>
              <a:rPr lang="en-US" altLang="en-US" dirty="0">
                <a:ea typeface="MS PGothic" panose="020B0600070205080204" pitchFamily="34" charset="-128"/>
              </a:rPr>
              <a:t> </a:t>
            </a:r>
          </a:p>
          <a:p>
            <a:pPr marL="857250" lvl="1" indent="-457200">
              <a:defRPr/>
            </a:pPr>
            <a:r>
              <a:rPr lang="en-US" altLang="en-US" dirty="0">
                <a:ea typeface="MS PGothic" panose="020B0600070205080204" pitchFamily="34" charset="-128"/>
              </a:rPr>
              <a:t>Approve modifications PAR, CSD, &amp; comment responses</a:t>
            </a:r>
            <a:endParaRPr lang="en-GB" altLang="en-US" dirty="0"/>
          </a:p>
          <a:p>
            <a:pPr marL="457200" indent="-457200">
              <a:defRPr/>
            </a:pPr>
            <a:endParaRPr lang="en-GB" altLang="en-US" dirty="0"/>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in11-18/1231r6 &lt;</a:t>
            </a:r>
            <a:r>
              <a:rPr lang="en-GB" sz="2000" dirty="0">
                <a:hlinkClick r:id="rId2"/>
              </a:rPr>
              <a:t>https://mentor.ieee.org/802.11/dcn/18/11-18-1231-06-0eht-eht-draft-proposed-par.docx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lvl="0" indent="0">
              <a:buNone/>
            </a:pPr>
            <a:r>
              <a:rPr lang="en-GB" sz="2000" dirty="0"/>
              <a:t>Moved: Allan Jones ,Seconded: Laurent </a:t>
            </a:r>
            <a:r>
              <a:rPr lang="en-GB" sz="2000" dirty="0" err="1"/>
              <a:t>Cariou</a:t>
            </a:r>
            <a:r>
              <a:rPr lang="en-GB" sz="2000" dirty="0"/>
              <a:t>, Result: 77-0-0</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4</a:t>
            </a:fld>
            <a:endParaRPr lang="en-GB" altLang="en-US"/>
          </a:p>
        </p:txBody>
      </p:sp>
    </p:spTree>
    <p:extLst>
      <p:ext uri="{BB962C8B-B14F-4D97-AF65-F5344CB8AC3E}">
        <p14:creationId xmlns:p14="http://schemas.microsoft.com/office/powerpoint/2010/main" val="335370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11-18/1233r6 &lt;</a:t>
            </a:r>
            <a:r>
              <a:rPr lang="en-GB" sz="2000" dirty="0">
                <a:hlinkClick r:id="rId2"/>
              </a:rPr>
              <a:t>https://mentor.ieee.org/802.11/dcn/18/11-18-1233-06-0eht-eht-draft-proposed-csd.docx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Allan Jones- Result: 87-0-0</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5</a:t>
            </a:fld>
            <a:endParaRPr lang="en-GB" altLang="en-US"/>
          </a:p>
        </p:txBody>
      </p:sp>
    </p:spTree>
    <p:extLst>
      <p:ext uri="{BB962C8B-B14F-4D97-AF65-F5344CB8AC3E}">
        <p14:creationId xmlns:p14="http://schemas.microsoft.com/office/powerpoint/2010/main" val="210491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https://mentor.ieee.org/802.11/dcn/19/11-19-0459-02-0eht-eht-par-and-csd-comments.pptx</a:t>
            </a:r>
            <a:r>
              <a:rPr lang="en-US" sz="2000" dirty="0"/>
              <a:t> as the response to comments received on the EHT PAR and CSD documents received from IEEE 802.</a:t>
            </a:r>
            <a:endParaRPr lang="en-CA" sz="1600" b="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Laurent </a:t>
            </a:r>
            <a:r>
              <a:rPr lang="en-GB" sz="2000" dirty="0" err="1"/>
              <a:t>Cariou</a:t>
            </a:r>
            <a:r>
              <a:rPr lang="en-GB" sz="2000" dirty="0"/>
              <a:t>, Seconded: Jon </a:t>
            </a:r>
            <a:r>
              <a:rPr lang="en-GB" sz="2000" dirty="0" err="1"/>
              <a:t>Rosdahl</a:t>
            </a:r>
            <a:r>
              <a:rPr lang="en-GB" sz="2000" dirty="0"/>
              <a:t> - Result: 81-0-0</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a:xfrm>
            <a:off x="696913" y="332601"/>
            <a:ext cx="1182055" cy="276999"/>
          </a:xfrm>
        </p:spPr>
        <p:txBody>
          <a:bodyPr/>
          <a:lstStyle/>
          <a:p>
            <a:pPr>
              <a:defRPr/>
            </a:pPr>
            <a:r>
              <a:rPr lang="en-CA" altLang="en-US" dirty="0"/>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6</a:t>
            </a:fld>
            <a:endParaRPr lang="en-GB" altLang="en-US"/>
          </a:p>
        </p:txBody>
      </p:sp>
    </p:spTree>
    <p:extLst>
      <p:ext uri="{BB962C8B-B14F-4D97-AF65-F5344CB8AC3E}">
        <p14:creationId xmlns:p14="http://schemas.microsoft.com/office/powerpoint/2010/main" val="171517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7</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13 March 2019, 08:00-10:00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 comments</a:t>
            </a:r>
          </a:p>
          <a:p>
            <a:pPr lvl="1"/>
            <a:r>
              <a:rPr lang="en-US" altLang="en-US" dirty="0">
                <a:ea typeface="MS PGothic" panose="020B0600070205080204" pitchFamily="34" charset="-128"/>
              </a:rPr>
              <a:t>Approval of PAR and CSD and comment resolutions (if necessary)</a:t>
            </a:r>
          </a:p>
          <a:p>
            <a:r>
              <a:rPr lang="en-US" altLang="en-US" dirty="0">
                <a:ea typeface="MS PGothic" panose="020B0600070205080204" pitchFamily="34" charset="-128"/>
              </a:rPr>
              <a:t>Discussion on TG operating process</a:t>
            </a:r>
          </a:p>
          <a:p>
            <a:pPr lvl="0"/>
            <a:r>
              <a:rPr lang="en-US" sz="1600" dirty="0"/>
              <a:t>320MHz bandwidth and more efficient utilization of non-contiguous spectrum,</a:t>
            </a:r>
            <a:endParaRPr lang="en-CA" sz="1600" dirty="0"/>
          </a:p>
          <a:p>
            <a:pPr lvl="0"/>
            <a:r>
              <a:rPr lang="en-US" sz="1600" dirty="0"/>
              <a:t>Multi-band/multi-channel aggregation and operation,</a:t>
            </a:r>
            <a:endParaRPr lang="en-CA" sz="1600" dirty="0"/>
          </a:p>
          <a:p>
            <a:pPr lvl="0"/>
            <a:r>
              <a:rPr lang="en-US" sz="1600" dirty="0"/>
              <a:t>16 spatial streams and Multiple Input Multiple Output (MIMO) protocols enhancements,</a:t>
            </a:r>
            <a:endParaRPr lang="en-CA" sz="1600" dirty="0"/>
          </a:p>
          <a:p>
            <a:pPr lvl="0"/>
            <a:r>
              <a:rPr lang="en-US" sz="1600" dirty="0"/>
              <a:t>Multi-AP Coordination (e.g. coordinated and joint transmission),</a:t>
            </a:r>
            <a:endParaRPr lang="en-CA" sz="1600" dirty="0"/>
          </a:p>
          <a:p>
            <a:pPr lvl="0"/>
            <a:r>
              <a:rPr lang="en-US" sz="1600" dirty="0"/>
              <a:t>Enhanced link adaptation and retransmission protocol (e.g. Hybrid Automatic Repeat </a:t>
            </a:r>
            <a:r>
              <a:rPr lang="en-US" sz="1600" dirty="0" err="1"/>
              <a:t>reQuest</a:t>
            </a:r>
            <a:r>
              <a:rPr lang="en-US" sz="1600" dirty="0"/>
              <a:t> (HARQ)),</a:t>
            </a:r>
            <a:endParaRPr lang="en-CA" sz="1600" dirty="0"/>
          </a:p>
          <a:p>
            <a:pPr lvl="0"/>
            <a:r>
              <a:rPr lang="en-US" sz="1600" dirty="0"/>
              <a:t>Latency/Jitter</a:t>
            </a:r>
          </a:p>
          <a:p>
            <a:pPr lvl="0"/>
            <a:r>
              <a:rPr lang="en-US" sz="1600" dirty="0"/>
              <a:t>General MAC/PHY</a:t>
            </a:r>
            <a:endParaRPr lang="en-CA" sz="1600" dirty="0"/>
          </a:p>
          <a:p>
            <a:endParaRPr lang="en-US" altLang="en-US" dirty="0">
              <a:ea typeface="MS PGothic" panose="020B0600070205080204" pitchFamily="34" charset="-128"/>
            </a:endParaRPr>
          </a:p>
        </p:txBody>
      </p:sp>
    </p:spTree>
    <p:extLst>
      <p:ext uri="{BB962C8B-B14F-4D97-AF65-F5344CB8AC3E}">
        <p14:creationId xmlns:p14="http://schemas.microsoft.com/office/powerpoint/2010/main" val="303880748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8</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14 March 2019, 10:30-12:30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Process any follow-up on PAR/CSD review</a:t>
            </a:r>
          </a:p>
          <a:p>
            <a:r>
              <a:rPr lang="en-US" altLang="en-US" dirty="0">
                <a:ea typeface="MS PGothic" panose="020B0600070205080204" pitchFamily="34" charset="-128"/>
              </a:rPr>
              <a:t>Technical presentations (see slide 9)</a:t>
            </a:r>
          </a:p>
          <a:p>
            <a:r>
              <a:rPr lang="en-US" altLang="en-US" dirty="0">
                <a:ea typeface="MS PGothic" panose="020B0600070205080204" pitchFamily="34" charset="-128"/>
              </a:rPr>
              <a:t>Preparation for May 2019 Session</a:t>
            </a:r>
            <a:endParaRPr lang="en-US" altLang="en-US" dirty="0"/>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a:cs typeface="+mn-cs"/>
              </a:rPr>
              <a:t>September 2018</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4035" name="Slide Number Placeholder 5">
            <a:extLst>
              <a:ext uri="{FF2B5EF4-FFF2-40B4-BE49-F238E27FC236}">
                <a16:creationId xmlns:a16="http://schemas.microsoft.com/office/drawing/2014/main" id="{DEE80116-BC99-6245-9E33-31186FE2F6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8D03B18-6B8A-FD43-84E5-B2DC097D0D44}" type="slidenum">
              <a:rPr lang="en-US" altLang="en-US" sz="1200" b="0" smtClean="0"/>
              <a:pPr>
                <a:spcBef>
                  <a:spcPct val="0"/>
                </a:spcBef>
                <a:buFontTx/>
                <a:buNone/>
              </a:pPr>
              <a:t>9</a:t>
            </a:fld>
            <a:endParaRPr lang="en-US" altLang="en-US" sz="1200" b="0"/>
          </a:p>
        </p:txBody>
      </p:sp>
      <p:sp>
        <p:nvSpPr>
          <p:cNvPr id="44036" name="Rectangle 2">
            <a:extLst>
              <a:ext uri="{FF2B5EF4-FFF2-40B4-BE49-F238E27FC236}">
                <a16:creationId xmlns:a16="http://schemas.microsoft.com/office/drawing/2014/main" id="{AD6C2E3E-2362-A440-813D-131AF31B3C72}"/>
              </a:ext>
            </a:extLst>
          </p:cNvPr>
          <p:cNvSpPr>
            <a:spLocks noGrp="1" noChangeArrowheads="1"/>
          </p:cNvSpPr>
          <p:nvPr>
            <p:ph type="title"/>
          </p:nvPr>
        </p:nvSpPr>
        <p:spPr>
          <a:xfrm>
            <a:off x="685800" y="685800"/>
            <a:ext cx="7772400" cy="658813"/>
          </a:xfrm>
        </p:spPr>
        <p:txBody>
          <a:bodyPr/>
          <a:lstStyle/>
          <a:p>
            <a:r>
              <a:rPr lang="en-US" altLang="en-US"/>
              <a:t>Contributions</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2149215192"/>
              </p:ext>
            </p:extLst>
          </p:nvPr>
        </p:nvGraphicFramePr>
        <p:xfrm>
          <a:off x="467544" y="1402898"/>
          <a:ext cx="8166171" cy="2841538"/>
        </p:xfrm>
        <a:graphic>
          <a:graphicData uri="http://schemas.openxmlformats.org/drawingml/2006/table">
            <a:tbl>
              <a:tblPr firstCol="1" bandRow="1">
                <a:tableStyleId>{5C22544A-7EE6-4342-B048-85BDC9FD1C3A}</a:tableStyleId>
              </a:tblPr>
              <a:tblGrid>
                <a:gridCol w="1232928">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642051">
                <a:tc>
                  <a:txBody>
                    <a:bodyPr/>
                    <a:lstStyle/>
                    <a:p>
                      <a:pPr algn="l"/>
                      <a:r>
                        <a:rPr lang="en-CA" sz="1600" b="0" dirty="0">
                          <a:effectLst/>
                        </a:rPr>
                        <a:t>11-19/358r0</a:t>
                      </a:r>
                    </a:p>
                  </a:txBody>
                  <a:tcPr anchor="ctr"/>
                </a:tc>
                <a:tc>
                  <a:txBody>
                    <a:bodyPr/>
                    <a:lstStyle/>
                    <a:p>
                      <a:pPr algn="l"/>
                      <a:r>
                        <a:rPr lang="en-CA" sz="1600" b="0" dirty="0">
                          <a:effectLst/>
                        </a:rPr>
                        <a:t>11be-selection-procedure</a:t>
                      </a:r>
                    </a:p>
                  </a:txBody>
                  <a:tcPr anchor="ctr"/>
                </a:tc>
                <a:tc>
                  <a:txBody>
                    <a:bodyPr/>
                    <a:lstStyle/>
                    <a:p>
                      <a:pPr algn="l"/>
                      <a:r>
                        <a:rPr lang="en-CA" sz="1600" b="0" dirty="0">
                          <a:effectLst/>
                        </a:rPr>
                        <a:t>Alfred </a:t>
                      </a:r>
                      <a:r>
                        <a:rPr lang="en-CA" sz="1600" b="0" dirty="0" err="1">
                          <a:effectLst/>
                        </a:rPr>
                        <a:t>Asterjadhi</a:t>
                      </a:r>
                      <a:r>
                        <a:rPr lang="en-CA" sz="1600" b="0" dirty="0">
                          <a:effectLst/>
                        </a:rPr>
                        <a:t> (Qualcomm Inc.)</a:t>
                      </a:r>
                    </a:p>
                  </a:txBody>
                  <a:tcPr anchor="ctr"/>
                </a:tc>
                <a:extLst>
                  <a:ext uri="{0D108BD9-81ED-4DB2-BD59-A6C34878D82A}">
                    <a16:rowId xmlns:a16="http://schemas.microsoft.com/office/drawing/2014/main" val="1819161299"/>
                  </a:ext>
                </a:extLst>
              </a:tr>
              <a:tr h="371714">
                <a:tc>
                  <a:txBody>
                    <a:bodyPr/>
                    <a:lstStyle/>
                    <a:p>
                      <a:pPr algn="l"/>
                      <a:r>
                        <a:rPr lang="en-CA" sz="1600" b="0" dirty="0">
                          <a:effectLst/>
                        </a:rPr>
                        <a:t>11-19/373r0</a:t>
                      </a:r>
                    </a:p>
                  </a:txBody>
                  <a:tcPr anchor="ctr"/>
                </a:tc>
                <a:tc>
                  <a:txBody>
                    <a:bodyPr/>
                    <a:lstStyle/>
                    <a:p>
                      <a:pPr algn="l"/>
                      <a:r>
                        <a:rPr lang="en-CA" sz="1600" b="0" dirty="0">
                          <a:effectLst/>
                        </a:rPr>
                        <a:t>Time-Sensitive Applications Support in EHT</a:t>
                      </a:r>
                    </a:p>
                  </a:txBody>
                  <a:tcPr anchor="ctr"/>
                </a:tc>
                <a:tc>
                  <a:txBody>
                    <a:bodyPr/>
                    <a:lstStyle/>
                    <a:p>
                      <a:pPr algn="l"/>
                      <a:r>
                        <a:rPr lang="en-CA" sz="1600" b="0" dirty="0">
                          <a:effectLst/>
                        </a:rPr>
                        <a:t>Kevin Stanton (Intel)</a:t>
                      </a:r>
                    </a:p>
                  </a:txBody>
                  <a:tcPr anchor="ctr"/>
                </a:tc>
                <a:extLst>
                  <a:ext uri="{0D108BD9-81ED-4DB2-BD59-A6C34878D82A}">
                    <a16:rowId xmlns:a16="http://schemas.microsoft.com/office/drawing/2014/main" val="3949570123"/>
                  </a:ext>
                </a:extLst>
              </a:tr>
              <a:tr h="642051">
                <a:tc>
                  <a:txBody>
                    <a:bodyPr/>
                    <a:lstStyle/>
                    <a:p>
                      <a:pPr algn="l"/>
                      <a:r>
                        <a:rPr lang="en-CA" sz="1600" b="0" dirty="0">
                          <a:effectLst/>
                        </a:rPr>
                        <a:t>11-19/430r0</a:t>
                      </a:r>
                    </a:p>
                  </a:txBody>
                  <a:tcPr anchor="ctr"/>
                </a:tc>
                <a:tc>
                  <a:txBody>
                    <a:bodyPr/>
                    <a:lstStyle/>
                    <a:p>
                      <a:pPr algn="l"/>
                      <a:r>
                        <a:rPr lang="en-CA" sz="1600" b="0" i="0" kern="1200" dirty="0">
                          <a:solidFill>
                            <a:schemeClr val="dk1"/>
                          </a:solidFill>
                          <a:effectLst/>
                          <a:latin typeface="+mn-lt"/>
                          <a:ea typeface="+mn-ea"/>
                          <a:cs typeface="+mn-cs"/>
                        </a:rPr>
                        <a:t>Low latency streaming capability for game applications</a:t>
                      </a:r>
                      <a:endParaRPr lang="en-CA" sz="1600" b="0" dirty="0">
                        <a:effectLst/>
                      </a:endParaRPr>
                    </a:p>
                  </a:txBody>
                  <a:tcPr anchor="ctr"/>
                </a:tc>
                <a:tc>
                  <a:txBody>
                    <a:bodyPr/>
                    <a:lstStyle/>
                    <a:p>
                      <a:pPr algn="l"/>
                      <a:r>
                        <a:rPr lang="en-CA" sz="1600" b="0" dirty="0">
                          <a:effectLst/>
                        </a:rPr>
                        <a:t>Kazuyuki Sakoda (Sony)</a:t>
                      </a:r>
                    </a:p>
                  </a:txBody>
                  <a:tcPr anchor="ctr"/>
                </a:tc>
                <a:extLst>
                  <a:ext uri="{0D108BD9-81ED-4DB2-BD59-A6C34878D82A}">
                    <a16:rowId xmlns:a16="http://schemas.microsoft.com/office/drawing/2014/main" val="3915090242"/>
                  </a:ext>
                </a:extLst>
              </a:tr>
              <a:tr h="4422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a:ln>
                            <a:noFill/>
                          </a:ln>
                          <a:solidFill>
                            <a:srgbClr val="FFFFFF"/>
                          </a:solidFill>
                          <a:effectLst/>
                          <a:uLnTx/>
                          <a:uFillTx/>
                          <a:latin typeface="+mn-lt"/>
                          <a:ea typeface="+mn-ea"/>
                          <a:cs typeface="+mn-cs"/>
                        </a:rPr>
                        <a:t> 11-19/402r0</a:t>
                      </a:r>
                    </a:p>
                  </a:txBody>
                  <a:tcPr marL="37411" marR="37411" marT="37421" marB="37421" anchor="ctr"/>
                </a:tc>
                <a:tc>
                  <a:txBody>
                    <a:bodyPr/>
                    <a:lstStyle/>
                    <a:p>
                      <a:pPr algn="l"/>
                      <a:r>
                        <a:rPr lang="en-CA" sz="1600" b="0" dirty="0">
                          <a:effectLst/>
                        </a:rPr>
                        <a:t>Reducing Channel Access Delay</a:t>
                      </a:r>
                    </a:p>
                  </a:txBody>
                  <a:tcPr anchor="ctr"/>
                </a:tc>
                <a:tc>
                  <a:txBody>
                    <a:bodyPr/>
                    <a:lstStyle/>
                    <a:p>
                      <a:pPr algn="l"/>
                      <a:r>
                        <a:rPr lang="en-CA" sz="1600" b="0" dirty="0">
                          <a:effectLst/>
                        </a:rPr>
                        <a:t>Enrico Rantala (Nokia)</a:t>
                      </a:r>
                    </a:p>
                  </a:txBody>
                  <a:tcPr anchor="ctr"/>
                </a:tc>
                <a:extLst>
                  <a:ext uri="{0D108BD9-81ED-4DB2-BD59-A6C34878D82A}">
                    <a16:rowId xmlns:a16="http://schemas.microsoft.com/office/drawing/2014/main" val="1423143301"/>
                  </a:ext>
                </a:extLst>
              </a:tr>
              <a:tr h="371714">
                <a:tc>
                  <a:txBody>
                    <a:bodyPr/>
                    <a:lstStyle/>
                    <a:p>
                      <a:pPr algn="l">
                        <a:spcAft>
                          <a:spcPts val="0"/>
                        </a:spcAft>
                      </a:pPr>
                      <a:r>
                        <a:rPr kumimoji="0" lang="en-CA" sz="1600" b="0" i="0" u="none" strike="noStrike" kern="1200" cap="none" spc="0" normalizeH="0" baseline="0" noProof="0" dirty="0">
                          <a:ln>
                            <a:noFill/>
                          </a:ln>
                          <a:solidFill>
                            <a:srgbClr val="FFFFFF"/>
                          </a:solidFill>
                          <a:effectLst/>
                          <a:uLnTx/>
                          <a:uFillTx/>
                          <a:latin typeface="+mn-lt"/>
                          <a:ea typeface="+mn-ea"/>
                          <a:cs typeface="+mn-cs"/>
                        </a:rPr>
                        <a:t> 11-19/360r0</a:t>
                      </a:r>
                      <a:endParaRPr lang="en-CA"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algn="l"/>
                      <a:r>
                        <a:rPr lang="en-CA" sz="1600" b="0" dirty="0">
                          <a:effectLst/>
                        </a:rPr>
                        <a:t>MAC Architectures for EHT Multi-band Operation</a:t>
                      </a:r>
                    </a:p>
                  </a:txBody>
                  <a:tcPr anchor="ctr"/>
                </a:tc>
                <a:tc>
                  <a:txBody>
                    <a:bodyPr/>
                    <a:lstStyle/>
                    <a:p>
                      <a:pPr algn="l"/>
                      <a:r>
                        <a:rPr lang="en-CA" sz="1600" b="0" dirty="0">
                          <a:effectLst/>
                        </a:rPr>
                        <a:t>Sharan </a:t>
                      </a:r>
                      <a:r>
                        <a:rPr lang="en-CA" sz="1600" b="0" dirty="0" err="1">
                          <a:effectLst/>
                        </a:rPr>
                        <a:t>Naribole</a:t>
                      </a:r>
                      <a:r>
                        <a:rPr lang="en-CA" sz="1600" b="0" dirty="0">
                          <a:effectLst/>
                        </a:rPr>
                        <a:t> (Samsung)</a:t>
                      </a:r>
                    </a:p>
                  </a:txBody>
                  <a:tcPr anchor="ctr"/>
                </a:tc>
                <a:extLst>
                  <a:ext uri="{0D108BD9-81ED-4DB2-BD59-A6C34878D82A}">
                    <a16:rowId xmlns:a16="http://schemas.microsoft.com/office/drawing/2014/main" val="2087227413"/>
                  </a:ext>
                </a:extLst>
              </a:tr>
              <a:tr h="371714">
                <a:tc>
                  <a:txBody>
                    <a:bodyPr/>
                    <a:lstStyle/>
                    <a:p>
                      <a:pPr algn="l">
                        <a:spcAft>
                          <a:spcPts val="0"/>
                        </a:spcAft>
                      </a:pPr>
                      <a:r>
                        <a:rPr lang="en-CA" sz="1600" b="0" dirty="0">
                          <a:effectLst/>
                        </a:rPr>
                        <a:t>11-19/391r0</a:t>
                      </a:r>
                      <a:endParaRPr lang="en-CA"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algn="l"/>
                      <a:r>
                        <a:rPr lang="en-CA" sz="1600" b="0" dirty="0">
                          <a:effectLst/>
                        </a:rPr>
                        <a:t>Feedback Overhead Reduction in 802.11be</a:t>
                      </a:r>
                    </a:p>
                  </a:txBody>
                  <a:tcPr anchor="ctr"/>
                </a:tc>
                <a:tc>
                  <a:txBody>
                    <a:bodyPr/>
                    <a:lstStyle/>
                    <a:p>
                      <a:pPr algn="l"/>
                      <a:r>
                        <a:rPr lang="en-CA" sz="1600" b="0" dirty="0" err="1">
                          <a:effectLst/>
                        </a:rPr>
                        <a:t>Kome</a:t>
                      </a:r>
                      <a:r>
                        <a:rPr lang="en-CA" sz="1600" b="0" dirty="0">
                          <a:effectLst/>
                        </a:rPr>
                        <a:t> Oteri (</a:t>
                      </a:r>
                      <a:r>
                        <a:rPr lang="en-CA" sz="1600" b="0" dirty="0" err="1">
                          <a:effectLst/>
                        </a:rPr>
                        <a:t>InterDigital</a:t>
                      </a:r>
                      <a:r>
                        <a:rPr lang="en-CA" sz="1600" b="0" dirty="0">
                          <a:effectLst/>
                        </a:rPr>
                        <a:t>)</a:t>
                      </a:r>
                    </a:p>
                  </a:txBody>
                  <a:tcPr anchor="ctr"/>
                </a:tc>
                <a:extLst>
                  <a:ext uri="{0D108BD9-81ED-4DB2-BD59-A6C34878D82A}">
                    <a16:rowId xmlns:a16="http://schemas.microsoft.com/office/drawing/2014/main" val="3297213427"/>
                  </a:ext>
                </a:extLst>
              </a:tr>
            </a:tbl>
          </a:graphicData>
        </a:graphic>
      </p:graphicFrame>
    </p:spTree>
    <p:extLst>
      <p:ext uri="{BB962C8B-B14F-4D97-AF65-F5344CB8AC3E}">
        <p14:creationId xmlns:p14="http://schemas.microsoft.com/office/powerpoint/2010/main" val="33373012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38321</TotalTime>
  <Words>1337</Words>
  <Application>Microsoft Macintosh PowerPoint</Application>
  <PresentationFormat>On-screen Show (4:3)</PresentationFormat>
  <Paragraphs>190</Paragraphs>
  <Slides>14</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 Approval Motion</vt:lpstr>
      <vt:lpstr>CSD Approval Motion</vt:lpstr>
      <vt:lpstr>PAR and CSD Comment Responses</vt:lpstr>
      <vt:lpstr>PowerPoint Presentation</vt:lpstr>
      <vt:lpstr>PowerPoint Presentation</vt:lpstr>
      <vt:lpstr>Contributions</vt:lpstr>
      <vt:lpstr>Participants have a duty to inform the IEEE</vt:lpstr>
      <vt:lpstr>Ways to inform IEEE</vt:lpstr>
      <vt:lpstr>Other guidelines for IEEE WG meetings</vt:lpstr>
      <vt:lpstr>Patent-related information</vt:lpstr>
      <vt:lpstr>Participation in IEEE 802 Meetings</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2043</cp:revision>
  <cp:lastPrinted>1998-02-10T13:28:06Z</cp:lastPrinted>
  <dcterms:created xsi:type="dcterms:W3CDTF">2004-12-02T14:01:45Z</dcterms:created>
  <dcterms:modified xsi:type="dcterms:W3CDTF">2019-03-13T23:42:24Z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