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519" r:id="rId5"/>
    <p:sldId id="518" r:id="rId6"/>
    <p:sldId id="520" r:id="rId7"/>
    <p:sldId id="513" r:id="rId8"/>
    <p:sldId id="510" r:id="rId9"/>
    <p:sldId id="260" r:id="rId10"/>
    <p:sldId id="261" r:id="rId11"/>
    <p:sldId id="262" r:id="rId12"/>
    <p:sldId id="263" r:id="rId13"/>
    <p:sldId id="264" r:id="rId14"/>
    <p:sldId id="515" r:id="rId15"/>
    <p:sldId id="516" r:id="rId16"/>
    <p:sldId id="517"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4" autoAdjust="0"/>
    <p:restoredTop sz="96457" autoAdjust="0"/>
  </p:normalViewPr>
  <p:slideViewPr>
    <p:cSldViewPr>
      <p:cViewPr varScale="1">
        <p:scale>
          <a:sx n="113" d="100"/>
          <a:sy n="113" d="100"/>
        </p:scale>
        <p:origin x="1776" y="184"/>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802.11-18/2110r6</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ltLang="en-US"/>
              <a:t>January 2019</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7</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802.11-18/2110r6</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January 2019</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8</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March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March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a:t>March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43894" y="281801"/>
            <a:ext cx="3398431"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802.11-19/0239r01</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27-00-0eht-meeting-minutes-january-2019.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233-01-0eht-eht-draft-proposed-csd.docx" TargetMode="External"/><Relationship Id="rId4" Type="http://schemas.openxmlformats.org/officeDocument/2006/relationships/hyperlink" Target="https://mentor.ieee.org/802.11/dcn/18/11-18-1231-04-0eht-eht-draft-proposed-par.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8/11-18-1233-04-0eht-eht-draft-proposed-csd.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2019-03-12</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extLst>
              <p:ext uri="{D42A27DB-BD31-4B8C-83A1-F6EECF244321}">
                <p14:modId xmlns:p14="http://schemas.microsoft.com/office/powerpoint/2010/main" val="1427589406"/>
              </p:ext>
            </p:extLst>
          </p:nvPr>
        </p:nvGraphicFramePr>
        <p:xfrm>
          <a:off x="412750" y="2466975"/>
          <a:ext cx="7526338" cy="1204913"/>
        </p:xfrm>
        <a:graphic>
          <a:graphicData uri="http://schemas.openxmlformats.org/presentationml/2006/ole">
            <mc:AlternateContent xmlns:mc="http://schemas.openxmlformats.org/markup-compatibility/2006">
              <mc:Choice xmlns:v="urn:schemas-microsoft-com:vml" Requires="v">
                <p:oleObj spid="_x0000_s15427" name="Document" r:id="rId4" imgW="8140700" imgH="1231900" progId="Word.Document.8">
                  <p:embed/>
                </p:oleObj>
              </mc:Choice>
              <mc:Fallback>
                <p:oleObj name="Document" r:id="rId4" imgW="8140700" imgH="1231900" progId="Word.Document.8">
                  <p:embed/>
                  <p:pic>
                    <p:nvPicPr>
                      <p:cNvPr id="0" name="Object 5"/>
                      <p:cNvPicPr>
                        <a:picLocks noChangeAspect="1" noChangeArrowheads="1"/>
                      </p:cNvPicPr>
                      <p:nvPr/>
                    </p:nvPicPr>
                    <p:blipFill>
                      <a:blip r:embed="rId5"/>
                      <a:srcRect/>
                      <a:stretch>
                        <a:fillRect/>
                      </a:stretch>
                    </p:blipFill>
                    <p:spPr bwMode="auto">
                      <a:xfrm>
                        <a:off x="412750" y="2466975"/>
                        <a:ext cx="7526338" cy="1204913"/>
                      </a:xfrm>
                      <a:prstGeom prst="rect">
                        <a:avLst/>
                      </a:prstGeom>
                      <a:noFill/>
                      <a:ln>
                        <a:noFill/>
                      </a:ln>
                      <a:effectLs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10</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393239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2410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4215" y="1752600"/>
            <a:ext cx="7772400" cy="4419600"/>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14</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x – Yes; y – No; z - Abstain</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90DBD-AD54-8741-AED1-D7C1C7238E1A}"/>
              </a:ext>
            </a:extLst>
          </p:cNvPr>
          <p:cNvSpPr>
            <a:spLocks noGrp="1"/>
          </p:cNvSpPr>
          <p:nvPr>
            <p:ph type="title"/>
          </p:nvPr>
        </p:nvSpPr>
        <p:spPr/>
        <p:txBody>
          <a:bodyPr/>
          <a:lstStyle/>
          <a:p>
            <a:r>
              <a:rPr lang="en-US" dirty="0"/>
              <a:t>PAR and CSD Comment Resolutions</a:t>
            </a:r>
          </a:p>
        </p:txBody>
      </p:sp>
      <p:sp>
        <p:nvSpPr>
          <p:cNvPr id="3" name="Content Placeholder 2">
            <a:extLst>
              <a:ext uri="{FF2B5EF4-FFF2-40B4-BE49-F238E27FC236}">
                <a16:creationId xmlns:a16="http://schemas.microsoft.com/office/drawing/2014/main" id="{EB36E6B1-D03A-D54E-B95C-D9852FDE5E7C}"/>
              </a:ext>
            </a:extLst>
          </p:cNvPr>
          <p:cNvSpPr>
            <a:spLocks noGrp="1"/>
          </p:cNvSpPr>
          <p:nvPr>
            <p:ph idx="1"/>
          </p:nvPr>
        </p:nvSpPr>
        <p:spPr/>
        <p:txBody>
          <a:bodyPr/>
          <a:lstStyle/>
          <a:p>
            <a:pPr marL="0" indent="0">
              <a:buNone/>
            </a:pPr>
            <a:r>
              <a:rPr lang="en-CA" dirty="0"/>
              <a:t>Move to accept &lt;&gt; as the EHT SG response to comments received from IEEE 802 on the PAR and CSD documents</a:t>
            </a:r>
          </a:p>
          <a:p>
            <a:pPr marL="0" indent="0">
              <a:buNone/>
            </a:pPr>
            <a:endParaRPr lang="en-CA" dirty="0"/>
          </a:p>
          <a:p>
            <a:pPr marL="0" indent="0">
              <a:buNone/>
            </a:pPr>
            <a:r>
              <a:rPr lang="en-CA" dirty="0"/>
              <a:t>Moved by:</a:t>
            </a:r>
          </a:p>
          <a:p>
            <a:pPr marL="0" indent="0">
              <a:buNone/>
            </a:pPr>
            <a:r>
              <a:rPr lang="en-CA" dirty="0"/>
              <a:t>Second:</a:t>
            </a:r>
          </a:p>
          <a:p>
            <a:pPr marL="0" indent="0">
              <a:buNone/>
            </a:pPr>
            <a:br>
              <a:rPr lang="en-CA" dirty="0"/>
            </a:br>
            <a:r>
              <a:rPr lang="en-CA" dirty="0"/>
              <a:t>Result: x – Yes; y – No; z - Abstain</a:t>
            </a:r>
            <a:endParaRPr lang="en-US" dirty="0"/>
          </a:p>
        </p:txBody>
      </p:sp>
      <p:sp>
        <p:nvSpPr>
          <p:cNvPr id="4" name="Date Placeholder 3">
            <a:extLst>
              <a:ext uri="{FF2B5EF4-FFF2-40B4-BE49-F238E27FC236}">
                <a16:creationId xmlns:a16="http://schemas.microsoft.com/office/drawing/2014/main" id="{0BFBCF05-46FB-5B44-9597-EA0CBDB42F52}"/>
              </a:ext>
            </a:extLst>
          </p:cNvPr>
          <p:cNvSpPr>
            <a:spLocks noGrp="1"/>
          </p:cNvSpPr>
          <p:nvPr>
            <p:ph type="dt" sz="half" idx="10"/>
          </p:nvPr>
        </p:nvSpPr>
        <p:spPr/>
        <p:txBody>
          <a:bodyPr/>
          <a:lstStyle/>
          <a:p>
            <a:pPr>
              <a:defRPr/>
            </a:pPr>
            <a:r>
              <a:rPr lang="en-CA" altLang="en-US"/>
              <a:t>March 2019</a:t>
            </a:r>
            <a:endParaRPr lang="en-GB" altLang="en-US" dirty="0"/>
          </a:p>
        </p:txBody>
      </p:sp>
      <p:sp>
        <p:nvSpPr>
          <p:cNvPr id="5" name="Footer Placeholder 4">
            <a:extLst>
              <a:ext uri="{FF2B5EF4-FFF2-40B4-BE49-F238E27FC236}">
                <a16:creationId xmlns:a16="http://schemas.microsoft.com/office/drawing/2014/main" id="{F8D3CF50-C5A1-0245-9D68-1D038618A535}"/>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8E6297A-57F2-7B4B-961C-FED9ED189F84}"/>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92921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March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a:t>
            </a:r>
            <a:br>
              <a:rPr lang="en-US" altLang="en-US" sz="2800" dirty="0">
                <a:solidFill>
                  <a:schemeClr val="tx2"/>
                </a:solidFill>
              </a:rPr>
            </a:br>
            <a:r>
              <a:rPr lang="en-US" altLang="en-US" sz="1800" dirty="0">
                <a:solidFill>
                  <a:schemeClr val="tx2"/>
                </a:solidFill>
              </a:rPr>
              <a:t>12 March 2019, 19:30 – 21:30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843462"/>
          </a:xfrm>
        </p:spPr>
        <p:txBody>
          <a:bodyPr/>
          <a:lstStyle/>
          <a:p>
            <a:pPr>
              <a:defRPr/>
            </a:pPr>
            <a:r>
              <a:rPr lang="en-GB" altLang="en-US" dirty="0"/>
              <a:t>Call Meeting to Order</a:t>
            </a:r>
          </a:p>
          <a:p>
            <a:pPr marL="457200" indent="-457200">
              <a:defRPr/>
            </a:pPr>
            <a:r>
              <a:rPr lang="en-GB" altLang="en-US" dirty="0"/>
              <a:t>Chair’s welcome</a:t>
            </a:r>
          </a:p>
          <a:p>
            <a:pPr marL="457200" indent="-457200">
              <a:defRPr/>
            </a:pPr>
            <a:r>
              <a:rPr lang="en-GB" altLang="en-US" dirty="0"/>
              <a:t>IEEE Policy and Patent Reminder (s6-10)</a:t>
            </a:r>
          </a:p>
          <a:p>
            <a:pPr marL="457200" indent="-457200">
              <a:defRPr/>
            </a:pPr>
            <a:r>
              <a:rPr lang="en-GB" altLang="en-US" dirty="0"/>
              <a:t>Minutes Approval</a:t>
            </a:r>
          </a:p>
          <a:p>
            <a:pPr marL="857250" lvl="1" indent="-457200">
              <a:defRPr/>
            </a:pPr>
            <a:r>
              <a:rPr lang="en-GB" altLang="en-US" dirty="0">
                <a:hlinkClick r:id="rId3"/>
              </a:rPr>
              <a:t>https://mentor.ieee.org/802.11/dcn/19/11-19-0227-00-0eht-meeting-minutes-january-2019.docx</a:t>
            </a:r>
            <a:endParaRPr lang="en-GB" altLang="en-US" dirty="0"/>
          </a:p>
          <a:p>
            <a:pPr marL="457200" indent="-457200">
              <a:defRPr/>
            </a:pPr>
            <a:r>
              <a:rPr lang="en-GB" altLang="en-US" dirty="0"/>
              <a:t>Process PAR and CSD comments:</a:t>
            </a:r>
          </a:p>
          <a:p>
            <a:pPr marL="857250" lvl="1" indent="-457200">
              <a:defRPr/>
            </a:pPr>
            <a:r>
              <a:rPr lang="en-GB" altLang="en-US" dirty="0"/>
              <a:t>Current PAR: </a:t>
            </a:r>
            <a:r>
              <a:rPr lang="en-GB" dirty="0">
                <a:hlinkClick r:id="rId4"/>
              </a:rPr>
              <a:t>https://mentor.ieee.org/802.11/dcn/18/11-18-1231-04-0eht-eht-draft-proposed-par.docx</a:t>
            </a:r>
            <a:endParaRPr lang="en-GB" altLang="en-US" dirty="0"/>
          </a:p>
          <a:p>
            <a:pPr marL="857250" lvl="1" indent="-457200">
              <a:defRPr/>
            </a:pPr>
            <a:r>
              <a:rPr lang="en-GB" altLang="en-US" dirty="0"/>
              <a:t>Current CSD: </a:t>
            </a:r>
            <a:r>
              <a:rPr lang="en-US" altLang="en-US" dirty="0">
                <a:ea typeface="MS PGothic" panose="020B0600070205080204" pitchFamily="34" charset="-128"/>
                <a:hlinkClick r:id="rId5"/>
              </a:rPr>
              <a:t>https://mentor.ieee.org/802.11/dcn/18/11-18-1233-01-0eht-eht-draft-proposed-csd.docx</a:t>
            </a:r>
            <a:r>
              <a:rPr lang="en-US" altLang="en-US" dirty="0">
                <a:ea typeface="MS PGothic" panose="020B0600070205080204" pitchFamily="34" charset="-128"/>
              </a:rPr>
              <a:t> </a:t>
            </a:r>
          </a:p>
          <a:p>
            <a:pPr marL="857250" lvl="1" indent="-457200">
              <a:defRPr/>
            </a:pPr>
            <a:r>
              <a:rPr lang="en-US" altLang="en-US" dirty="0">
                <a:ea typeface="MS PGothic" panose="020B0600070205080204" pitchFamily="34" charset="-128"/>
              </a:rPr>
              <a:t>Approve modifications PAR, CSD, &amp; comment responses</a:t>
            </a:r>
            <a:endParaRPr lang="en-GB" altLang="en-US" dirty="0"/>
          </a:p>
          <a:p>
            <a:pPr marL="457200" indent="-457200">
              <a:defRPr/>
            </a:pPr>
            <a:endParaRPr lang="en-GB" altLang="en-US" dirty="0"/>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in11-18/1231r4 &lt;</a:t>
            </a:r>
            <a:r>
              <a:rPr lang="en-GB" sz="2000" dirty="0">
                <a:hlinkClick r:id="rId2"/>
              </a:rPr>
              <a:t>https://mentor.ieee.org/802.11/dcn/18/11-18-1231-04-0eht-eht-draft-proposed-par.docx</a:t>
            </a:r>
            <a:r>
              <a:rPr lang="en-GB" sz="2000" dirty="0"/>
              <a:t> &gt;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lvl="0" indent="0">
              <a:buNone/>
            </a:pPr>
            <a:r>
              <a:rPr lang="en-GB" sz="2000" dirty="0"/>
              <a:t>Moved: &lt;&gt; ,Seconded: &lt;&gt;, Result: y-n-a- 97-0-2</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4</a:t>
            </a:fld>
            <a:endParaRPr lang="en-GB" altLang="en-US"/>
          </a:p>
        </p:txBody>
      </p:sp>
    </p:spTree>
    <p:extLst>
      <p:ext uri="{BB962C8B-B14F-4D97-AF65-F5344CB8AC3E}">
        <p14:creationId xmlns:p14="http://schemas.microsoft.com/office/powerpoint/2010/main" val="335370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11-18/1233r4 &lt;</a:t>
            </a:r>
            <a:r>
              <a:rPr lang="en-GB" sz="2000" dirty="0">
                <a:hlinkClick r:id="rId2"/>
              </a:rPr>
              <a:t>https://mentor.ieee.org/802.11/dcn/18/11-18-1233-04-0eht-eht-draft-proposed-csd.docx</a:t>
            </a:r>
            <a:r>
              <a:rPr lang="en-GB" sz="2000" dirty="0"/>
              <a:t> &gt;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Result: y-n-a – 97-0-3</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5</a:t>
            </a:fld>
            <a:endParaRPr lang="en-GB" altLang="en-US"/>
          </a:p>
        </p:txBody>
      </p:sp>
    </p:spTree>
    <p:extLst>
      <p:ext uri="{BB962C8B-B14F-4D97-AF65-F5344CB8AC3E}">
        <p14:creationId xmlns:p14="http://schemas.microsoft.com/office/powerpoint/2010/main" val="210491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&lt;doc&gt; as the response to comments received on the EHT PAR and CSD documents received from IEEE 802</a:t>
            </a:r>
            <a:endParaRPr lang="en-CA" sz="1600" b="0" dirty="0"/>
          </a:p>
          <a:p>
            <a:pPr marL="0" indent="0">
              <a:buNone/>
            </a:pPr>
            <a:r>
              <a:rPr lang="en-GB" sz="2000" dirty="0"/>
              <a:t> </a:t>
            </a:r>
            <a:endParaRPr lang="en-CA" sz="2000" dirty="0"/>
          </a:p>
          <a:p>
            <a:pPr marL="0" lvl="0" indent="0">
              <a:buNone/>
            </a:pPr>
            <a:r>
              <a:rPr lang="en-GB" sz="2000" dirty="0"/>
              <a:t>Moved by Michael Montemurro on behalf of </a:t>
            </a:r>
            <a:r>
              <a:rPr lang="en-CA" sz="2000" dirty="0"/>
              <a:t>EHT SG</a:t>
            </a:r>
          </a:p>
          <a:p>
            <a:pPr marL="0" lvl="0" indent="0">
              <a:buNone/>
            </a:pPr>
            <a:r>
              <a:rPr lang="en-GB" sz="2000" dirty="0"/>
              <a:t>EHT SG vote: </a:t>
            </a:r>
            <a:endParaRPr lang="en-CA" sz="2000" dirty="0"/>
          </a:p>
          <a:p>
            <a:pPr marL="0" indent="0">
              <a:buNone/>
            </a:pPr>
            <a:r>
              <a:rPr lang="en-GB" sz="2000" dirty="0"/>
              <a:t>Moved: &lt;&gt;, Seconded: &lt;&gt; - Result: y-n-a – 97-0-3</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6</a:t>
            </a:fld>
            <a:endParaRPr lang="en-GB" altLang="en-US"/>
          </a:p>
        </p:txBody>
      </p:sp>
    </p:spTree>
    <p:extLst>
      <p:ext uri="{BB962C8B-B14F-4D97-AF65-F5344CB8AC3E}">
        <p14:creationId xmlns:p14="http://schemas.microsoft.com/office/powerpoint/2010/main" val="171517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7</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13 March 2019, 08:00-10:00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 comments</a:t>
            </a:r>
          </a:p>
          <a:p>
            <a:pPr lvl="1"/>
            <a:r>
              <a:rPr lang="en-US" altLang="en-US" dirty="0">
                <a:ea typeface="MS PGothic" panose="020B0600070205080204" pitchFamily="34" charset="-128"/>
              </a:rPr>
              <a:t>Approval of PAR and CSD and comment resolutions (if necessary)</a:t>
            </a:r>
          </a:p>
          <a:p>
            <a:r>
              <a:rPr lang="en-US" altLang="en-US" dirty="0">
                <a:ea typeface="MS PGothic" panose="020B0600070205080204" pitchFamily="34" charset="-128"/>
              </a:rPr>
              <a:t>Discussion on TG operating process</a:t>
            </a:r>
          </a:p>
        </p:txBody>
      </p:sp>
    </p:spTree>
    <p:extLst>
      <p:ext uri="{BB962C8B-B14F-4D97-AF65-F5344CB8AC3E}">
        <p14:creationId xmlns:p14="http://schemas.microsoft.com/office/powerpoint/2010/main" val="303880748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March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8</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14 March 2019, 10:30-12:30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Process any follow-up on PAR/CSD review</a:t>
            </a:r>
          </a:p>
          <a:p>
            <a:endParaRPr lang="en-US" altLang="en-US" dirty="0">
              <a:ea typeface="MS PGothic" panose="020B0600070205080204" pitchFamily="34" charset="-128"/>
            </a:endParaRPr>
          </a:p>
          <a:p>
            <a:r>
              <a:rPr lang="en-US" altLang="en-US" dirty="0">
                <a:ea typeface="MS PGothic" panose="020B0600070205080204" pitchFamily="34" charset="-128"/>
              </a:rPr>
              <a:t>Preparation for May 2019 Session</a:t>
            </a:r>
            <a:endParaRPr lang="en-US" altLang="en-US" dirty="0"/>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Michael Montemurro, BlackBerry</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CA"/>
              <a:t>March 2019</a:t>
            </a:r>
            <a:endParaRPr lang="en-US" dirty="0"/>
          </a:p>
        </p:txBody>
      </p:sp>
    </p:spTree>
    <p:extLst>
      <p:ext uri="{BB962C8B-B14F-4D97-AF65-F5344CB8AC3E}">
        <p14:creationId xmlns:p14="http://schemas.microsoft.com/office/powerpoint/2010/main" val="267083052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38171</TotalTime>
  <Words>1339</Words>
  <Application>Microsoft Macintosh PowerPoint</Application>
  <PresentationFormat>On-screen Show (4:3)</PresentationFormat>
  <Paragraphs>185</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 Approval Motion</vt:lpstr>
      <vt:lpstr>CSD Approval Motion</vt:lpstr>
      <vt:lpstr>PAR and CSD Comment Responses</vt:lpstr>
      <vt:lpstr>PowerPoint Presentation</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PAR Approval Motion</vt:lpstr>
      <vt:lpstr>CSD Approval Motion</vt:lpstr>
      <vt:lpstr>PAR and CSD Comment Resolutions</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2033</cp:revision>
  <cp:lastPrinted>1998-02-10T13:28:06Z</cp:lastPrinted>
  <dcterms:created xsi:type="dcterms:W3CDTF">2004-12-02T14:01:45Z</dcterms:created>
  <dcterms:modified xsi:type="dcterms:W3CDTF">2019-03-13T00:41:41Z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