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2" r:id="rId18"/>
    <p:sldId id="293" r:id="rId19"/>
    <p:sldId id="273" r:id="rId20"/>
    <p:sldId id="274" r:id="rId21"/>
    <p:sldId id="275" r:id="rId22"/>
    <p:sldId id="291" r:id="rId23"/>
    <p:sldId id="290" r:id="rId24"/>
    <p:sldId id="278" r:id="rId25"/>
    <p:sldId id="283" r:id="rId26"/>
    <p:sldId id="309" r:id="rId27"/>
    <p:sldId id="310" r:id="rId28"/>
    <p:sldId id="311" r:id="rId29"/>
    <p:sldId id="312" r:id="rId30"/>
    <p:sldId id="281" r:id="rId31"/>
    <p:sldId id="284" r:id="rId32"/>
    <p:sldId id="294" r:id="rId33"/>
    <p:sldId id="287" r:id="rId34"/>
    <p:sldId id="296" r:id="rId35"/>
    <p:sldId id="297" r:id="rId36"/>
    <p:sldId id="298" r:id="rId37"/>
    <p:sldId id="299" r:id="rId38"/>
    <p:sldId id="301" r:id="rId39"/>
    <p:sldId id="302" r:id="rId40"/>
    <p:sldId id="303" r:id="rId41"/>
    <p:sldId id="304" r:id="rId42"/>
    <p:sldId id="305" r:id="rId43"/>
    <p:sldId id="306" r:id="rId44"/>
    <p:sldId id="307" r:id="rId45"/>
    <p:sldId id="308" r:id="rId46"/>
    <p:sldId id="313" r:id="rId47"/>
    <p:sldId id="314" r:id="rId48"/>
    <p:sldId id="315" r:id="rId49"/>
    <p:sldId id="316" r:id="rId50"/>
    <p:sldId id="317" r:id="rId51"/>
    <p:sldId id="318" r:id="rId52"/>
    <p:sldId id="319" r:id="rId53"/>
    <p:sldId id="321" r:id="rId54"/>
    <p:sldId id="322" r:id="rId55"/>
    <p:sldId id="323" r:id="rId56"/>
    <p:sldId id="324" r:id="rId57"/>
    <p:sldId id="326" r:id="rId58"/>
    <p:sldId id="328" r:id="rId59"/>
    <p:sldId id="327" r:id="rId60"/>
    <p:sldId id="286" r:id="rId6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802.11-19/0238r4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296-00-00ax-munites-of-tgax-teleconferences-from-feb-to-mar-2019.docx" TargetMode="External"/><Relationship Id="rId2" Type="http://schemas.openxmlformats.org/officeDocument/2006/relationships/hyperlink" Target="https://mentor.ieee.org/802.11/dcn/19/11-19-0126-01-00ax-tgax-january-2019-st-louis-meeting-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0292-02-00ax-comments-on-tgax-d4-0.xls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2019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2019-01-25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23"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teleconference minutes since January 2019.</a:t>
            </a:r>
          </a:p>
          <a:p>
            <a:pPr>
              <a:buFont typeface="Arial" panose="020B0604020202020204" pitchFamily="34" charset="0"/>
              <a:buChar char="•"/>
            </a:pPr>
            <a:r>
              <a:rPr lang="en-US" dirty="0" smtClean="0"/>
              <a:t>Start the resolution of comments received on draft D4.0</a:t>
            </a:r>
          </a:p>
          <a:p>
            <a:pPr lvl="1">
              <a:buFont typeface="Arial" panose="020B0604020202020204" pitchFamily="34" charset="0"/>
              <a:buChar char="•"/>
            </a:pPr>
            <a:r>
              <a:rPr lang="en-US" dirty="0" smtClean="0"/>
              <a:t>Comment Resolution Submissions.</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70081" y="1447800"/>
            <a:ext cx="3808413" cy="4113213"/>
          </a:xfrm>
        </p:spPr>
        <p:txBody>
          <a:bodyPr/>
          <a:lstStyle/>
          <a:p>
            <a:pPr>
              <a:lnSpc>
                <a:spcPct val="80000"/>
              </a:lnSpc>
            </a:pPr>
            <a:endParaRPr lang="en-US" altLang="en-US" sz="1200" dirty="0"/>
          </a:p>
          <a:p>
            <a:pPr>
              <a:lnSpc>
                <a:spcPct val="80000"/>
              </a:lnSpc>
            </a:pPr>
            <a:r>
              <a:rPr lang="en-US" altLang="en-US" sz="1400" dirty="0" smtClean="0"/>
              <a:t>Monday March 11, 13:30 </a:t>
            </a:r>
            <a:r>
              <a:rPr lang="en-US" altLang="en-US" sz="1400" dirty="0"/>
              <a:t>– </a:t>
            </a:r>
            <a:r>
              <a:rPr lang="en-US" altLang="en-US" sz="1400" dirty="0" smtClean="0"/>
              <a:t>15:30 </a:t>
            </a:r>
            <a:endParaRPr lang="en-US" altLang="en-US" sz="1400" dirty="0"/>
          </a:p>
          <a:p>
            <a:pPr lvl="1">
              <a:lnSpc>
                <a:spcPct val="80000"/>
              </a:lnSpc>
            </a:pPr>
            <a:r>
              <a:rPr lang="en-US" altLang="en-US" sz="1200" dirty="0" smtClean="0"/>
              <a:t>Call </a:t>
            </a:r>
            <a:r>
              <a:rPr lang="en-US" altLang="en-US" sz="1200" dirty="0"/>
              <a:t>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Call for Submissions</a:t>
            </a:r>
          </a:p>
          <a:p>
            <a:pPr lvl="1">
              <a:lnSpc>
                <a:spcPct val="80000"/>
              </a:lnSpc>
            </a:pPr>
            <a:r>
              <a:rPr lang="en-US" altLang="en-US" sz="1200" dirty="0" smtClean="0"/>
              <a:t>Ad hoc groups </a:t>
            </a:r>
            <a:r>
              <a:rPr lang="en-US" altLang="en-US" sz="1400" dirty="0" smtClean="0"/>
              <a:t>schedule</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smtClean="0"/>
              <a:t>Recess</a:t>
            </a:r>
          </a:p>
          <a:p>
            <a:pPr lvl="1">
              <a:lnSpc>
                <a:spcPct val="80000"/>
              </a:lnSpc>
            </a:pPr>
            <a:endParaRPr lang="en-US" altLang="en-US" sz="1200" dirty="0" smtClean="0"/>
          </a:p>
          <a:p>
            <a:pPr lvl="0">
              <a:lnSpc>
                <a:spcPct val="80000"/>
              </a:lnSpc>
            </a:pPr>
            <a:r>
              <a:rPr lang="en-CA" altLang="en-US" sz="1400" dirty="0" smtClean="0"/>
              <a:t>Tuesday</a:t>
            </a:r>
            <a:r>
              <a:rPr lang="en-US" altLang="en-US" sz="1400" dirty="0" smtClean="0"/>
              <a:t> March 12, </a:t>
            </a:r>
            <a:r>
              <a:rPr lang="en-US" altLang="en-US" sz="1400" dirty="0"/>
              <a:t>10:30 – 12:30</a:t>
            </a:r>
          </a:p>
          <a:p>
            <a:pPr lvl="1">
              <a:lnSpc>
                <a:spcPct val="80000"/>
              </a:lnSpc>
            </a:pPr>
            <a:r>
              <a:rPr lang="en-US" altLang="en-US" sz="1200" dirty="0" err="1" smtClean="0"/>
              <a:t>Adhoc</a:t>
            </a:r>
            <a:r>
              <a:rPr lang="en-US" altLang="en-US" sz="1200" dirty="0" smtClean="0"/>
              <a:t> group meetings</a:t>
            </a:r>
          </a:p>
          <a:p>
            <a:pPr lvl="1">
              <a:lnSpc>
                <a:spcPct val="80000"/>
              </a:lnSpc>
            </a:pPr>
            <a:endParaRPr lang="en-US" altLang="en-US" sz="1200" dirty="0"/>
          </a:p>
          <a:p>
            <a:pPr lvl="0">
              <a:lnSpc>
                <a:spcPct val="80000"/>
              </a:lnSpc>
            </a:pPr>
            <a:r>
              <a:rPr lang="en-CA" altLang="en-US" sz="1400" dirty="0"/>
              <a:t>Tuesday</a:t>
            </a:r>
            <a:r>
              <a:rPr lang="en-US" altLang="en-US" sz="1400" dirty="0"/>
              <a:t> March </a:t>
            </a:r>
            <a:r>
              <a:rPr lang="en-US" altLang="en-US" sz="1400" dirty="0" smtClean="0"/>
              <a:t>12, 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1">
              <a:lnSpc>
                <a:spcPct val="80000"/>
              </a:lnSpc>
            </a:pPr>
            <a:endParaRPr lang="en-US" altLang="en-US" sz="1200" dirty="0"/>
          </a:p>
          <a:p>
            <a:pPr>
              <a:lnSpc>
                <a:spcPct val="80000"/>
              </a:lnSpc>
            </a:pPr>
            <a:r>
              <a:rPr lang="en-US" altLang="en-US" sz="1200" dirty="0"/>
              <a:t>Wednesday March </a:t>
            </a:r>
            <a:r>
              <a:rPr lang="en-US" altLang="en-US" sz="1200" dirty="0" smtClean="0"/>
              <a:t>13,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609306" y="1447800"/>
            <a:ext cx="3810000" cy="4113213"/>
          </a:xfrm>
        </p:spPr>
        <p:txBody>
          <a:bodyPr/>
          <a:lstStyle/>
          <a:p>
            <a:pPr>
              <a:lnSpc>
                <a:spcPct val="80000"/>
              </a:lnSpc>
            </a:pPr>
            <a:r>
              <a:rPr lang="en-US" altLang="en-US" sz="1400" dirty="0" smtClean="0"/>
              <a:t>Wednesday March 13, 16:00 </a:t>
            </a:r>
            <a:r>
              <a:rPr lang="en-US" altLang="en-US" sz="1400" dirty="0"/>
              <a:t>– </a:t>
            </a:r>
            <a:r>
              <a:rPr lang="en-US" altLang="en-US" sz="1400" dirty="0" smtClean="0"/>
              <a:t>18:00</a:t>
            </a:r>
            <a:endParaRPr lang="en-US" altLang="en-US" sz="1400" dirty="0"/>
          </a:p>
          <a:p>
            <a:pPr lvl="1">
              <a:lnSpc>
                <a:spcPct val="80000"/>
              </a:lnSpc>
            </a:pPr>
            <a:r>
              <a:rPr lang="en-US" altLang="en-US" sz="1400" dirty="0" smtClean="0"/>
              <a:t>Ad hoc group meetings</a:t>
            </a:r>
          </a:p>
          <a:p>
            <a:pPr lvl="1">
              <a:lnSpc>
                <a:spcPct val="80000"/>
              </a:lnSpc>
            </a:pPr>
            <a:endParaRPr lang="en-US" altLang="en-US" sz="1400" dirty="0"/>
          </a:p>
          <a:p>
            <a:pPr>
              <a:lnSpc>
                <a:spcPct val="80000"/>
              </a:lnSpc>
            </a:pPr>
            <a:r>
              <a:rPr lang="en-US" altLang="en-US" sz="1400" dirty="0" smtClean="0"/>
              <a:t>Thursday March 14, 08:00 </a:t>
            </a:r>
            <a:r>
              <a:rPr lang="en-US" altLang="en-US" sz="1400" dirty="0"/>
              <a:t>– </a:t>
            </a:r>
            <a:r>
              <a:rPr lang="en-US" altLang="en-US" sz="1400" dirty="0" smtClean="0"/>
              <a:t>10:00</a:t>
            </a:r>
            <a:endParaRPr lang="en-US" altLang="en-US" sz="1400" dirty="0"/>
          </a:p>
          <a:p>
            <a:pPr lvl="1">
              <a:lnSpc>
                <a:spcPct val="80000"/>
              </a:lnSpc>
            </a:pPr>
            <a:r>
              <a:rPr lang="en-US" altLang="en-US" sz="1400" dirty="0"/>
              <a:t>Call Meeting to order</a:t>
            </a:r>
          </a:p>
          <a:p>
            <a:pPr lvl="1">
              <a:lnSpc>
                <a:spcPct val="80000"/>
              </a:lnSpc>
            </a:pPr>
            <a:r>
              <a:rPr lang="en-US" altLang="en-US" sz="1400" dirty="0" smtClean="0"/>
              <a:t>IEEE-SA IPR </a:t>
            </a:r>
            <a:r>
              <a:rPr lang="en-US" altLang="en-US" sz="1400" dirty="0"/>
              <a:t>Policy and procedure.</a:t>
            </a:r>
          </a:p>
          <a:p>
            <a:pPr lvl="1">
              <a:lnSpc>
                <a:spcPct val="80000"/>
              </a:lnSpc>
            </a:pPr>
            <a:r>
              <a:rPr lang="en-US" altLang="en-US" sz="1400" dirty="0"/>
              <a:t>Comment </a:t>
            </a:r>
            <a:r>
              <a:rPr lang="en-US" altLang="en-US" sz="1400" dirty="0" smtClean="0"/>
              <a:t>resolution</a:t>
            </a:r>
            <a:endParaRPr lang="en-US" altLang="en-US" sz="1400" dirty="0"/>
          </a:p>
          <a:p>
            <a:pPr lvl="1">
              <a:lnSpc>
                <a:spcPct val="80000"/>
              </a:lnSpc>
            </a:pPr>
            <a:r>
              <a:rPr lang="en-US" altLang="en-US" sz="1400" dirty="0"/>
              <a:t>Recess </a:t>
            </a:r>
            <a:endParaRPr lang="en-US" altLang="en-US" sz="1400" dirty="0" smtClean="0"/>
          </a:p>
          <a:p>
            <a:pPr lvl="1">
              <a:lnSpc>
                <a:spcPct val="80000"/>
              </a:lnSpc>
            </a:pPr>
            <a:endParaRPr lang="en-US" altLang="en-US" sz="2000" dirty="0"/>
          </a:p>
          <a:p>
            <a:pPr>
              <a:lnSpc>
                <a:spcPct val="80000"/>
              </a:lnSpc>
            </a:pPr>
            <a:r>
              <a:rPr lang="en-US" altLang="en-US" sz="1400" dirty="0" smtClean="0"/>
              <a:t>Thursday March 14, 13:30 </a:t>
            </a:r>
            <a:r>
              <a:rPr lang="en-US" altLang="en-US" sz="1400" dirty="0"/>
              <a:t>– </a:t>
            </a:r>
            <a:r>
              <a:rPr lang="en-US" altLang="en-US" sz="1400" dirty="0" smtClean="0"/>
              <a:t>15:30</a:t>
            </a:r>
            <a:endParaRPr lang="en-US" altLang="en-US" sz="1400" dirty="0"/>
          </a:p>
          <a:p>
            <a:pPr lvl="1">
              <a:lnSpc>
                <a:spcPct val="80000"/>
              </a:lnSpc>
            </a:pPr>
            <a:r>
              <a:rPr lang="en-US" altLang="en-US" sz="1400" dirty="0"/>
              <a:t>Call Meeting to order</a:t>
            </a:r>
          </a:p>
          <a:p>
            <a:pPr lvl="1">
              <a:lnSpc>
                <a:spcPct val="80000"/>
              </a:lnSpc>
            </a:pPr>
            <a:r>
              <a:rPr lang="en-US" altLang="en-US" sz="1400" dirty="0" smtClean="0"/>
              <a:t>IEEE-SA IPR </a:t>
            </a:r>
            <a:r>
              <a:rPr lang="en-US" altLang="en-US" sz="1400" dirty="0"/>
              <a:t>Policy and procedure</a:t>
            </a:r>
            <a:r>
              <a:rPr lang="en-US" altLang="en-US" sz="1400" dirty="0" smtClean="0"/>
              <a:t>.</a:t>
            </a:r>
          </a:p>
          <a:p>
            <a:pPr lvl="1">
              <a:lnSpc>
                <a:spcPct val="80000"/>
              </a:lnSpc>
            </a:pPr>
            <a:r>
              <a:rPr lang="en-US" altLang="en-US" sz="1400" dirty="0" smtClean="0"/>
              <a:t>TG Motions</a:t>
            </a:r>
            <a:endParaRPr lang="en-US" altLang="en-US" sz="1400" dirty="0"/>
          </a:p>
          <a:p>
            <a:pPr lvl="1">
              <a:lnSpc>
                <a:spcPct val="80000"/>
              </a:lnSpc>
            </a:pPr>
            <a:r>
              <a:rPr lang="en-US" altLang="en-US" sz="1400" dirty="0" smtClean="0"/>
              <a:t>Comment Resolution</a:t>
            </a:r>
            <a:endParaRPr lang="en-US" altLang="en-US" sz="1400" dirty="0"/>
          </a:p>
          <a:p>
            <a:pPr lvl="1">
              <a:lnSpc>
                <a:spcPct val="80000"/>
              </a:lnSpc>
            </a:pPr>
            <a:r>
              <a:rPr lang="en-US" altLang="en-US" sz="1400" dirty="0" smtClean="0"/>
              <a:t>Goals </a:t>
            </a:r>
            <a:r>
              <a:rPr lang="en-US" altLang="en-US" sz="1400" dirty="0"/>
              <a:t>for </a:t>
            </a:r>
            <a:r>
              <a:rPr lang="en-US" altLang="en-US" sz="1400" dirty="0" smtClean="0"/>
              <a:t>March 2018</a:t>
            </a:r>
          </a:p>
          <a:p>
            <a:pPr lvl="1">
              <a:lnSpc>
                <a:spcPct val="80000"/>
              </a:lnSpc>
            </a:pPr>
            <a:r>
              <a:rPr lang="en-US" altLang="en-US" sz="1400" dirty="0" smtClean="0"/>
              <a:t>TG ad hoc meeting</a:t>
            </a:r>
            <a:endParaRPr lang="en-US" altLang="en-US" sz="1400" dirty="0"/>
          </a:p>
          <a:p>
            <a:pPr lvl="1">
              <a:lnSpc>
                <a:spcPct val="80000"/>
              </a:lnSpc>
            </a:pPr>
            <a:r>
              <a:rPr lang="en-US" altLang="en-US" sz="1400" dirty="0" err="1"/>
              <a:t>Telecon</a:t>
            </a:r>
            <a:r>
              <a:rPr lang="en-US" altLang="en-US" sz="1400" dirty="0"/>
              <a:t> Schedule</a:t>
            </a:r>
          </a:p>
          <a:p>
            <a:pPr lvl="1">
              <a:lnSpc>
                <a:spcPct val="80000"/>
              </a:lnSpc>
            </a:pPr>
            <a:r>
              <a:rPr lang="en-US" altLang="en-US" sz="1400" dirty="0"/>
              <a:t>Adjourn</a:t>
            </a:r>
          </a:p>
          <a:p>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33220563"/>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gridCol w="1417320"/>
                <a:gridCol w="708660"/>
                <a:gridCol w="708660"/>
                <a:gridCol w="708660"/>
                <a:gridCol w="708660"/>
                <a:gridCol w="1417320"/>
              </a:tblGrid>
              <a:tr h="723846">
                <a:tc>
                  <a:txBody>
                    <a:bodyPr/>
                    <a:lstStyle/>
                    <a:p>
                      <a:pPr algn="ctr"/>
                      <a:endParaRPr lang="en-US" dirty="0"/>
                    </a:p>
                  </a:txBody>
                  <a:tcPr/>
                </a:tc>
                <a:tc>
                  <a:txBody>
                    <a:bodyPr/>
                    <a:lstStyle/>
                    <a:p>
                      <a:pPr algn="ctr"/>
                      <a:r>
                        <a:rPr lang="en-US" dirty="0" smtClean="0"/>
                        <a:t>Monday</a:t>
                      </a:r>
                      <a:endParaRPr lang="en-US" dirty="0"/>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a:tc>
                <a:tc gridSpan="2">
                  <a:txBody>
                    <a:bodyPr/>
                    <a:lstStyle/>
                    <a:p>
                      <a:pPr algn="ct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smtClean="0"/>
                        <a:t>TGax</a:t>
                      </a:r>
                      <a:endParaRPr lang="en-US" sz="1800" b="1" dirty="0"/>
                    </a:p>
                  </a:txBody>
                  <a:tcPr/>
                </a:tc>
              </a:tr>
              <a:tr h="396240">
                <a:tc>
                  <a:txBody>
                    <a:bodyPr/>
                    <a:lstStyle/>
                    <a:p>
                      <a:pPr algn="ctr"/>
                      <a:r>
                        <a:rPr lang="en-US" dirty="0" smtClean="0"/>
                        <a:t>AM 2</a:t>
                      </a:r>
                      <a:endParaRPr lang="en-US" dirty="0"/>
                    </a:p>
                  </a:txBody>
                  <a:tcPr/>
                </a:tc>
                <a:tc>
                  <a:txBody>
                    <a:bodyPr/>
                    <a:lstStyle/>
                    <a:p>
                      <a:pPr algn="ctr"/>
                      <a:endParaRPr lang="en-US" sz="1800" b="1" dirty="0"/>
                    </a:p>
                  </a:txBody>
                  <a:tcPr/>
                </a:tc>
                <a:tc>
                  <a:txBody>
                    <a:bodyPr/>
                    <a:lstStyle/>
                    <a:p>
                      <a:pPr algn="ctr"/>
                      <a:r>
                        <a:rPr lang="en-US" sz="1200" b="1" dirty="0" smtClean="0"/>
                        <a:t>PHY</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MAC</a:t>
                      </a:r>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smtClean="0"/>
                    </a:p>
                  </a:txBody>
                  <a:tcPr/>
                </a:tc>
              </a:tr>
              <a:tr h="365759">
                <a:tc>
                  <a:txBody>
                    <a:bodyPr/>
                    <a:lstStyle/>
                    <a:p>
                      <a:pPr algn="ctr"/>
                      <a:r>
                        <a:rPr lang="en-US" dirty="0" smtClean="0"/>
                        <a:t>PM 1</a:t>
                      </a:r>
                      <a:endParaRPr lang="en-US" dirty="0"/>
                    </a:p>
                  </a:txBody>
                  <a:tcPr/>
                </a:tc>
                <a:tc>
                  <a:txBody>
                    <a:bodyPr/>
                    <a:lstStyle/>
                    <a:p>
                      <a:pPr algn="ctr"/>
                      <a:r>
                        <a:rPr lang="en-US" sz="1800" b="1" dirty="0" smtClean="0"/>
                        <a:t>TGax</a:t>
                      </a:r>
                      <a:endParaRPr lang="en-US" sz="1800" b="1" dirty="0"/>
                    </a:p>
                  </a:txBody>
                  <a:tcPr/>
                </a:tc>
                <a:tc gridSpan="2">
                  <a:txBody>
                    <a:bodyPr/>
                    <a:lstStyle/>
                    <a:p>
                      <a:pPr algn="ctr"/>
                      <a:endParaRPr lang="en-US" sz="1800" b="1" dirty="0"/>
                    </a:p>
                  </a:txBody>
                  <a:tcPr/>
                </a:tc>
                <a:tc hMerge="1">
                  <a:txBody>
                    <a:bodyPr/>
                    <a:lstStyle/>
                    <a:p>
                      <a:endParaRPr lang="en-US"/>
                    </a:p>
                  </a:txBody>
                  <a:tcPr/>
                </a:tc>
                <a:tc gridSpan="2">
                  <a:txBody>
                    <a:bodyPr/>
                    <a:lstStyle/>
                    <a:p>
                      <a:pPr algn="ctr"/>
                      <a:r>
                        <a:rPr lang="en-US" sz="1800" b="1" dirty="0" err="1" smtClean="0"/>
                        <a:t>TGax</a:t>
                      </a:r>
                      <a:endParaRPr lang="en-US" sz="1800" b="1" dirty="0"/>
                    </a:p>
                  </a:txBody>
                  <a:tcPr/>
                </a:tc>
                <a:tc hMerge="1">
                  <a:txBody>
                    <a:bodyPr/>
                    <a:lstStyle/>
                    <a:p>
                      <a:endParaRPr lang="en-US"/>
                    </a:p>
                  </a:txBody>
                  <a:tcPr/>
                </a:tc>
                <a:tc>
                  <a:txBody>
                    <a:bodyPr/>
                    <a:lstStyle/>
                    <a:p>
                      <a:pPr algn="ctr"/>
                      <a:r>
                        <a:rPr lang="en-US" b="1" dirty="0" err="1" smtClean="0"/>
                        <a:t>TGax</a:t>
                      </a:r>
                      <a:endParaRPr lang="en-US" b="1"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MAC</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MAC</a:t>
                      </a:r>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algn="ctr"/>
                      <a:endParaRPr lang="en-US" b="1"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March 11,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Submissions and </a:t>
            </a:r>
            <a:r>
              <a:rPr lang="en-US" altLang="en-US" dirty="0" err="1" smtClean="0"/>
              <a:t>Adhoc</a:t>
            </a:r>
            <a:r>
              <a:rPr lang="en-US" altLang="en-US" dirty="0" smtClean="0"/>
              <a:t> time allocation</a:t>
            </a:r>
            <a:endParaRPr lang="en-US" altLang="en-US" dirty="0"/>
          </a:p>
          <a:p>
            <a:pPr lvl="0">
              <a:lnSpc>
                <a:spcPct val="80000"/>
              </a:lnSpc>
              <a:buFont typeface="Arial" panose="020B0604020202020204" pitchFamily="34" charset="0"/>
              <a:buChar char="•"/>
            </a:pPr>
            <a:r>
              <a:rPr lang="en-US" altLang="en-US" dirty="0"/>
              <a:t>Summary from </a:t>
            </a:r>
            <a:r>
              <a:rPr lang="en-US" altLang="en-US" dirty="0" smtClean="0"/>
              <a:t>January 2019 </a:t>
            </a:r>
            <a:r>
              <a:rPr lang="en-US" altLang="en-US" dirty="0"/>
              <a:t>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smtClean="0"/>
              <a:t>Teleconference </a:t>
            </a:r>
            <a:r>
              <a:rPr lang="en-US" altLang="en-US" sz="1800" dirty="0"/>
              <a:t>minutes since </a:t>
            </a:r>
            <a:r>
              <a:rPr lang="en-US" altLang="en-US" sz="1800" dirty="0" smtClean="0"/>
              <a:t>January 2019 meeting and teleconferences.</a:t>
            </a:r>
            <a:endParaRPr lang="en-US" altLang="en-US" dirty="0"/>
          </a:p>
          <a:p>
            <a:pPr lvl="0">
              <a:lnSpc>
                <a:spcPct val="80000"/>
              </a:lnSpc>
              <a:buFont typeface="Arial" panose="020B0604020202020204" pitchFamily="34" charset="0"/>
              <a:buChar char="•"/>
            </a:pPr>
            <a:r>
              <a:rPr lang="en-US" altLang="en-US" dirty="0"/>
              <a:t>Editor </a:t>
            </a:r>
            <a:r>
              <a:rPr lang="en-US" altLang="en-US" dirty="0" smtClean="0"/>
              <a:t>Report and comment assignment </a:t>
            </a:r>
            <a:r>
              <a:rPr lang="en-US" altLang="en-US" dirty="0"/>
              <a:t>– Robert </a:t>
            </a:r>
            <a:r>
              <a:rPr lang="en-US" altLang="en-US" dirty="0" smtClean="0"/>
              <a:t>Stacey</a:t>
            </a:r>
          </a:p>
          <a:p>
            <a:pPr lvl="0">
              <a:lnSpc>
                <a:spcPct val="80000"/>
              </a:lnSpc>
              <a:buFont typeface="Arial" panose="020B0604020202020204" pitchFamily="34" charset="0"/>
              <a:buChar char="•"/>
            </a:pPr>
            <a:r>
              <a:rPr lang="en-US" altLang="en-US" dirty="0" smtClean="0"/>
              <a:t>Need for </a:t>
            </a:r>
            <a:r>
              <a:rPr lang="en-US" altLang="en-US" dirty="0" err="1" smtClean="0"/>
              <a:t>Adhoc</a:t>
            </a:r>
            <a:r>
              <a:rPr lang="en-US" altLang="en-US" dirty="0" smtClean="0"/>
              <a:t> meetings before May and July 802.11 meetings</a:t>
            </a:r>
            <a:endParaRPr lang="en-US" altLang="en-US" dirty="0"/>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(v2)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166771982"/>
              </p:ext>
            </p:extLst>
          </p:nvPr>
        </p:nvGraphicFramePr>
        <p:xfrm>
          <a:off x="4114799" y="3043238"/>
          <a:ext cx="2985911" cy="2519362"/>
        </p:xfrm>
        <a:graphic>
          <a:graphicData uri="http://schemas.openxmlformats.org/presentationml/2006/ole">
            <mc:AlternateContent xmlns:mc="http://schemas.openxmlformats.org/markup-compatibility/2006">
              <mc:Choice xmlns:v="urn:schemas-microsoft-com:vml" Requires="v">
                <p:oleObj spid="_x0000_s4138"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9" y="3043238"/>
                        <a:ext cx="2985911" cy="25193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nvGraphicFramePr>
        <p:xfrm>
          <a:off x="787400" y="2667000"/>
          <a:ext cx="7569200" cy="1524000"/>
        </p:xfrm>
        <a:graphic>
          <a:graphicData uri="http://schemas.openxmlformats.org/drawingml/2006/table">
            <a:tbl>
              <a:tblPr>
                <a:tableStyleId>{5C22544A-7EE6-4342-B048-85BDC9FD1C3A}</a:tableStyleId>
              </a:tblPr>
              <a:tblGrid>
                <a:gridCol w="609600"/>
                <a:gridCol w="609600"/>
                <a:gridCol w="3606800"/>
                <a:gridCol w="2133600"/>
                <a:gridCol w="609600"/>
              </a:tblGrid>
              <a:tr h="190500">
                <a:tc>
                  <a:txBody>
                    <a:bodyPr/>
                    <a:lstStyle/>
                    <a:p>
                      <a:pPr algn="ctr" fontAlgn="t"/>
                      <a:r>
                        <a:rPr lang="en-US" sz="1100" u="none" strike="noStrike">
                          <a:effectLst/>
                        </a:rPr>
                        <a:t>Year</a:t>
                      </a:r>
                      <a:endParaRPr lang="en-US" sz="11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en-US" sz="1100" u="none" strike="noStrike">
                          <a:effectLst/>
                        </a:rPr>
                        <a:t>DCN</a:t>
                      </a:r>
                      <a:endParaRPr lang="en-US" sz="11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en-US" sz="1100" u="none" strike="noStrike">
                          <a:effectLst/>
                        </a:rPr>
                        <a:t>Title</a:t>
                      </a:r>
                      <a:endParaRPr lang="en-US" sz="11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en-US" sz="1100" u="none" strike="noStrike">
                          <a:effectLst/>
                        </a:rPr>
                        <a:t>Author</a:t>
                      </a:r>
                      <a:endParaRPr lang="en-US" sz="1100" b="1" i="0" u="none" strike="noStrike">
                        <a:solidFill>
                          <a:srgbClr val="000000"/>
                        </a:solidFill>
                        <a:effectLst/>
                        <a:latin typeface="Calibri" panose="020F0502020204030204" pitchFamily="34" charset="0"/>
                      </a:endParaRPr>
                    </a:p>
                  </a:txBody>
                  <a:tcPr marL="9525" marR="9525" marT="9525" marB="0"/>
                </a:tc>
                <a:tc>
                  <a:txBody>
                    <a:bodyPr/>
                    <a:lstStyle/>
                    <a:p>
                      <a:pPr algn="ctr" fontAlgn="t"/>
                      <a:r>
                        <a:rPr lang="en-US" sz="1100" u="none" strike="noStrike">
                          <a:effectLst/>
                        </a:rPr>
                        <a:t>Adhoc</a:t>
                      </a:r>
                      <a:endParaRPr lang="en-US" sz="1100" b="1"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1774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Resolution To CID 16624 (HESIGB)</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Brian Hart (Cisco Systems)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378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D4.0 CID20395 Unused Tone EVM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Youhan Kim (Qualcomm)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379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fr-FR" sz="1100" u="none" strike="noStrike">
                          <a:effectLst/>
                        </a:rPr>
                        <a:t>D4.0 Comment Resolution - Part 1</a:t>
                      </a:r>
                      <a:endParaRPr lang="fr-FR"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Youhan Kim (Qualcomm)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385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Resolution for CIDs in 27.1.1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Sameer Vermani (Qualcomm)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386</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Disallowed Subchannels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Ron Porat (Broadcom)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b"/>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407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comment-resolutions-phy-XVECTOR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Bo Sun (ZTE)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t"/>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tc>
              </a:tr>
              <a:tr h="190500">
                <a:tc>
                  <a:txBody>
                    <a:bodyPr/>
                    <a:lstStyle/>
                    <a:p>
                      <a:pPr algn="r" fontAlgn="t"/>
                      <a:r>
                        <a:rPr lang="en-US" sz="1100" u="none" strike="noStrike">
                          <a:effectLst/>
                        </a:rPr>
                        <a:t>2019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US" sz="1100" u="none" strike="noStrike">
                          <a:effectLst/>
                        </a:rPr>
                        <a:t>422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CR_CID_21497_21501_21502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Xiaogang Chen (Intel)</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dirty="0">
                          <a:effectLst/>
                        </a:rPr>
                        <a:t>PHY</a:t>
                      </a:r>
                      <a:endParaRPr lang="en-US" sz="1100" b="0" i="0" u="none" strike="noStrike" dirty="0">
                        <a:solidFill>
                          <a:srgbClr val="000000"/>
                        </a:solidFill>
                        <a:effectLst/>
                        <a:latin typeface="Calibri" panose="020F0502020204030204" pitchFamily="34" charset="0"/>
                      </a:endParaRPr>
                    </a:p>
                  </a:txBody>
                  <a:tcPr marL="9525" marR="9525" marT="9525" marB="0"/>
                </a:tc>
              </a:tr>
            </a:tbl>
          </a:graphicData>
        </a:graphic>
      </p:graphicFrame>
    </p:spTree>
    <p:extLst>
      <p:ext uri="{BB962C8B-B14F-4D97-AF65-F5344CB8AC3E}">
        <p14:creationId xmlns:p14="http://schemas.microsoft.com/office/powerpoint/2010/main" val="15027271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4753531"/>
              </p:ext>
            </p:extLst>
          </p:nvPr>
        </p:nvGraphicFramePr>
        <p:xfrm>
          <a:off x="1078262" y="1733940"/>
          <a:ext cx="7151337" cy="4209667"/>
        </p:xfrm>
        <a:graphic>
          <a:graphicData uri="http://schemas.openxmlformats.org/drawingml/2006/table">
            <a:tbl>
              <a:tblPr>
                <a:tableStyleId>{5C22544A-7EE6-4342-B048-85BDC9FD1C3A}</a:tableStyleId>
              </a:tblPr>
              <a:tblGrid>
                <a:gridCol w="626394"/>
                <a:gridCol w="3706168"/>
                <a:gridCol w="2192381"/>
                <a:gridCol w="626394"/>
              </a:tblGrid>
              <a:tr h="183029">
                <a:tc>
                  <a:txBody>
                    <a:bodyPr/>
                    <a:lstStyle/>
                    <a:p>
                      <a:pPr algn="ctr" fontAlgn="t"/>
                      <a:r>
                        <a:rPr lang="en-US" sz="1000" u="none" strike="noStrike">
                          <a:effectLst/>
                        </a:rPr>
                        <a:t>DCN</a:t>
                      </a:r>
                      <a:endParaRPr lang="en-US" sz="1000" b="1" i="0" u="none" strike="noStrike">
                        <a:solidFill>
                          <a:srgbClr val="000000"/>
                        </a:solidFill>
                        <a:effectLst/>
                        <a:latin typeface="Calibri" panose="020F0502020204030204" pitchFamily="34" charset="0"/>
                      </a:endParaRPr>
                    </a:p>
                  </a:txBody>
                  <a:tcPr marL="8942" marR="8942" marT="8942" marB="0"/>
                </a:tc>
                <a:tc>
                  <a:txBody>
                    <a:bodyPr/>
                    <a:lstStyle/>
                    <a:p>
                      <a:pPr algn="ctr" fontAlgn="t"/>
                      <a:r>
                        <a:rPr lang="en-US" sz="1000" u="none" strike="noStrike">
                          <a:effectLst/>
                        </a:rPr>
                        <a:t>Title</a:t>
                      </a:r>
                      <a:endParaRPr lang="en-US" sz="1000" b="1" i="0" u="none" strike="noStrike">
                        <a:solidFill>
                          <a:srgbClr val="000000"/>
                        </a:solidFill>
                        <a:effectLst/>
                        <a:latin typeface="Calibri" panose="020F0502020204030204" pitchFamily="34" charset="0"/>
                      </a:endParaRPr>
                    </a:p>
                  </a:txBody>
                  <a:tcPr marL="8942" marR="8942" marT="8942" marB="0"/>
                </a:tc>
                <a:tc>
                  <a:txBody>
                    <a:bodyPr/>
                    <a:lstStyle/>
                    <a:p>
                      <a:pPr algn="ctr" fontAlgn="t"/>
                      <a:r>
                        <a:rPr lang="en-US" sz="1000" u="none" strike="noStrike">
                          <a:effectLst/>
                        </a:rPr>
                        <a:t>Author</a:t>
                      </a:r>
                      <a:endParaRPr lang="en-US" sz="1000" b="1" i="0" u="none" strike="noStrike">
                        <a:solidFill>
                          <a:srgbClr val="000000"/>
                        </a:solidFill>
                        <a:effectLst/>
                        <a:latin typeface="Calibri" panose="020F0502020204030204" pitchFamily="34" charset="0"/>
                      </a:endParaRPr>
                    </a:p>
                  </a:txBody>
                  <a:tcPr marL="8942" marR="8942" marT="8942" marB="0"/>
                </a:tc>
                <a:tc>
                  <a:txBody>
                    <a:bodyPr/>
                    <a:lstStyle/>
                    <a:p>
                      <a:pPr algn="ctr" fontAlgn="t"/>
                      <a:r>
                        <a:rPr lang="en-US" sz="1000" u="none" strike="noStrike">
                          <a:effectLst/>
                        </a:rPr>
                        <a:t>Adhoc</a:t>
                      </a:r>
                      <a:endParaRPr lang="en-US" sz="1000" b="1"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218</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Fragment Flushing BlockAckReq</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Matthew Fischer (Broadcom LTD)</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1822</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Temporarily-Limited-Connection</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Matthew Fischer (Broadcom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301</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MAC-CR-HE beacon in 6 GHz</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302</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MAC-CR-HE BSS operation</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303</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MAC-CR-QoS Control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304</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MAC-CR-HE BSS operation in 6 GHz</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305</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MAC-CR-Transmit Power Control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309</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MAC-CR-Frame Control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315</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MAC-CR-twt power save</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316</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MAC-CR-BSR operation</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Alfred Asterjadhi (Qualcomm Inc.)</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325</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CR for SM Power Save</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Po-Kai Huang (Intel)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339</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CR for Co-hosted BSSID</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Po-Kai Huang (Intel)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394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Resolution for CIDs in 9.3.1.22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Abhishek Patil (Qualcomm)</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395</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Resolution for CIDs on BSS color - part 1</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Abhishek Patil (Qualcomm)</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413</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MU EDCA</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NFRP</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415</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OPS</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spatial reuse</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SR</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b"/>
                      <a:r>
                        <a:rPr lang="en-US" sz="1000" u="none" strike="noStrike">
                          <a:effectLst/>
                        </a:rPr>
                        <a:t>417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CR for 6 GHz out-of-band discovery</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000" u="none" strike="noStrike">
                          <a:effectLst/>
                        </a:rPr>
                        <a:t>laurent cariou (Intel)</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427</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CR MU EDCA Parameter</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Zhou Lan (Broadcom Ltd.)</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435</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comment resolution of duplicate beacon</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Liwen Chu (Marvell)</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MAC</a:t>
                      </a:r>
                      <a:endParaRPr lang="en-US" sz="1000" b="0" i="0" u="none" strike="noStrike">
                        <a:solidFill>
                          <a:srgbClr val="000000"/>
                        </a:solidFill>
                        <a:effectLst/>
                        <a:latin typeface="Calibri" panose="020F0502020204030204" pitchFamily="34" charset="0"/>
                      </a:endParaRPr>
                    </a:p>
                  </a:txBody>
                  <a:tcPr marL="8942" marR="8942" marT="8942" marB="0"/>
                </a:tc>
              </a:tr>
              <a:tr h="183029">
                <a:tc>
                  <a:txBody>
                    <a:bodyPr/>
                    <a:lstStyle/>
                    <a:p>
                      <a:pPr algn="r" fontAlgn="t"/>
                      <a:r>
                        <a:rPr lang="en-US" sz="1000" u="none" strike="noStrike">
                          <a:effectLst/>
                        </a:rPr>
                        <a:t>436</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CR for Clause 11.1.4</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a:effectLst/>
                        </a:rPr>
                        <a:t>Abhishek Patil (Qualcomm)</a:t>
                      </a:r>
                      <a:endParaRPr lang="en-US" sz="10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000" u="none" strike="noStrike" dirty="0">
                          <a:effectLst/>
                        </a:rPr>
                        <a:t>MAC</a:t>
                      </a:r>
                      <a:endParaRPr lang="en-US" sz="1000" b="0" i="0" u="none" strike="noStrike" dirty="0">
                        <a:solidFill>
                          <a:srgbClr val="000000"/>
                        </a:solidFill>
                        <a:effectLst/>
                        <a:latin typeface="Calibri" panose="020F0502020204030204" pitchFamily="34" charset="0"/>
                      </a:endParaRPr>
                    </a:p>
                  </a:txBody>
                  <a:tcPr marL="8942" marR="8942" marT="8942" marB="0"/>
                </a:tc>
              </a:tr>
            </a:tbl>
          </a:graphicData>
        </a:graphic>
      </p:graphicFrame>
    </p:spTree>
    <p:extLst>
      <p:ext uri="{BB962C8B-B14F-4D97-AF65-F5344CB8AC3E}">
        <p14:creationId xmlns:p14="http://schemas.microsoft.com/office/powerpoint/2010/main" val="16602711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January 2019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Completed resolutions of all comments submitted on draft D3.0</a:t>
            </a:r>
          </a:p>
          <a:p>
            <a:pPr>
              <a:buFont typeface="Arial" panose="020B0604020202020204" pitchFamily="34" charset="0"/>
              <a:buChar char="•"/>
            </a:pPr>
            <a:r>
              <a:rPr lang="en-US" dirty="0" smtClean="0"/>
              <a:t>Started WG LB 238 – draft D4.0 achieved an approved ratio of 92.2%.</a:t>
            </a:r>
          </a:p>
          <a:p>
            <a:pPr lvl="1">
              <a:buFont typeface="Arial" panose="020B0604020202020204" pitchFamily="34" charset="0"/>
              <a:buChar char="•"/>
            </a:pPr>
            <a:r>
              <a:rPr lang="en-US" dirty="0" smtClean="0"/>
              <a:t>1619 comments were received on draft D4.0</a:t>
            </a:r>
          </a:p>
          <a:p>
            <a:pPr>
              <a:buFont typeface="Arial" panose="020B0604020202020204" pitchFamily="34" charset="0"/>
              <a:buChar char="•"/>
            </a:pPr>
            <a:r>
              <a:rPr lang="en-US" dirty="0" smtClean="0"/>
              <a:t>The </a:t>
            </a:r>
            <a:r>
              <a:rPr lang="en-US" dirty="0" err="1" smtClean="0"/>
              <a:t>TGax</a:t>
            </a:r>
            <a:r>
              <a:rPr lang="en-US" dirty="0" smtClean="0"/>
              <a:t> Coexistence Assurance document failed ballot at 802.19 WG (16/9/1).</a:t>
            </a:r>
          </a:p>
          <a:p>
            <a:pPr lvl="1">
              <a:buFont typeface="Arial" panose="020B0604020202020204" pitchFamily="34" charset="0"/>
              <a:buChar char="•"/>
            </a:pPr>
            <a:r>
              <a:rPr lang="en-US" dirty="0" smtClean="0"/>
              <a:t>59 comments were received on CAD.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March 10-15, 2019</a:t>
            </a:r>
            <a:endParaRPr lang="en-US" sz="4000" dirty="0">
              <a:latin typeface="Arial" panose="020B0604020202020204" pitchFamily="34" charset="0"/>
            </a:endParaRPr>
          </a:p>
          <a:p>
            <a:pPr algn="ctr">
              <a:lnSpc>
                <a:spcPct val="90000"/>
              </a:lnSpc>
              <a:buFontTx/>
              <a:buNone/>
            </a:pPr>
            <a:r>
              <a:rPr lang="en-US" sz="4000" dirty="0" smtClean="0">
                <a:latin typeface="Arial" panose="020B0604020202020204" pitchFamily="34" charset="0"/>
              </a:rPr>
              <a:t>Vancouver, Canada</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(January 2019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January 2019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mentor.ieee.org/802.11/dcn/19/11-19-0126-01-00ax-tgax-january-2019-st-louis-meeting-minutes.docx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mentor.ieee.org/802.11/dcn/19/11-19-0296-00-00ax-munites-of-tgax-teleconferences-from-feb-to-mar-2019.docx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Allan Jones	</a:t>
            </a:r>
            <a:r>
              <a:rPr lang="en-US" altLang="en-US" sz="2000" dirty="0"/>
              <a:t>	Second</a:t>
            </a:r>
            <a:r>
              <a:rPr lang="en-US" altLang="en-US" sz="2000" dirty="0" smtClean="0"/>
              <a:t>: Al </a:t>
            </a:r>
            <a:r>
              <a:rPr lang="en-US" altLang="en-US" sz="2000" dirty="0" err="1" smtClean="0"/>
              <a:t>Petrick</a:t>
            </a:r>
            <a:endParaRPr lang="en-US" altLang="en-US" sz="2000" dirty="0" smtClean="0"/>
          </a:p>
          <a:p>
            <a:pPr>
              <a:buFont typeface="Arial" panose="020B0604020202020204" pitchFamily="34" charset="0"/>
              <a:buChar char="•"/>
            </a:pPr>
            <a:r>
              <a:rPr lang="en-US" altLang="en-US" sz="2000" dirty="0" smtClean="0"/>
              <a:t>Accepted by unanimous consent</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Robert Stacey</a:t>
            </a:r>
          </a:p>
          <a:p>
            <a:pPr>
              <a:buFont typeface="Arial" panose="020B0604020202020204" pitchFamily="34" charset="0"/>
              <a:buChar char="•"/>
            </a:pPr>
            <a:r>
              <a:rPr lang="en-US" dirty="0">
                <a:hlinkClick r:id="rId2"/>
              </a:rPr>
              <a:t>https://</a:t>
            </a:r>
            <a:r>
              <a:rPr lang="en-US" dirty="0" smtClean="0">
                <a:hlinkClick r:id="rId2"/>
              </a:rPr>
              <a:t>mentor.ieee.org/802.11/dcn/19/11-19-0292-02-00ax-comments-on-tgax-d4-0.xlsx</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Adhoc</a:t>
            </a:r>
            <a:r>
              <a:rPr lang="en-US" dirty="0" smtClean="0"/>
              <a:t> Meetings Discussion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May 8-10 in San Diego</a:t>
            </a:r>
          </a:p>
          <a:p>
            <a:pPr>
              <a:buFont typeface="Arial" panose="020B0604020202020204" pitchFamily="34" charset="0"/>
              <a:buChar char="•"/>
            </a:pPr>
            <a:r>
              <a:rPr lang="en-US" dirty="0" smtClean="0"/>
              <a:t>July 10-12 in Rennes, France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200808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a:t>
            </a:r>
            <a:r>
              <a:rPr lang="en-US" altLang="en-US" dirty="0" smtClean="0"/>
              <a:t>Tuesday March 12,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smtClean="0"/>
              <a:t>Adhoc</a:t>
            </a:r>
            <a:r>
              <a:rPr lang="en-US" altLang="en-US" dirty="0" smtClean="0"/>
              <a:t> group meetings</a:t>
            </a:r>
          </a:p>
          <a:p>
            <a:pPr lvl="1">
              <a:lnSpc>
                <a:spcPct val="80000"/>
              </a:lnSpc>
              <a:buFont typeface="Arial" panose="020B0604020202020204" pitchFamily="34" charset="0"/>
              <a:buChar char="•"/>
            </a:pPr>
            <a:r>
              <a:rPr lang="en-US" altLang="en-US" dirty="0" smtClean="0"/>
              <a:t>Ad hoc #1 PHY </a:t>
            </a:r>
            <a:r>
              <a:rPr lang="en-US" altLang="en-US" dirty="0" smtClean="0">
                <a:sym typeface="Wingdings" panose="05000000000000000000" pitchFamily="2" charset="2"/>
              </a:rPr>
              <a:t> Regency C</a:t>
            </a:r>
          </a:p>
          <a:p>
            <a:pPr lvl="1">
              <a:lnSpc>
                <a:spcPct val="80000"/>
              </a:lnSpc>
              <a:buFont typeface="Arial" panose="020B0604020202020204" pitchFamily="34" charset="0"/>
              <a:buChar char="•"/>
            </a:pPr>
            <a:r>
              <a:rPr lang="en-US" altLang="en-US" dirty="0" smtClean="0">
                <a:sym typeface="Wingdings" panose="05000000000000000000" pitchFamily="2" charset="2"/>
              </a:rPr>
              <a:t>Ad Hoc # 2 MAC  Regency D</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a:t>
            </a:r>
            <a:r>
              <a:rPr lang="en-US" altLang="en-US" dirty="0" smtClean="0"/>
              <a:t>Tuesday March 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Regency C</a:t>
            </a:r>
          </a:p>
          <a:p>
            <a:pPr lvl="1">
              <a:lnSpc>
                <a:spcPct val="80000"/>
              </a:lnSpc>
              <a:buFont typeface="Arial" panose="020B0604020202020204" pitchFamily="34" charset="0"/>
              <a:buChar char="•"/>
            </a:pPr>
            <a:r>
              <a:rPr lang="en-US" altLang="en-US" dirty="0">
                <a:sym typeface="Wingdings" panose="05000000000000000000" pitchFamily="2" charset="2"/>
              </a:rPr>
              <a:t>Ad Hoc # 2 MAC  Regency D</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March 13,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11-19/0316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20495, 20530, 21343, 21344, 21345, 21346, </a:t>
            </a:r>
            <a:r>
              <a:rPr lang="en-GB" dirty="0" smtClean="0"/>
              <a:t>21347</a:t>
            </a:r>
            <a:r>
              <a:rPr lang="en-US" dirty="0" smtClean="0"/>
              <a:t> in doc 11-19/0316r1?</a:t>
            </a:r>
          </a:p>
          <a:p>
            <a:endParaRPr lang="en-US" dirty="0"/>
          </a:p>
          <a:p>
            <a:r>
              <a:rPr lang="en-US" dirty="0" smtClean="0"/>
              <a:t>SP is deferred till Thursday AM1</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7387671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11-19/0303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20459, 20460, 20461, 20462, 20463, 20572, </a:t>
            </a:r>
            <a:r>
              <a:rPr lang="en-GB" dirty="0">
                <a:solidFill>
                  <a:srgbClr val="FF0000"/>
                </a:solidFill>
              </a:rPr>
              <a:t>20672</a:t>
            </a:r>
            <a:r>
              <a:rPr lang="en-GB" dirty="0"/>
              <a:t>, </a:t>
            </a:r>
            <a:r>
              <a:rPr lang="en-GB" dirty="0">
                <a:solidFill>
                  <a:srgbClr val="FF0000"/>
                </a:solidFill>
              </a:rPr>
              <a:t>20717</a:t>
            </a:r>
            <a:r>
              <a:rPr lang="en-GB" dirty="0"/>
              <a:t>, 20734, </a:t>
            </a:r>
            <a:r>
              <a:rPr lang="en-GB" dirty="0" smtClean="0"/>
              <a:t>20907,</a:t>
            </a:r>
            <a:r>
              <a:rPr lang="en-US" dirty="0"/>
              <a:t> </a:t>
            </a:r>
            <a:r>
              <a:rPr lang="en-GB" dirty="0" smtClean="0"/>
              <a:t>20908</a:t>
            </a:r>
            <a:r>
              <a:rPr lang="en-GB" dirty="0"/>
              <a:t>, </a:t>
            </a:r>
            <a:r>
              <a:rPr lang="en-GB" dirty="0">
                <a:solidFill>
                  <a:srgbClr val="FF0000"/>
                </a:solidFill>
              </a:rPr>
              <a:t>21123</a:t>
            </a:r>
            <a:r>
              <a:rPr lang="en-GB" dirty="0"/>
              <a:t>, 21452, 21465, </a:t>
            </a:r>
            <a:r>
              <a:rPr lang="en-GB" dirty="0" smtClean="0"/>
              <a:t>21453 in doc 11-19/0303r1?</a:t>
            </a:r>
            <a:endParaRPr lang="en-US" dirty="0"/>
          </a:p>
          <a:p>
            <a:endParaRPr lang="en-US" dirty="0" smtClean="0"/>
          </a:p>
          <a:p>
            <a:r>
              <a:rPr lang="en-US" dirty="0" smtClean="0"/>
              <a:t>CIDs 20717, 20672 and 21123 are deferred</a:t>
            </a:r>
          </a:p>
          <a:p>
            <a:r>
              <a:rPr lang="en-US" dirty="0" smtClean="0"/>
              <a:t>Resolutions to CIDs written in black were accepted with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043425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11-19/0309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20174</a:t>
            </a:r>
            <a:r>
              <a:rPr lang="en-GB" dirty="0"/>
              <a:t>, 20269, 20270, 20570, 20853, 21475</a:t>
            </a:r>
            <a:r>
              <a:rPr lang="en-GB" dirty="0">
                <a:solidFill>
                  <a:srgbClr val="FF0000"/>
                </a:solidFill>
              </a:rPr>
              <a:t>, </a:t>
            </a:r>
            <a:r>
              <a:rPr lang="en-GB" dirty="0" smtClean="0">
                <a:solidFill>
                  <a:srgbClr val="FF0000"/>
                </a:solidFill>
              </a:rPr>
              <a:t>21585</a:t>
            </a:r>
            <a:r>
              <a:rPr lang="en-US" dirty="0" smtClean="0">
                <a:solidFill>
                  <a:srgbClr val="FF0000"/>
                </a:solidFill>
              </a:rPr>
              <a:t> </a:t>
            </a:r>
            <a:r>
              <a:rPr lang="en-US" dirty="0" smtClean="0"/>
              <a:t>in doc 11-19/0309r1?</a:t>
            </a:r>
          </a:p>
          <a:p>
            <a:endParaRPr lang="en-US" dirty="0"/>
          </a:p>
          <a:p>
            <a:r>
              <a:rPr lang="en-US" dirty="0" smtClean="0"/>
              <a:t>CIDs 20174 and 21585 are deferred</a:t>
            </a:r>
          </a:p>
          <a:p>
            <a:r>
              <a:rPr lang="en-US" dirty="0" smtClean="0"/>
              <a:t>Resolutions to CIDS written in black accepted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233617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11-19/0427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solidFill>
                  <a:srgbClr val="FF0000"/>
                </a:solidFill>
              </a:rPr>
              <a:t>Not a resolution document. Discussion on CID 21075</a:t>
            </a:r>
            <a:r>
              <a:rPr lang="en-US" dirty="0" smtClean="0"/>
              <a:t>.</a:t>
            </a:r>
          </a:p>
          <a:p>
            <a:r>
              <a:rPr lang="en-US" altLang="en-US" dirty="0">
                <a:cs typeface="Arial" charset="0"/>
              </a:rPr>
              <a:t>SP1: Do you accept one of the following signaling method to terminate the MU EDCA as the comment resolution of CID 208</a:t>
            </a:r>
          </a:p>
          <a:p>
            <a:pPr lvl="1"/>
            <a:r>
              <a:rPr lang="en-US" altLang="en-US" dirty="0">
                <a:cs typeface="Arial" charset="0"/>
              </a:rPr>
              <a:t>Option 1: </a:t>
            </a:r>
            <a:r>
              <a:rPr lang="en-US" altLang="en-US" dirty="0" smtClean="0">
                <a:cs typeface="Arial" charset="0"/>
              </a:rPr>
              <a:t>A-Control </a:t>
            </a:r>
            <a:endParaRPr lang="en-US" altLang="en-US" dirty="0">
              <a:cs typeface="Arial" charset="0"/>
            </a:endParaRPr>
          </a:p>
          <a:p>
            <a:pPr lvl="1"/>
            <a:r>
              <a:rPr lang="en-US" altLang="en-US" dirty="0">
                <a:cs typeface="Arial" charset="0"/>
              </a:rPr>
              <a:t>Option 2: New trigger frame (TBD)</a:t>
            </a:r>
          </a:p>
          <a:p>
            <a:pPr lvl="1"/>
            <a:r>
              <a:rPr lang="en-US" altLang="en-US" dirty="0">
                <a:cs typeface="Arial" charset="0"/>
              </a:rPr>
              <a:t>Option 3: HE action frame</a:t>
            </a:r>
          </a:p>
          <a:p>
            <a:pPr lvl="1"/>
            <a:r>
              <a:rPr lang="en-US" altLang="en-US" dirty="0">
                <a:cs typeface="Arial" charset="0"/>
              </a:rPr>
              <a:t>Option 4: have an inactivity time-out mechanism to terminate MU-EDCA period at STAs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73953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March 13,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Regency C</a:t>
            </a:r>
          </a:p>
          <a:p>
            <a:pPr lvl="1">
              <a:lnSpc>
                <a:spcPct val="80000"/>
              </a:lnSpc>
              <a:buFont typeface="Arial" panose="020B0604020202020204" pitchFamily="34" charset="0"/>
              <a:buChar char="•"/>
            </a:pPr>
            <a:r>
              <a:rPr lang="en-US" altLang="en-US" dirty="0">
                <a:sym typeface="Wingdings" panose="05000000000000000000" pitchFamily="2" charset="2"/>
              </a:rPr>
              <a:t>Ad Hoc # 2 MAC  Regency D</a:t>
            </a:r>
            <a:endParaRPr lang="en-US" alt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March 14, AM1 and PM1</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a:t>
            </a:r>
            <a:r>
              <a:rPr lang="en-US" altLang="en-US" dirty="0" smtClean="0"/>
              <a:t>Motions</a:t>
            </a:r>
            <a:endParaRPr lang="en-US" altLang="en-US" dirty="0"/>
          </a:p>
          <a:p>
            <a:pPr>
              <a:lnSpc>
                <a:spcPct val="80000"/>
              </a:lnSpc>
              <a:buFont typeface="Arial" panose="020B0604020202020204" pitchFamily="34" charset="0"/>
              <a:buChar char="•"/>
            </a:pPr>
            <a:r>
              <a:rPr lang="en-US" altLang="en-US" dirty="0" smtClean="0"/>
              <a:t>Ad </a:t>
            </a:r>
            <a:r>
              <a:rPr lang="en-US" altLang="en-US" dirty="0"/>
              <a:t>hoc </a:t>
            </a:r>
            <a:r>
              <a:rPr lang="en-US" altLang="en-US" dirty="0" smtClean="0"/>
              <a:t>meeting</a:t>
            </a:r>
            <a:r>
              <a:rPr lang="en-US" altLang="en-US" dirty="0"/>
              <a:t> </a:t>
            </a:r>
            <a:r>
              <a:rPr lang="en-US" altLang="en-US" dirty="0" smtClean="0"/>
              <a:t>Motion</a:t>
            </a:r>
            <a:endParaRPr lang="en-US" altLang="en-US" dirty="0"/>
          </a:p>
          <a:p>
            <a:pPr>
              <a:lnSpc>
                <a:spcPct val="80000"/>
              </a:lnSpc>
              <a:buFont typeface="Arial" panose="020B0604020202020204" pitchFamily="34" charset="0"/>
              <a:buChar char="•"/>
            </a:pPr>
            <a:r>
              <a:rPr lang="en-US" altLang="en-US" dirty="0" err="1"/>
              <a:t>Telecon</a:t>
            </a:r>
            <a:r>
              <a:rPr lang="en-US" altLang="en-US" dirty="0"/>
              <a:t> </a:t>
            </a:r>
            <a:r>
              <a:rPr lang="en-US" altLang="en-US" dirty="0" smtClean="0"/>
              <a:t>Schedule</a:t>
            </a:r>
          </a:p>
          <a:p>
            <a:pPr>
              <a:lnSpc>
                <a:spcPct val="80000"/>
              </a:lnSpc>
              <a:buFont typeface="Arial" panose="020B0604020202020204" pitchFamily="34" charset="0"/>
              <a:buChar char="•"/>
            </a:pPr>
            <a:r>
              <a:rPr lang="en-US" altLang="en-US" dirty="0" smtClean="0"/>
              <a:t>Comment Assignment</a:t>
            </a:r>
            <a:endParaRPr lang="en-US" altLang="en-US" dirty="0" smtClean="0"/>
          </a:p>
          <a:p>
            <a:pPr>
              <a:lnSpc>
                <a:spcPct val="80000"/>
              </a:lnSpc>
              <a:buFont typeface="Arial" panose="020B0604020202020204" pitchFamily="34" charset="0"/>
              <a:buChar char="•"/>
            </a:pPr>
            <a:r>
              <a:rPr lang="en-US" altLang="en-US" dirty="0" smtClean="0"/>
              <a:t>Submissions and comment resolution</a:t>
            </a:r>
            <a:endParaRPr lang="en-US" altLang="en-US" dirty="0"/>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643249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err="1" smtClean="0">
                <a:latin typeface="Times New Roman" panose="02020603050405020304" pitchFamily="18" charset="0"/>
                <a:ea typeface="Times New Roman" panose="02020603050405020304" pitchFamily="18" charset="0"/>
              </a:rPr>
              <a:t>TGax</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to hold an ad-hoc meeting on </a:t>
            </a:r>
            <a:r>
              <a:rPr lang="en-GB" dirty="0" smtClean="0">
                <a:latin typeface="Times New Roman" panose="02020603050405020304" pitchFamily="18" charset="0"/>
                <a:ea typeface="Times New Roman" panose="02020603050405020304" pitchFamily="18" charset="0"/>
              </a:rPr>
              <a:t>May 8-10 </a:t>
            </a:r>
            <a:r>
              <a:rPr lang="en-GB" dirty="0">
                <a:latin typeface="Times New Roman" panose="02020603050405020304" pitchFamily="18" charset="0"/>
                <a:ea typeface="Times New Roman" panose="02020603050405020304" pitchFamily="18" charset="0"/>
              </a:rPr>
              <a:t>in </a:t>
            </a:r>
            <a:r>
              <a:rPr lang="en-GB" dirty="0" smtClean="0">
                <a:latin typeface="Times New Roman" panose="02020603050405020304" pitchFamily="18" charset="0"/>
                <a:ea typeface="Times New Roman" panose="02020603050405020304" pitchFamily="18" charset="0"/>
              </a:rPr>
              <a:t>San Diego, </a:t>
            </a:r>
            <a:r>
              <a:rPr lang="en-GB" dirty="0">
                <a:latin typeface="Times New Roman" panose="02020603050405020304" pitchFamily="18" charset="0"/>
                <a:ea typeface="Times New Roman" panose="02020603050405020304" pitchFamily="18" charset="0"/>
              </a:rPr>
              <a:t>for the purpose of </a:t>
            </a:r>
            <a:r>
              <a:rPr lang="en-GB" dirty="0" smtClean="0">
                <a:latin typeface="Times New Roman" panose="02020603050405020304" pitchFamily="18" charset="0"/>
                <a:ea typeface="Times New Roman" panose="02020603050405020304" pitchFamily="18" charset="0"/>
              </a:rPr>
              <a:t>resolving comments received on draft D4.0.</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a:t>
            </a:r>
            <a:r>
              <a:rPr lang="en-GB" dirty="0" smtClean="0">
                <a:latin typeface="Times New Roman" panose="02020603050405020304" pitchFamily="18" charset="0"/>
                <a:ea typeface="Times New Roman" panose="02020603050405020304" pitchFamily="18" charset="0"/>
              </a:rPr>
              <a:t>Abhishek </a:t>
            </a:r>
            <a:r>
              <a:rPr lang="en-GB" dirty="0" err="1" smtClean="0">
                <a:latin typeface="Times New Roman" panose="02020603050405020304" pitchFamily="18" charset="0"/>
                <a:ea typeface="Times New Roman" panose="02020603050405020304" pitchFamily="18" charset="0"/>
              </a:rPr>
              <a:t>Patil</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Seconded: </a:t>
            </a:r>
            <a:r>
              <a:rPr lang="en-GB" dirty="0" smtClean="0">
                <a:latin typeface="Times New Roman" panose="02020603050405020304" pitchFamily="18" charset="0"/>
                <a:ea typeface="Times New Roman" panose="02020603050405020304" pitchFamily="18" charset="0"/>
              </a:rPr>
              <a:t>George Cherian</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Result: </a:t>
            </a:r>
            <a:r>
              <a:rPr lang="en-GB" dirty="0" smtClean="0">
                <a:latin typeface="Times New Roman" panose="02020603050405020304" pitchFamily="18" charset="0"/>
                <a:ea typeface="Times New Roman" panose="02020603050405020304" pitchFamily="18" charset="0"/>
              </a:rPr>
              <a:t>41-0-3 </a:t>
            </a:r>
            <a:r>
              <a:rPr lang="en-GB" dirty="0" smtClean="0">
                <a:latin typeface="Times New Roman" panose="02020603050405020304" pitchFamily="18" charset="0"/>
                <a:ea typeface="Times New Roman" panose="02020603050405020304" pitchFamily="18" charset="0"/>
                <a:sym typeface="Wingdings" panose="05000000000000000000" pitchFamily="2" charset="2"/>
              </a:rPr>
              <a:t> motion passes</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#808</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21163, 21571, 21296, 21292, 21293, </a:t>
            </a:r>
            <a:r>
              <a:rPr lang="en-GB" dirty="0" smtClean="0"/>
              <a:t>21508</a:t>
            </a:r>
            <a:r>
              <a:rPr lang="en-US" dirty="0" smtClean="0"/>
              <a:t> in doc 11-19/0288r2</a:t>
            </a:r>
          </a:p>
          <a:p>
            <a:endParaRPr lang="en-US" dirty="0" smtClean="0"/>
          </a:p>
          <a:p>
            <a:r>
              <a:rPr lang="en-US" dirty="0" smtClean="0"/>
              <a:t>Move: Po-Kai Huang		Second</a:t>
            </a:r>
            <a:r>
              <a:rPr lang="en-US" dirty="0" smtClean="0"/>
              <a:t>: Alfred </a:t>
            </a:r>
            <a:r>
              <a:rPr lang="en-US" dirty="0" err="1" smtClean="0"/>
              <a:t>Asterjadhi</a:t>
            </a:r>
            <a:endParaRPr lang="en-US" dirty="0" smtClean="0"/>
          </a:p>
          <a:p>
            <a:r>
              <a:rPr lang="en-US" dirty="0" smtClean="0"/>
              <a:t>Accepted with unanimous consent</a:t>
            </a:r>
          </a:p>
          <a:p>
            <a:endParaRPr lang="en-US" dirty="0"/>
          </a:p>
          <a:p>
            <a:endParaRPr lang="en-US" dirty="0" smtClean="0"/>
          </a:p>
          <a:p>
            <a:r>
              <a:rPr lang="en-US" dirty="0" smtClean="0"/>
              <a:t>SP: accepted </a:t>
            </a:r>
            <a:r>
              <a:rPr lang="en-US" dirty="0" smtClean="0"/>
              <a:t>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5796448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#809</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20419, 20093, 20283, 20002, 20003, 21480, 21101, 21481, 20597, 20218, 20971, 21545, 20509, 20999, 21000, 20004, 21546, 20005, 20191, 21602, 20478, 20479, 20639, 21040, 21504, 20574, 20285, 20287, 20008, 20009 </a:t>
            </a:r>
            <a:r>
              <a:rPr lang="en-US" dirty="0" smtClean="0"/>
              <a:t> in doc 11-19/0394r1</a:t>
            </a:r>
          </a:p>
          <a:p>
            <a:endParaRPr lang="en-US" dirty="0" smtClean="0"/>
          </a:p>
          <a:p>
            <a:r>
              <a:rPr lang="en-US" dirty="0" smtClean="0"/>
              <a:t>Move: Abhishek </a:t>
            </a:r>
            <a:r>
              <a:rPr lang="en-US" dirty="0" err="1" smtClean="0"/>
              <a:t>Patil</a:t>
            </a:r>
            <a:r>
              <a:rPr lang="en-US" dirty="0" smtClean="0"/>
              <a:t>		Second</a:t>
            </a:r>
            <a:r>
              <a:rPr lang="en-US" dirty="0" smtClean="0"/>
              <a:t>: Alfred </a:t>
            </a:r>
            <a:r>
              <a:rPr lang="en-US" dirty="0" err="1" smtClean="0"/>
              <a:t>Asterjadhi</a:t>
            </a:r>
            <a:endParaRPr lang="en-US" dirty="0" smtClean="0"/>
          </a:p>
          <a:p>
            <a:r>
              <a:rPr lang="en-US" dirty="0" smtClean="0"/>
              <a:t>Accepted with unanimous consent</a:t>
            </a:r>
            <a:endParaRPr lang="en-US" dirty="0" smtClean="0"/>
          </a:p>
          <a:p>
            <a:endParaRPr lang="en-US" dirty="0"/>
          </a:p>
          <a:p>
            <a:r>
              <a:rPr lang="en-US" dirty="0" smtClean="0"/>
              <a:t>SP: Accepted </a:t>
            </a:r>
            <a:r>
              <a:rPr lang="en-US" dirty="0" smtClean="0"/>
              <a:t>with unanimous consent</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1647610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#810</a:t>
            </a:r>
            <a:endParaRPr lang="en-US" dirty="0"/>
          </a:p>
        </p:txBody>
      </p:sp>
      <p:sp>
        <p:nvSpPr>
          <p:cNvPr id="3" name="Content Placeholder 2"/>
          <p:cNvSpPr>
            <a:spLocks noGrp="1"/>
          </p:cNvSpPr>
          <p:nvPr>
            <p:ph idx="1"/>
          </p:nvPr>
        </p:nvSpPr>
        <p:spPr/>
        <p:txBody>
          <a:bodyPr/>
          <a:lstStyle/>
          <a:p>
            <a:r>
              <a:rPr lang="en-US" dirty="0" smtClean="0"/>
              <a:t>Move to </a:t>
            </a:r>
            <a:r>
              <a:rPr lang="en-US" dirty="0" smtClean="0"/>
              <a:t>accept </a:t>
            </a:r>
            <a:r>
              <a:rPr lang="en-US" dirty="0" smtClean="0"/>
              <a:t>resolutions to CIDs; </a:t>
            </a:r>
            <a:r>
              <a:rPr lang="en-US" dirty="0"/>
              <a:t>20061, 21489, 21490, 20063, 20064, 21491, 20084, 20930, 20931 </a:t>
            </a:r>
            <a:r>
              <a:rPr lang="en-US" dirty="0" smtClean="0"/>
              <a:t>in doc </a:t>
            </a:r>
            <a:r>
              <a:rPr lang="en-US" dirty="0" smtClean="0"/>
              <a:t>11-19/0395r1</a:t>
            </a:r>
            <a:endParaRPr lang="en-US" dirty="0" smtClean="0"/>
          </a:p>
          <a:p>
            <a:endParaRPr lang="en-US" dirty="0" smtClean="0"/>
          </a:p>
          <a:p>
            <a:r>
              <a:rPr lang="en-US" dirty="0" smtClean="0"/>
              <a:t>Move: Abhishek </a:t>
            </a:r>
            <a:r>
              <a:rPr lang="en-US" dirty="0" err="1" smtClean="0"/>
              <a:t>Patil</a:t>
            </a:r>
            <a:r>
              <a:rPr lang="en-US" dirty="0" smtClean="0"/>
              <a:t>		Second</a:t>
            </a:r>
            <a:r>
              <a:rPr lang="en-US" dirty="0" smtClean="0"/>
              <a:t>: Alfred </a:t>
            </a:r>
            <a:r>
              <a:rPr lang="en-US" dirty="0" err="1" smtClean="0"/>
              <a:t>Asterjadhi</a:t>
            </a:r>
            <a:endParaRPr lang="en-US" dirty="0" smtClean="0"/>
          </a:p>
          <a:p>
            <a:r>
              <a:rPr lang="en-US" dirty="0" smtClean="0"/>
              <a:t>Accepted with unanimous consent</a:t>
            </a:r>
            <a:endParaRPr lang="en-US" dirty="0" smtClean="0"/>
          </a:p>
          <a:p>
            <a:endParaRPr lang="en-US" dirty="0" smtClean="0"/>
          </a:p>
          <a:p>
            <a:r>
              <a:rPr lang="en-US" dirty="0" err="1" smtClean="0"/>
              <a:t>SP:Accepted</a:t>
            </a:r>
            <a:r>
              <a:rPr lang="en-US" dirty="0" smtClean="0"/>
              <a:t> </a:t>
            </a:r>
            <a:r>
              <a:rPr lang="en-US" dirty="0" smtClean="0"/>
              <a:t>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5934069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#811</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21147, 21148, 21149, 21150, 21151, 21152, 21153, 21154, 21155, 21156, 21165, 20412, </a:t>
            </a:r>
            <a:r>
              <a:rPr lang="en-GB" dirty="0" smtClean="0"/>
              <a:t>20031 </a:t>
            </a:r>
            <a:r>
              <a:rPr lang="en-GB" dirty="0" smtClean="0"/>
              <a:t>in doc 11-19/0289r2</a:t>
            </a:r>
          </a:p>
          <a:p>
            <a:r>
              <a:rPr lang="en-GB" dirty="0" smtClean="0"/>
              <a:t> </a:t>
            </a:r>
          </a:p>
          <a:p>
            <a:r>
              <a:rPr lang="en-GB" dirty="0" smtClean="0"/>
              <a:t>Move: Po-Kai Huang		Second</a:t>
            </a:r>
            <a:r>
              <a:rPr lang="en-GB" dirty="0" smtClean="0"/>
              <a:t>: Abhishek </a:t>
            </a:r>
            <a:r>
              <a:rPr lang="en-GB" dirty="0" err="1" smtClean="0"/>
              <a:t>Patil</a:t>
            </a:r>
            <a:endParaRPr lang="en-GB" dirty="0" smtClean="0"/>
          </a:p>
          <a:p>
            <a:r>
              <a:rPr lang="en-US" dirty="0"/>
              <a:t>Accepted with unanimous </a:t>
            </a:r>
            <a:r>
              <a:rPr lang="en-US" dirty="0" smtClean="0"/>
              <a:t>consent</a:t>
            </a:r>
            <a:endParaRPr lang="en-GB" dirty="0" smtClean="0"/>
          </a:p>
          <a:p>
            <a:endParaRPr lang="en-GB" dirty="0" smtClean="0"/>
          </a:p>
          <a:p>
            <a:r>
              <a:rPr lang="en-GB" dirty="0" smtClean="0"/>
              <a:t>CID </a:t>
            </a:r>
            <a:r>
              <a:rPr lang="en-GB" dirty="0" smtClean="0"/>
              <a:t>20018 is deferred</a:t>
            </a:r>
          </a:p>
          <a:p>
            <a:r>
              <a:rPr lang="en-GB" dirty="0" smtClean="0"/>
              <a:t>SP: Resolutions </a:t>
            </a:r>
            <a:r>
              <a:rPr lang="en-GB" dirty="0" smtClean="0"/>
              <a:t>to other CIDs are accepted with unanimous consent.</a:t>
            </a:r>
            <a:endParaRPr lang="en-GB" dirty="0"/>
          </a:p>
          <a:p>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2116360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#812</a:t>
            </a:r>
            <a:endParaRPr lang="en-US" dirty="0"/>
          </a:p>
        </p:txBody>
      </p:sp>
      <p:sp>
        <p:nvSpPr>
          <p:cNvPr id="3" name="Content Placeholder 2"/>
          <p:cNvSpPr>
            <a:spLocks noGrp="1"/>
          </p:cNvSpPr>
          <p:nvPr>
            <p:ph idx="1"/>
          </p:nvPr>
        </p:nvSpPr>
        <p:spPr/>
        <p:txBody>
          <a:bodyPr/>
          <a:lstStyle/>
          <a:p>
            <a:r>
              <a:rPr lang="en-US" dirty="0" smtClean="0"/>
              <a:t>Move</a:t>
            </a:r>
            <a:r>
              <a:rPr lang="en-US" dirty="0" smtClean="0"/>
              <a:t> </a:t>
            </a:r>
            <a:r>
              <a:rPr lang="en-US" dirty="0" smtClean="0"/>
              <a:t>to accept resolutions to CIDs; </a:t>
            </a:r>
            <a:r>
              <a:rPr lang="en-GB" dirty="0"/>
              <a:t>20256, </a:t>
            </a:r>
            <a:r>
              <a:rPr lang="en-GB" dirty="0" smtClean="0"/>
              <a:t>20257 in doc </a:t>
            </a:r>
            <a:r>
              <a:rPr lang="en-GB" dirty="0" smtClean="0"/>
              <a:t>11-19/0447r1</a:t>
            </a:r>
            <a:endParaRPr lang="en-US" dirty="0"/>
          </a:p>
          <a:p>
            <a:endParaRPr lang="en-US" dirty="0" smtClean="0"/>
          </a:p>
          <a:p>
            <a:r>
              <a:rPr lang="en-US" dirty="0" smtClean="0"/>
              <a:t>Move: </a:t>
            </a:r>
            <a:r>
              <a:rPr lang="en-US" dirty="0" err="1"/>
              <a:t>Jarkko</a:t>
            </a:r>
            <a:r>
              <a:rPr lang="en-US" dirty="0"/>
              <a:t> </a:t>
            </a:r>
            <a:r>
              <a:rPr lang="en-US" dirty="0" err="1"/>
              <a:t>Kneckt</a:t>
            </a:r>
            <a:r>
              <a:rPr lang="en-US" dirty="0" smtClean="0"/>
              <a:t>		Second</a:t>
            </a:r>
            <a:r>
              <a:rPr lang="en-US" dirty="0" smtClean="0"/>
              <a:t>: Alfred </a:t>
            </a:r>
            <a:r>
              <a:rPr lang="en-US" dirty="0" err="1" smtClean="0"/>
              <a:t>Asterjadhi</a:t>
            </a:r>
            <a:endParaRPr lang="en-US" dirty="0" smtClean="0"/>
          </a:p>
          <a:p>
            <a:r>
              <a:rPr lang="en-US" dirty="0"/>
              <a:t>Accepted with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637131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#813</a:t>
            </a:r>
            <a:endParaRPr lang="en-US" dirty="0"/>
          </a:p>
        </p:txBody>
      </p:sp>
      <p:sp>
        <p:nvSpPr>
          <p:cNvPr id="3" name="Content Placeholder 2"/>
          <p:cNvSpPr>
            <a:spLocks noGrp="1"/>
          </p:cNvSpPr>
          <p:nvPr>
            <p:ph idx="1"/>
          </p:nvPr>
        </p:nvSpPr>
        <p:spPr/>
        <p:txBody>
          <a:bodyPr/>
          <a:lstStyle/>
          <a:p>
            <a:pPr lvl="0"/>
            <a:r>
              <a:rPr lang="en-US" dirty="0" smtClean="0"/>
              <a:t>Move to </a:t>
            </a:r>
            <a:r>
              <a:rPr lang="en-US" dirty="0" smtClean="0"/>
              <a:t>accept </a:t>
            </a:r>
            <a:r>
              <a:rPr lang="en-US" dirty="0" smtClean="0"/>
              <a:t>resolutions to CIDs </a:t>
            </a:r>
            <a:r>
              <a:rPr lang="en-GB" dirty="0"/>
              <a:t>20115, 20298, 20706, 21569, 20076, 20704, 21159, 21284, 21494, 21568, </a:t>
            </a:r>
            <a:r>
              <a:rPr lang="en-GB" dirty="0" smtClean="0"/>
              <a:t>21570 in doc </a:t>
            </a:r>
            <a:r>
              <a:rPr lang="en-GB" dirty="0" smtClean="0"/>
              <a:t>11-19/0301r1</a:t>
            </a:r>
            <a:endParaRPr lang="en-GB" dirty="0"/>
          </a:p>
          <a:p>
            <a:pPr lvl="0"/>
            <a:endParaRPr lang="en-GB" dirty="0"/>
          </a:p>
          <a:p>
            <a:r>
              <a:rPr lang="en-GB" dirty="0" smtClean="0"/>
              <a:t>Move: Alfred </a:t>
            </a:r>
            <a:r>
              <a:rPr lang="en-GB" dirty="0" err="1" smtClean="0"/>
              <a:t>Asterjadhi</a:t>
            </a:r>
            <a:r>
              <a:rPr lang="en-GB" dirty="0" smtClean="0"/>
              <a:t>		Second:	</a:t>
            </a:r>
            <a:r>
              <a:rPr lang="en-GB" dirty="0" smtClean="0"/>
              <a:t>Abhishek </a:t>
            </a:r>
            <a:r>
              <a:rPr lang="en-GB" dirty="0" err="1" smtClean="0"/>
              <a:t>Pati</a:t>
            </a:r>
            <a:endParaRPr lang="en-GB" dirty="0" smtClean="0"/>
          </a:p>
          <a:p>
            <a:r>
              <a:rPr lang="en-US" dirty="0" smtClean="0"/>
              <a:t>Accepted </a:t>
            </a:r>
            <a:r>
              <a:rPr lang="en-US" dirty="0"/>
              <a:t>with unanimous consent</a:t>
            </a:r>
          </a:p>
          <a:p>
            <a:pPr lvl="0"/>
            <a:r>
              <a:rPr lang="en-GB" dirty="0" smtClean="0"/>
              <a:t>	</a:t>
            </a:r>
          </a:p>
          <a:p>
            <a:pPr lvl="0"/>
            <a:r>
              <a:rPr lang="en-GB" dirty="0" smtClean="0"/>
              <a:t>SP: Accepted </a:t>
            </a:r>
            <a:r>
              <a:rPr lang="en-GB" dirty="0" smtClean="0"/>
              <a:t>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9628830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11-19/0302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20126, 20240, 20347, 20348, 20905, 21268, 21269, 21270, 21272, 21275, </a:t>
            </a:r>
            <a:r>
              <a:rPr lang="en-GB" dirty="0" smtClean="0"/>
              <a:t>21277</a:t>
            </a:r>
            <a:r>
              <a:rPr lang="en-GB" dirty="0"/>
              <a:t>, 21279, </a:t>
            </a:r>
            <a:r>
              <a:rPr lang="en-GB" dirty="0" smtClean="0"/>
              <a:t>21493 in doc 11-19/0302r0?</a:t>
            </a:r>
            <a:endParaRPr lang="en-US" dirty="0"/>
          </a:p>
          <a:p>
            <a:endParaRPr lang="en-US" dirty="0" smtClean="0"/>
          </a:p>
          <a:p>
            <a:r>
              <a:rPr lang="en-US" dirty="0" smtClean="0"/>
              <a:t>SP is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6142816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#814</a:t>
            </a:r>
            <a:endParaRPr lang="en-US" dirty="0"/>
          </a:p>
        </p:txBody>
      </p:sp>
      <p:sp>
        <p:nvSpPr>
          <p:cNvPr id="3" name="Content Placeholder 2"/>
          <p:cNvSpPr>
            <a:spLocks noGrp="1"/>
          </p:cNvSpPr>
          <p:nvPr>
            <p:ph idx="1"/>
          </p:nvPr>
        </p:nvSpPr>
        <p:spPr/>
        <p:txBody>
          <a:bodyPr/>
          <a:lstStyle/>
          <a:p>
            <a:r>
              <a:rPr lang="en-US" dirty="0" smtClean="0"/>
              <a:t>Move to </a:t>
            </a:r>
            <a:r>
              <a:rPr lang="en-US" dirty="0" smtClean="0"/>
              <a:t>accept </a:t>
            </a:r>
            <a:r>
              <a:rPr lang="en-US" dirty="0" smtClean="0"/>
              <a:t>resolutions to CIDs </a:t>
            </a:r>
            <a:r>
              <a:rPr lang="en-GB" dirty="0"/>
              <a:t>20038, </a:t>
            </a:r>
            <a:r>
              <a:rPr lang="en-GB" dirty="0" smtClean="0"/>
              <a:t>21507</a:t>
            </a:r>
            <a:r>
              <a:rPr lang="en-US" dirty="0" smtClean="0"/>
              <a:t> in doc </a:t>
            </a:r>
            <a:r>
              <a:rPr lang="en-US" dirty="0" smtClean="0"/>
              <a:t>11-19/0305r0</a:t>
            </a:r>
            <a:endParaRPr lang="en-US" dirty="0"/>
          </a:p>
          <a:p>
            <a:endParaRPr lang="en-US" dirty="0" smtClean="0"/>
          </a:p>
          <a:p>
            <a:r>
              <a:rPr lang="en-US" dirty="0" smtClean="0"/>
              <a:t>Move</a:t>
            </a:r>
            <a:r>
              <a:rPr lang="en-US" dirty="0" smtClean="0"/>
              <a:t>: Alfred </a:t>
            </a:r>
            <a:r>
              <a:rPr lang="en-US" dirty="0" err="1" smtClean="0"/>
              <a:t>Asterjadhi</a:t>
            </a:r>
            <a:r>
              <a:rPr lang="en-US" dirty="0" smtClean="0"/>
              <a:t>	Second</a:t>
            </a:r>
            <a:r>
              <a:rPr lang="en-US" dirty="0" smtClean="0"/>
              <a:t>: Abhishek </a:t>
            </a:r>
            <a:r>
              <a:rPr lang="en-US" dirty="0" err="1" smtClean="0"/>
              <a:t>Patil</a:t>
            </a:r>
            <a:r>
              <a:rPr lang="en-US" dirty="0" smtClean="0"/>
              <a:t>	</a:t>
            </a:r>
            <a:endParaRPr lang="en-US" dirty="0" smtClean="0"/>
          </a:p>
          <a:p>
            <a:r>
              <a:rPr lang="en-US" dirty="0"/>
              <a:t>Accepted with unanimous consent</a:t>
            </a:r>
          </a:p>
          <a:p>
            <a:r>
              <a:rPr lang="en-US" dirty="0" smtClean="0"/>
              <a:t>			</a:t>
            </a:r>
          </a:p>
          <a:p>
            <a:r>
              <a:rPr lang="en-US" dirty="0" smtClean="0"/>
              <a:t>SP: Accepted </a:t>
            </a:r>
            <a:r>
              <a:rPr lang="en-US" dirty="0" smtClean="0"/>
              <a:t>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0146291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#815</a:t>
            </a:r>
            <a:endParaRPr lang="en-US" dirty="0"/>
          </a:p>
        </p:txBody>
      </p:sp>
      <p:sp>
        <p:nvSpPr>
          <p:cNvPr id="3" name="Content Placeholder 2"/>
          <p:cNvSpPr>
            <a:spLocks noGrp="1"/>
          </p:cNvSpPr>
          <p:nvPr>
            <p:ph idx="1"/>
          </p:nvPr>
        </p:nvSpPr>
        <p:spPr/>
        <p:txBody>
          <a:bodyPr/>
          <a:lstStyle/>
          <a:p>
            <a:pPr lvl="0"/>
            <a:r>
              <a:rPr lang="en-US" dirty="0" smtClean="0"/>
              <a:t>Move to </a:t>
            </a:r>
            <a:r>
              <a:rPr lang="en-US" dirty="0" smtClean="0"/>
              <a:t>accept </a:t>
            </a:r>
            <a:r>
              <a:rPr lang="en-US" dirty="0" smtClean="0"/>
              <a:t>resolutions to CIDs </a:t>
            </a:r>
            <a:r>
              <a:rPr lang="en-GB" dirty="0"/>
              <a:t>20233, </a:t>
            </a:r>
            <a:r>
              <a:rPr lang="en-GB" dirty="0" smtClean="0"/>
              <a:t>20234, 20406, </a:t>
            </a:r>
            <a:r>
              <a:rPr lang="en-GB" dirty="0"/>
              <a:t>21204, </a:t>
            </a:r>
            <a:r>
              <a:rPr lang="en-GB" dirty="0" smtClean="0"/>
              <a:t>21205</a:t>
            </a:r>
            <a:r>
              <a:rPr lang="en-US" dirty="0"/>
              <a:t> </a:t>
            </a:r>
            <a:r>
              <a:rPr lang="en-US" dirty="0" smtClean="0"/>
              <a:t>in doc </a:t>
            </a:r>
            <a:r>
              <a:rPr lang="en-US" dirty="0" smtClean="0"/>
              <a:t>11-19/0315r1</a:t>
            </a:r>
            <a:r>
              <a:rPr lang="en-GB" dirty="0" smtClean="0"/>
              <a:t> </a:t>
            </a:r>
            <a:r>
              <a:rPr lang="en-GB" dirty="0"/>
              <a:t> </a:t>
            </a:r>
            <a:endParaRPr lang="en-US" dirty="0"/>
          </a:p>
          <a:p>
            <a:pPr lvl="0"/>
            <a:r>
              <a:rPr lang="en-US" dirty="0" smtClean="0"/>
              <a:t> </a:t>
            </a:r>
          </a:p>
          <a:p>
            <a:pPr lvl="0"/>
            <a:endParaRPr lang="en-US" dirty="0" smtClean="0"/>
          </a:p>
          <a:p>
            <a:pPr lvl="0"/>
            <a:r>
              <a:rPr lang="en-US" dirty="0" smtClean="0"/>
              <a:t>Move</a:t>
            </a:r>
            <a:r>
              <a:rPr lang="en-US" dirty="0" smtClean="0"/>
              <a:t>: Alfred </a:t>
            </a:r>
            <a:r>
              <a:rPr lang="en-US" dirty="0" err="1" smtClean="0"/>
              <a:t>Asterjadhi</a:t>
            </a:r>
            <a:r>
              <a:rPr lang="en-US" dirty="0" smtClean="0"/>
              <a:t>		</a:t>
            </a:r>
            <a:r>
              <a:rPr lang="en-US" dirty="0" smtClean="0"/>
              <a:t>Second: Abhishek </a:t>
            </a:r>
            <a:r>
              <a:rPr lang="en-US" dirty="0" err="1" smtClean="0"/>
              <a:t>Patil</a:t>
            </a:r>
            <a:endParaRPr lang="en-US" dirty="0" smtClean="0"/>
          </a:p>
          <a:p>
            <a:r>
              <a:rPr lang="en-US" dirty="0"/>
              <a:t>Accepted with unanimous </a:t>
            </a:r>
            <a:r>
              <a:rPr lang="en-US" dirty="0" smtClean="0"/>
              <a:t>consent</a:t>
            </a:r>
            <a:endParaRPr lang="en-US" dirty="0"/>
          </a:p>
          <a:p>
            <a:pPr lvl="0"/>
            <a:endParaRPr lang="en-US" dirty="0" smtClean="0"/>
          </a:p>
          <a:p>
            <a:pPr lvl="0"/>
            <a:r>
              <a:rPr lang="en-US" dirty="0" smtClean="0"/>
              <a:t>CID </a:t>
            </a:r>
            <a:r>
              <a:rPr lang="en-US" dirty="0" smtClean="0"/>
              <a:t>20235 and 20836 are deferred</a:t>
            </a:r>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8669080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#816</a:t>
            </a:r>
            <a:endParaRPr lang="en-US" dirty="0"/>
          </a:p>
        </p:txBody>
      </p:sp>
      <p:sp>
        <p:nvSpPr>
          <p:cNvPr id="3" name="Content Placeholder 2"/>
          <p:cNvSpPr>
            <a:spLocks noGrp="1"/>
          </p:cNvSpPr>
          <p:nvPr>
            <p:ph idx="1"/>
          </p:nvPr>
        </p:nvSpPr>
        <p:spPr/>
        <p:txBody>
          <a:bodyPr/>
          <a:lstStyle/>
          <a:p>
            <a:r>
              <a:rPr lang="en-US" dirty="0" smtClean="0"/>
              <a:t>Move to </a:t>
            </a:r>
            <a:r>
              <a:rPr lang="en-US" dirty="0" smtClean="0"/>
              <a:t>accept </a:t>
            </a:r>
            <a:r>
              <a:rPr lang="en-US" dirty="0" smtClean="0"/>
              <a:t>resolutions to CIDs </a:t>
            </a:r>
            <a:r>
              <a:rPr lang="en-US" dirty="0" smtClean="0"/>
              <a:t> </a:t>
            </a:r>
            <a:r>
              <a:rPr lang="en-US" dirty="0"/>
              <a:t>20032, 20491, 20033, 20272, </a:t>
            </a:r>
            <a:r>
              <a:rPr lang="en-US" dirty="0">
                <a:solidFill>
                  <a:schemeClr val="tx1"/>
                </a:solidFill>
              </a:rPr>
              <a:t>20080</a:t>
            </a:r>
            <a:r>
              <a:rPr lang="en-US" dirty="0"/>
              <a:t>, 20271, </a:t>
            </a:r>
            <a:r>
              <a:rPr lang="en-US" dirty="0">
                <a:solidFill>
                  <a:schemeClr val="tx1"/>
                </a:solidFill>
              </a:rPr>
              <a:t>20035</a:t>
            </a:r>
            <a:r>
              <a:rPr lang="en-US" dirty="0"/>
              <a:t>, </a:t>
            </a:r>
            <a:r>
              <a:rPr lang="en-US" dirty="0" smtClean="0"/>
              <a:t>20025 in doc </a:t>
            </a:r>
            <a:r>
              <a:rPr lang="en-US" dirty="0" smtClean="0"/>
              <a:t>11-19/0436r2</a:t>
            </a:r>
            <a:endParaRPr lang="en-US" dirty="0" smtClean="0"/>
          </a:p>
          <a:p>
            <a:endParaRPr lang="en-US" dirty="0"/>
          </a:p>
          <a:p>
            <a:r>
              <a:rPr lang="en-US" dirty="0" smtClean="0"/>
              <a:t>Move: Abhishek </a:t>
            </a:r>
            <a:r>
              <a:rPr lang="en-US" dirty="0" err="1" smtClean="0"/>
              <a:t>Patil</a:t>
            </a:r>
            <a:r>
              <a:rPr lang="en-US" dirty="0" smtClean="0"/>
              <a:t>		Second</a:t>
            </a:r>
            <a:r>
              <a:rPr lang="en-US" dirty="0" smtClean="0"/>
              <a:t>: Bin </a:t>
            </a:r>
            <a:r>
              <a:rPr lang="en-US" dirty="0" err="1" smtClean="0"/>
              <a:t>Tian</a:t>
            </a:r>
            <a:endParaRPr lang="en-US" dirty="0" smtClean="0"/>
          </a:p>
          <a:p>
            <a:r>
              <a:rPr lang="en-US" dirty="0"/>
              <a:t>Accepted with unanimous consent</a:t>
            </a:r>
          </a:p>
          <a:p>
            <a:endParaRPr lang="en-US" dirty="0" smtClean="0"/>
          </a:p>
          <a:p>
            <a:r>
              <a:rPr lang="en-US" dirty="0" smtClean="0"/>
              <a:t>CID 20257 resolved in another document</a:t>
            </a:r>
          </a:p>
          <a:p>
            <a:r>
              <a:rPr lang="en-US" dirty="0" smtClean="0"/>
              <a:t>CIDs 20080 and 20035 are </a:t>
            </a:r>
            <a:r>
              <a:rPr lang="en-US" dirty="0" smtClean="0"/>
              <a:t>deferred and resolved in r2</a:t>
            </a:r>
            <a:endParaRPr lang="en-US" dirty="0" smtClean="0"/>
          </a:p>
          <a:p>
            <a:r>
              <a:rPr lang="en-US" dirty="0" smtClean="0"/>
              <a:t>Resolutions to CIDs written in black were accepted by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8620766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#817</a:t>
            </a:r>
            <a:endParaRPr lang="en-US" dirty="0"/>
          </a:p>
        </p:txBody>
      </p:sp>
      <p:sp>
        <p:nvSpPr>
          <p:cNvPr id="3" name="Content Placeholder 2"/>
          <p:cNvSpPr>
            <a:spLocks noGrp="1"/>
          </p:cNvSpPr>
          <p:nvPr>
            <p:ph idx="1"/>
          </p:nvPr>
        </p:nvSpPr>
        <p:spPr/>
        <p:txBody>
          <a:bodyPr/>
          <a:lstStyle/>
          <a:p>
            <a:r>
              <a:rPr lang="en-US" dirty="0" smtClean="0"/>
              <a:t>Move to </a:t>
            </a:r>
            <a:r>
              <a:rPr lang="en-US" dirty="0" smtClean="0"/>
              <a:t>accept </a:t>
            </a:r>
            <a:r>
              <a:rPr lang="en-US" dirty="0" smtClean="0"/>
              <a:t>resolution to CID 20012 in doc </a:t>
            </a:r>
            <a:r>
              <a:rPr lang="en-US" dirty="0" smtClean="0"/>
              <a:t>11-19/0479r0</a:t>
            </a:r>
            <a:endParaRPr lang="en-US" dirty="0" smtClean="0"/>
          </a:p>
          <a:p>
            <a:endParaRPr lang="en-US" dirty="0"/>
          </a:p>
          <a:p>
            <a:r>
              <a:rPr lang="en-US" dirty="0" smtClean="0"/>
              <a:t>Move: </a:t>
            </a:r>
            <a:r>
              <a:rPr lang="en-US" dirty="0" smtClean="0"/>
              <a:t>Abhishek</a:t>
            </a:r>
            <a:r>
              <a:rPr lang="en-US" dirty="0" smtClean="0"/>
              <a:t> </a:t>
            </a:r>
            <a:r>
              <a:rPr lang="en-US" dirty="0" err="1" smtClean="0"/>
              <a:t>Patil</a:t>
            </a:r>
            <a:r>
              <a:rPr lang="en-US" dirty="0" smtClean="0"/>
              <a:t>		Second</a:t>
            </a:r>
            <a:r>
              <a:rPr lang="en-US" dirty="0" smtClean="0"/>
              <a:t>: Alfred </a:t>
            </a:r>
            <a:r>
              <a:rPr lang="en-US" dirty="0" err="1" smtClean="0"/>
              <a:t>Asterjadhi</a:t>
            </a:r>
            <a:endParaRPr lang="en-US" dirty="0" smtClean="0"/>
          </a:p>
          <a:p>
            <a:r>
              <a:rPr lang="en-US" dirty="0"/>
              <a:t>Accepted with unanimous consent</a:t>
            </a:r>
          </a:p>
          <a:p>
            <a:endParaRPr lang="en-US" dirty="0"/>
          </a:p>
          <a:p>
            <a:endParaRPr lang="en-US" dirty="0" smtClean="0"/>
          </a:p>
          <a:p>
            <a:r>
              <a:rPr lang="en-US" dirty="0" smtClean="0"/>
              <a:t>SP: Accepted </a:t>
            </a:r>
            <a:r>
              <a:rPr lang="en-US" dirty="0" smtClean="0"/>
              <a:t>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8802235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#818</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21210, </a:t>
            </a:r>
            <a:r>
              <a:rPr lang="en-GB" dirty="0"/>
              <a:t>21448, 21449, </a:t>
            </a:r>
            <a:r>
              <a:rPr lang="en-GB" dirty="0" smtClean="0"/>
              <a:t>21540</a:t>
            </a:r>
            <a:r>
              <a:rPr lang="en-US" dirty="0"/>
              <a:t> </a:t>
            </a:r>
            <a:r>
              <a:rPr lang="en-US" dirty="0" smtClean="0"/>
              <a:t>in doc </a:t>
            </a:r>
            <a:r>
              <a:rPr lang="en-US" dirty="0" smtClean="0"/>
              <a:t>11-19/0325r1</a:t>
            </a:r>
            <a:endParaRPr lang="en-US" dirty="0" smtClean="0"/>
          </a:p>
          <a:p>
            <a:endParaRPr lang="en-US" dirty="0"/>
          </a:p>
          <a:p>
            <a:r>
              <a:rPr lang="en-US" dirty="0" smtClean="0"/>
              <a:t>Move: Po-Kai Huang		</a:t>
            </a:r>
            <a:r>
              <a:rPr lang="en-US" dirty="0" smtClean="0"/>
              <a:t>Second: </a:t>
            </a:r>
            <a:r>
              <a:rPr lang="en-US" dirty="0" err="1" smtClean="0"/>
              <a:t>Laurnet</a:t>
            </a:r>
            <a:r>
              <a:rPr lang="en-US" dirty="0" smtClean="0"/>
              <a:t> </a:t>
            </a:r>
            <a:r>
              <a:rPr lang="en-US" dirty="0" err="1" smtClean="0"/>
              <a:t>Cariou</a:t>
            </a:r>
            <a:endParaRPr lang="en-US" dirty="0" smtClean="0"/>
          </a:p>
          <a:p>
            <a:r>
              <a:rPr lang="en-US" dirty="0"/>
              <a:t>Accepted with unanimous </a:t>
            </a:r>
            <a:r>
              <a:rPr lang="en-US" dirty="0" smtClean="0"/>
              <a:t>consent</a:t>
            </a:r>
            <a:endParaRPr lang="en-US" dirty="0" smtClean="0"/>
          </a:p>
          <a:p>
            <a:endParaRPr lang="en-US" dirty="0" smtClean="0"/>
          </a:p>
          <a:p>
            <a:endParaRPr lang="en-US" dirty="0"/>
          </a:p>
          <a:p>
            <a:r>
              <a:rPr lang="en-US" dirty="0" smtClean="0"/>
              <a:t>CID </a:t>
            </a:r>
            <a:r>
              <a:rPr lang="en-US" dirty="0" smtClean="0"/>
              <a:t>21211 is deferred</a:t>
            </a:r>
          </a:p>
          <a:p>
            <a:r>
              <a:rPr lang="en-US" dirty="0" smtClean="0"/>
              <a:t>SP: Resolutions </a:t>
            </a:r>
            <a:r>
              <a:rPr lang="en-US" dirty="0" smtClean="0"/>
              <a:t>to the rest of the CIDs accepted with unanimous consent.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6593126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11-19/0316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solidFill>
                  <a:srgbClr val="FF0000"/>
                </a:solidFill>
              </a:rPr>
              <a:t>Do you accept resolutions to CIDs </a:t>
            </a:r>
            <a:r>
              <a:rPr lang="en-GB" dirty="0">
                <a:solidFill>
                  <a:srgbClr val="FF0000"/>
                </a:solidFill>
              </a:rPr>
              <a:t>20495, 20530, 21343, 21344, 21345, 21346, </a:t>
            </a:r>
            <a:r>
              <a:rPr lang="en-GB" dirty="0" smtClean="0">
                <a:solidFill>
                  <a:srgbClr val="FF0000"/>
                </a:solidFill>
              </a:rPr>
              <a:t>21347</a:t>
            </a:r>
            <a:r>
              <a:rPr lang="en-US" dirty="0" smtClean="0">
                <a:solidFill>
                  <a:srgbClr val="FF0000"/>
                </a:solidFill>
              </a:rPr>
              <a:t> in doc 11-19/0316r1?</a:t>
            </a:r>
          </a:p>
          <a:p>
            <a:endParaRPr lang="en-US" dirty="0">
              <a:solidFill>
                <a:srgbClr val="FF0000"/>
              </a:solidFill>
            </a:endParaRPr>
          </a:p>
          <a:p>
            <a:r>
              <a:rPr lang="en-US" dirty="0" smtClean="0">
                <a:solidFill>
                  <a:srgbClr val="FF0000"/>
                </a:solidFill>
              </a:rPr>
              <a:t>SP is deferred till Thursday AM1</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394404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#819</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20459, 20460, 20461, 20462, 20463, 20572, </a:t>
            </a:r>
            <a:r>
              <a:rPr lang="en-GB" dirty="0">
                <a:solidFill>
                  <a:srgbClr val="FF0000"/>
                </a:solidFill>
              </a:rPr>
              <a:t>20672</a:t>
            </a:r>
            <a:r>
              <a:rPr lang="en-GB" dirty="0"/>
              <a:t>, </a:t>
            </a:r>
            <a:r>
              <a:rPr lang="en-GB" dirty="0">
                <a:solidFill>
                  <a:srgbClr val="FF0000"/>
                </a:solidFill>
              </a:rPr>
              <a:t>20717</a:t>
            </a:r>
            <a:r>
              <a:rPr lang="en-GB" dirty="0"/>
              <a:t>, 20734, </a:t>
            </a:r>
            <a:r>
              <a:rPr lang="en-GB" dirty="0" smtClean="0"/>
              <a:t>20907,</a:t>
            </a:r>
            <a:r>
              <a:rPr lang="en-US" dirty="0"/>
              <a:t> </a:t>
            </a:r>
            <a:r>
              <a:rPr lang="en-GB" dirty="0" smtClean="0"/>
              <a:t>20908</a:t>
            </a:r>
            <a:r>
              <a:rPr lang="en-GB" dirty="0"/>
              <a:t>, </a:t>
            </a:r>
            <a:r>
              <a:rPr lang="en-GB" dirty="0">
                <a:solidFill>
                  <a:srgbClr val="FF0000"/>
                </a:solidFill>
              </a:rPr>
              <a:t>21123</a:t>
            </a:r>
            <a:r>
              <a:rPr lang="en-GB" dirty="0"/>
              <a:t>, 21452, 21465, </a:t>
            </a:r>
            <a:r>
              <a:rPr lang="en-GB" dirty="0" smtClean="0"/>
              <a:t>21453 in doc </a:t>
            </a:r>
            <a:r>
              <a:rPr lang="en-GB" dirty="0" smtClean="0"/>
              <a:t>11-19/0303r1</a:t>
            </a:r>
            <a:endParaRPr lang="en-US" dirty="0"/>
          </a:p>
          <a:p>
            <a:endParaRPr lang="en-US" dirty="0" smtClean="0"/>
          </a:p>
          <a:p>
            <a:r>
              <a:rPr lang="en-US" dirty="0" smtClean="0"/>
              <a:t>Move: Alfred </a:t>
            </a:r>
            <a:r>
              <a:rPr lang="en-US" dirty="0" err="1" smtClean="0"/>
              <a:t>Aseterjadhi</a:t>
            </a:r>
            <a:r>
              <a:rPr lang="en-US" dirty="0" smtClean="0"/>
              <a:t>		Second</a:t>
            </a:r>
          </a:p>
          <a:p>
            <a:endParaRPr lang="en-US" dirty="0"/>
          </a:p>
          <a:p>
            <a:endParaRPr lang="en-US" dirty="0" smtClean="0"/>
          </a:p>
          <a:p>
            <a:r>
              <a:rPr lang="en-US" dirty="0" smtClean="0"/>
              <a:t>CIDs 20717, 20672 and 21123 are deferred</a:t>
            </a:r>
          </a:p>
          <a:p>
            <a:r>
              <a:rPr lang="en-US" dirty="0" smtClean="0"/>
              <a:t>Resolutions to CIDs written in black were accepted with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233259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#820</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 </a:t>
            </a:r>
            <a:r>
              <a:rPr lang="en-GB" dirty="0"/>
              <a:t>20269, 20270, 20570, 20853, </a:t>
            </a:r>
            <a:r>
              <a:rPr lang="en-GB" dirty="0" smtClean="0"/>
              <a:t>21475</a:t>
            </a:r>
            <a:r>
              <a:rPr lang="en-US" dirty="0" smtClean="0">
                <a:solidFill>
                  <a:srgbClr val="FF0000"/>
                </a:solidFill>
              </a:rPr>
              <a:t> </a:t>
            </a:r>
            <a:r>
              <a:rPr lang="en-US" dirty="0" smtClean="0"/>
              <a:t>in doc 11-19/0309r1</a:t>
            </a:r>
          </a:p>
          <a:p>
            <a:endParaRPr lang="en-US" dirty="0"/>
          </a:p>
          <a:p>
            <a:r>
              <a:rPr lang="en-US" dirty="0" smtClean="0"/>
              <a:t>Move: Alfred </a:t>
            </a:r>
            <a:r>
              <a:rPr lang="en-US" dirty="0" err="1" smtClean="0"/>
              <a:t>Asterjadhi</a:t>
            </a:r>
            <a:r>
              <a:rPr lang="en-US" dirty="0" smtClean="0"/>
              <a:t>		Second</a:t>
            </a:r>
            <a:r>
              <a:rPr lang="en-US" dirty="0" smtClean="0"/>
              <a:t>: Bin </a:t>
            </a:r>
            <a:r>
              <a:rPr lang="en-US" dirty="0" err="1" smtClean="0"/>
              <a:t>Tian</a:t>
            </a:r>
            <a:endParaRPr lang="en-US" dirty="0" smtClean="0"/>
          </a:p>
          <a:p>
            <a:endParaRPr lang="en-US" dirty="0" smtClean="0"/>
          </a:p>
          <a:p>
            <a:r>
              <a:rPr lang="en-US" dirty="0" smtClean="0"/>
              <a:t>CIDs 20174 and 21585 are deferred</a:t>
            </a:r>
          </a:p>
          <a:p>
            <a:r>
              <a:rPr lang="en-US" dirty="0" smtClean="0"/>
              <a:t>Resolutions to CIDS written in black accepted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0148938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#821</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20007, 20159, 20160, 20721, 20888, 20994, 20995, 21125, 20310, 20311, 21413, 21460, 20540, 20548, 21181, </a:t>
            </a:r>
            <a:r>
              <a:rPr lang="en-GB" dirty="0" smtClean="0"/>
              <a:t>21488</a:t>
            </a:r>
            <a:r>
              <a:rPr lang="en-US" dirty="0" smtClean="0"/>
              <a:t> in doc </a:t>
            </a:r>
            <a:r>
              <a:rPr lang="en-US" dirty="0" smtClean="0"/>
              <a:t>11-19/0492r1</a:t>
            </a:r>
            <a:endParaRPr lang="en-US" dirty="0" smtClean="0"/>
          </a:p>
          <a:p>
            <a:endParaRPr lang="en-US" dirty="0"/>
          </a:p>
          <a:p>
            <a:r>
              <a:rPr lang="en-US" dirty="0" smtClean="0"/>
              <a:t>Move: Po-Kai Huang		Second</a:t>
            </a:r>
            <a:r>
              <a:rPr lang="en-US" dirty="0" smtClean="0"/>
              <a:t>: Laurent </a:t>
            </a:r>
            <a:r>
              <a:rPr lang="en-US" dirty="0" err="1" smtClean="0"/>
              <a:t>Cariou</a:t>
            </a:r>
            <a:endParaRPr lang="en-US" dirty="0" smtClean="0"/>
          </a:p>
          <a:p>
            <a:r>
              <a:rPr lang="en-US" dirty="0"/>
              <a:t>Accepted with unanimous consent</a:t>
            </a:r>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00220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#822</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20337, 20338, 20569, 20615, 20669, 20677, 20948</a:t>
            </a:r>
            <a:r>
              <a:rPr lang="en-GB" dirty="0" smtClean="0"/>
              <a:t>, </a:t>
            </a:r>
            <a:r>
              <a:rPr lang="en-GB" dirty="0"/>
              <a:t>21094</a:t>
            </a:r>
            <a:r>
              <a:rPr lang="en-GB" dirty="0" smtClean="0"/>
              <a:t>, </a:t>
            </a:r>
            <a:r>
              <a:rPr lang="en-GB" dirty="0"/>
              <a:t>21483, 21484, </a:t>
            </a:r>
            <a:r>
              <a:rPr lang="en-GB" dirty="0" smtClean="0"/>
              <a:t>21485</a:t>
            </a:r>
            <a:r>
              <a:rPr lang="en-US" dirty="0" smtClean="0"/>
              <a:t> in doc </a:t>
            </a:r>
            <a:r>
              <a:rPr lang="en-US" dirty="0" smtClean="0"/>
              <a:t>11-19/0416r1?</a:t>
            </a:r>
            <a:endParaRPr lang="en-US" dirty="0" smtClean="0"/>
          </a:p>
          <a:p>
            <a:endParaRPr lang="en-US" dirty="0"/>
          </a:p>
          <a:p>
            <a:r>
              <a:rPr lang="en-US" dirty="0" smtClean="0"/>
              <a:t>Move: Laurent </a:t>
            </a:r>
            <a:r>
              <a:rPr lang="en-US" dirty="0" err="1" smtClean="0"/>
              <a:t>Cariou</a:t>
            </a:r>
            <a:r>
              <a:rPr lang="en-US" dirty="0" smtClean="0"/>
              <a:t>		Second</a:t>
            </a:r>
            <a:r>
              <a:rPr lang="en-US" dirty="0" smtClean="0"/>
              <a:t>: Alfred </a:t>
            </a:r>
            <a:r>
              <a:rPr lang="en-US" dirty="0" err="1" smtClean="0"/>
              <a:t>Asterjadhi</a:t>
            </a:r>
            <a:endParaRPr lang="en-US" dirty="0" smtClean="0"/>
          </a:p>
          <a:p>
            <a:r>
              <a:rPr lang="en-US" dirty="0"/>
              <a:t>Accepted with unanimous consent</a:t>
            </a:r>
          </a:p>
          <a:p>
            <a:endParaRPr lang="en-US" dirty="0" smtClean="0"/>
          </a:p>
          <a:p>
            <a:r>
              <a:rPr lang="en-US" dirty="0" smtClean="0"/>
              <a:t>CIDs 21038, 21060, and 21095 are deferred</a:t>
            </a:r>
          </a:p>
          <a:p>
            <a:r>
              <a:rPr lang="en-US" dirty="0" err="1" smtClean="0"/>
              <a:t>SPResolutions</a:t>
            </a:r>
            <a:r>
              <a:rPr lang="en-US" dirty="0" smtClean="0"/>
              <a:t> </a:t>
            </a:r>
            <a:r>
              <a:rPr lang="en-US" dirty="0" smtClean="0"/>
              <a:t>of CIDs written in black </a:t>
            </a:r>
            <a:r>
              <a:rPr lang="en-US" dirty="0" err="1" smtClean="0"/>
              <a:t>acceted</a:t>
            </a:r>
            <a:r>
              <a:rPr lang="en-US" dirty="0" smtClean="0"/>
              <a:t> with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2397313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51</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#823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CID 20395 and the corresponding modification proposal to IEEE P802.11ax D4.0 as in </a:t>
            </a:r>
            <a:r>
              <a:rPr lang="en-US" altLang="zh-CN" dirty="0" smtClean="0"/>
              <a:t>11-19/0378r4</a:t>
            </a:r>
            <a:endParaRPr lang="en-US" altLang="zh-CN" dirty="0" smtClean="0"/>
          </a:p>
          <a:p>
            <a:pPr lvl="1"/>
            <a:endParaRPr lang="en-GB" altLang="zh-CN" dirty="0" smtClean="0"/>
          </a:p>
          <a:p>
            <a:pPr lvl="1"/>
            <a:endParaRPr lang="en-GB" altLang="zh-CN" dirty="0" smtClean="0"/>
          </a:p>
          <a:p>
            <a:r>
              <a:rPr lang="en-GB" altLang="zh-CN" dirty="0" smtClean="0"/>
              <a:t>Move: </a:t>
            </a:r>
            <a:r>
              <a:rPr lang="en-GB" altLang="zh-CN" dirty="0" err="1" smtClean="0"/>
              <a:t>Youhan</a:t>
            </a:r>
            <a:r>
              <a:rPr lang="en-GB" altLang="zh-CN" dirty="0" smtClean="0"/>
              <a:t> Kim		Second</a:t>
            </a:r>
            <a:r>
              <a:rPr lang="en-GB" altLang="zh-CN" dirty="0" smtClean="0"/>
              <a:t>: Bin </a:t>
            </a:r>
            <a:r>
              <a:rPr lang="en-GB" altLang="zh-CN" dirty="0" err="1" smtClean="0"/>
              <a:t>Tian</a:t>
            </a:r>
            <a:endParaRPr lang="en-GB" altLang="zh-CN" dirty="0" smtClean="0"/>
          </a:p>
          <a:p>
            <a:r>
              <a:rPr lang="en-US" dirty="0"/>
              <a:t>Accepted with unanimous consent</a:t>
            </a:r>
          </a:p>
          <a:p>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313979025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52</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#824</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D4.0 as in 11-19/0379r1</a:t>
            </a:r>
          </a:p>
          <a:p>
            <a:pPr lvl="1"/>
            <a:r>
              <a:rPr lang="en-US" altLang="zh-CN" dirty="0" smtClean="0"/>
              <a:t>CID </a:t>
            </a:r>
            <a:r>
              <a:rPr lang="en-GB" altLang="zh-CN" dirty="0"/>
              <a:t>21209, 21421, 20665, 21386, 20635, 21387, 20096, 21428, 20379, 21217, 20089, </a:t>
            </a:r>
            <a:r>
              <a:rPr lang="en-GB" altLang="zh-CN" dirty="0" smtClean="0"/>
              <a:t>20148</a:t>
            </a:r>
            <a:r>
              <a:rPr lang="en-GB" altLang="zh-CN" dirty="0"/>
              <a:t>, 20149, 20360, 20986</a:t>
            </a:r>
            <a:endParaRPr lang="en-US" altLang="zh-CN" dirty="0" smtClean="0"/>
          </a:p>
          <a:p>
            <a:pPr lvl="1"/>
            <a:endParaRPr lang="en-GB" altLang="zh-CN" dirty="0" smtClean="0"/>
          </a:p>
          <a:p>
            <a:r>
              <a:rPr lang="en-GB" altLang="zh-CN" dirty="0" smtClean="0"/>
              <a:t>Move: </a:t>
            </a:r>
            <a:r>
              <a:rPr lang="en-GB" altLang="zh-CN" dirty="0" err="1" smtClean="0"/>
              <a:t>Youhan</a:t>
            </a:r>
            <a:r>
              <a:rPr lang="en-GB" altLang="zh-CN" dirty="0" smtClean="0"/>
              <a:t> Kim			Second</a:t>
            </a:r>
            <a:r>
              <a:rPr lang="en-GB" altLang="zh-CN" dirty="0" smtClean="0"/>
              <a:t>: Bin </a:t>
            </a:r>
            <a:r>
              <a:rPr lang="en-GB" altLang="zh-CN" dirty="0" err="1" smtClean="0"/>
              <a:t>Tian</a:t>
            </a:r>
            <a:endParaRPr lang="en-GB" altLang="zh-CN" dirty="0" smtClean="0"/>
          </a:p>
          <a:p>
            <a:r>
              <a:rPr lang="en-US" dirty="0"/>
              <a:t>Accepted with unanimous consent</a:t>
            </a:r>
          </a:p>
          <a:p>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191292375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#825</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D4.0 as in 11-19/0386r1</a:t>
            </a:r>
          </a:p>
          <a:p>
            <a:pPr lvl="1"/>
            <a:r>
              <a:rPr lang="en-US" altLang="zh-CN" dirty="0" smtClean="0"/>
              <a:t>CID </a:t>
            </a:r>
            <a:r>
              <a:rPr lang="en-GB" altLang="zh-CN" dirty="0"/>
              <a:t>20164, 21324, </a:t>
            </a:r>
            <a:r>
              <a:rPr lang="en-GB" altLang="zh-CN" dirty="0" smtClean="0"/>
              <a:t>21498</a:t>
            </a:r>
            <a:endParaRPr lang="zh-CN" altLang="zh-CN" dirty="0"/>
          </a:p>
          <a:p>
            <a:pPr lvl="1"/>
            <a:endParaRPr lang="en-US" altLang="zh-CN" dirty="0" smtClean="0"/>
          </a:p>
          <a:p>
            <a:pPr lvl="1"/>
            <a:endParaRPr lang="en-GB" altLang="zh-CN" dirty="0" smtClean="0"/>
          </a:p>
          <a:p>
            <a:r>
              <a:rPr lang="en-GB" altLang="zh-CN" dirty="0" smtClean="0"/>
              <a:t>Move: </a:t>
            </a:r>
            <a:r>
              <a:rPr lang="en-GB" altLang="zh-CN" dirty="0" err="1" smtClean="0"/>
              <a:t>Youhan</a:t>
            </a:r>
            <a:r>
              <a:rPr lang="en-GB" altLang="zh-CN" dirty="0" smtClean="0"/>
              <a:t> Kim</a:t>
            </a:r>
            <a:r>
              <a:rPr lang="en-GB" altLang="zh-CN" dirty="0" smtClean="0"/>
              <a:t>		Second</a:t>
            </a:r>
            <a:r>
              <a:rPr lang="en-GB" altLang="zh-CN" dirty="0" smtClean="0"/>
              <a:t>: Bin </a:t>
            </a:r>
            <a:r>
              <a:rPr lang="en-GB" altLang="zh-CN" dirty="0" err="1" smtClean="0"/>
              <a:t>Tian</a:t>
            </a:r>
            <a:endParaRPr lang="en-GB" altLang="zh-CN" dirty="0" smtClean="0"/>
          </a:p>
          <a:p>
            <a:r>
              <a:rPr lang="en-US" dirty="0"/>
              <a:t>Accepted with unanimous consent</a:t>
            </a:r>
          </a:p>
          <a:p>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410513197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54</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#826</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D4.0 as in 11-19/0385r2</a:t>
            </a:r>
          </a:p>
          <a:p>
            <a:pPr lvl="1"/>
            <a:r>
              <a:rPr lang="en-US" altLang="zh-CN" dirty="0" smtClean="0"/>
              <a:t>CID </a:t>
            </a:r>
            <a:r>
              <a:rPr lang="en-GB" altLang="zh-CN" dirty="0"/>
              <a:t>20095, 20695, 21146, 21359, 21377, 21379, 21380, 21555</a:t>
            </a:r>
            <a:endParaRPr lang="zh-CN" altLang="zh-CN" dirty="0"/>
          </a:p>
          <a:p>
            <a:pPr lvl="1"/>
            <a:endParaRPr lang="en-US" altLang="zh-CN" dirty="0" smtClean="0"/>
          </a:p>
          <a:p>
            <a:pPr lvl="1"/>
            <a:endParaRPr lang="en-GB" altLang="zh-CN" dirty="0" smtClean="0"/>
          </a:p>
          <a:p>
            <a:r>
              <a:rPr lang="en-GB" altLang="zh-CN" dirty="0" smtClean="0"/>
              <a:t>Move: </a:t>
            </a:r>
            <a:r>
              <a:rPr lang="en-GB" altLang="zh-CN" dirty="0" err="1" smtClean="0"/>
              <a:t>Youhan</a:t>
            </a:r>
            <a:r>
              <a:rPr lang="en-GB" altLang="zh-CN" dirty="0" smtClean="0"/>
              <a:t> Kim</a:t>
            </a:r>
            <a:r>
              <a:rPr lang="en-GB" altLang="zh-CN" dirty="0" smtClean="0"/>
              <a:t>	</a:t>
            </a:r>
            <a:r>
              <a:rPr lang="en-GB" altLang="zh-CN" dirty="0" smtClean="0"/>
              <a:t>	Second: Bin </a:t>
            </a:r>
            <a:r>
              <a:rPr lang="en-GB" altLang="zh-CN" dirty="0" err="1" smtClean="0"/>
              <a:t>Tian</a:t>
            </a:r>
            <a:endParaRPr lang="en-GB" altLang="zh-CN" dirty="0" smtClean="0"/>
          </a:p>
          <a:p>
            <a:r>
              <a:rPr lang="en-US" dirty="0"/>
              <a:t>Accepted with unanimous consent</a:t>
            </a:r>
          </a:p>
          <a:p>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257743452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55</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#827</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D4.0 as in </a:t>
            </a:r>
            <a:r>
              <a:rPr lang="en-US" altLang="zh-CN" dirty="0" smtClean="0"/>
              <a:t>11-19/0407r4</a:t>
            </a:r>
            <a:endParaRPr lang="en-US" altLang="zh-CN" dirty="0" smtClean="0"/>
          </a:p>
          <a:p>
            <a:pPr lvl="1"/>
            <a:r>
              <a:rPr lang="en-US" altLang="zh-CN" dirty="0" smtClean="0"/>
              <a:t>CID </a:t>
            </a:r>
            <a:r>
              <a:rPr lang="en-GB" altLang="zh-CN" dirty="0"/>
              <a:t>20477, 20557, 20707, </a:t>
            </a:r>
            <a:r>
              <a:rPr lang="en-GB" altLang="zh-CN" dirty="0" smtClean="0"/>
              <a:t>20726</a:t>
            </a:r>
            <a:r>
              <a:rPr lang="en-GB" altLang="zh-CN" dirty="0"/>
              <a:t>, 20731, 20775, 20787, 20894, 20899, 21020, 21025, </a:t>
            </a:r>
            <a:r>
              <a:rPr lang="en-GB" altLang="zh-CN" dirty="0" smtClean="0"/>
              <a:t>21363</a:t>
            </a:r>
            <a:r>
              <a:rPr lang="en-GB" altLang="zh-CN" dirty="0"/>
              <a:t>, 21382, </a:t>
            </a:r>
            <a:r>
              <a:rPr lang="en-GB" altLang="zh-CN" dirty="0" smtClean="0"/>
              <a:t>21384</a:t>
            </a:r>
            <a:r>
              <a:rPr lang="en-GB" altLang="zh-CN" dirty="0"/>
              <a:t>, </a:t>
            </a:r>
            <a:r>
              <a:rPr lang="en-GB" altLang="zh-CN" dirty="0" smtClean="0"/>
              <a:t>21407</a:t>
            </a:r>
          </a:p>
          <a:p>
            <a:endParaRPr lang="en-GB" altLang="zh-CN" dirty="0" smtClean="0"/>
          </a:p>
          <a:p>
            <a:r>
              <a:rPr lang="en-GB" altLang="zh-CN" dirty="0" smtClean="0"/>
              <a:t>Move: Bo Sun		Second</a:t>
            </a:r>
            <a:r>
              <a:rPr lang="en-GB" altLang="zh-CN" dirty="0" smtClean="0"/>
              <a:t>: Bin </a:t>
            </a:r>
            <a:r>
              <a:rPr lang="en-GB" altLang="zh-CN" dirty="0" err="1" smtClean="0"/>
              <a:t>Tian</a:t>
            </a:r>
            <a:endParaRPr lang="en-GB" altLang="zh-CN" dirty="0" smtClean="0"/>
          </a:p>
          <a:p>
            <a:r>
              <a:rPr lang="en-US" dirty="0"/>
              <a:t>Accepted with unanimous consent</a:t>
            </a:r>
          </a:p>
          <a:p>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226981500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56</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#828</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D4.0 as in 11-19/0422r2</a:t>
            </a:r>
          </a:p>
          <a:p>
            <a:pPr lvl="1"/>
            <a:r>
              <a:rPr lang="en-US" altLang="zh-CN" dirty="0" smtClean="0"/>
              <a:t>CID </a:t>
            </a:r>
            <a:r>
              <a:rPr lang="en-GB" altLang="zh-CN" dirty="0" smtClean="0"/>
              <a:t>21497</a:t>
            </a:r>
          </a:p>
          <a:p>
            <a:pPr lvl="1"/>
            <a:endParaRPr lang="en-GB" altLang="zh-CN" dirty="0" smtClean="0"/>
          </a:p>
          <a:p>
            <a:r>
              <a:rPr lang="en-GB" altLang="zh-CN" dirty="0" smtClean="0"/>
              <a:t>Move: </a:t>
            </a:r>
            <a:r>
              <a:rPr lang="en-US" dirty="0" err="1"/>
              <a:t>Xiaogang</a:t>
            </a:r>
            <a:r>
              <a:rPr lang="en-US" dirty="0"/>
              <a:t> Chen </a:t>
            </a:r>
            <a:r>
              <a:rPr lang="en-US" dirty="0" smtClean="0"/>
              <a:t>		Second</a:t>
            </a:r>
            <a:r>
              <a:rPr lang="en-US" dirty="0" smtClean="0"/>
              <a:t>: Bo Sun</a:t>
            </a:r>
          </a:p>
          <a:p>
            <a:r>
              <a:rPr lang="en-US" dirty="0"/>
              <a:t>Accepted with unanimous consent</a:t>
            </a:r>
          </a:p>
          <a:p>
            <a:endParaRPr lang="en-GB" altLang="zh-CN" dirty="0" smtClean="0"/>
          </a:p>
          <a:p>
            <a:pPr>
              <a:buNone/>
            </a:pPr>
            <a:r>
              <a:rPr lang="en-US" altLang="zh-CN" dirty="0" smtClean="0">
                <a:solidFill>
                  <a:srgbClr val="00B050"/>
                </a:solidFill>
              </a:rPr>
              <a:t>SP: 5Y/0N/(Many)A</a:t>
            </a:r>
            <a:endParaRPr lang="en-US" altLang="zh-CN" dirty="0"/>
          </a:p>
          <a:p>
            <a:pPr>
              <a:buNone/>
            </a:pPr>
            <a:r>
              <a:rPr lang="en-US" altLang="zh-CN" dirty="0" smtClean="0">
                <a:solidFill>
                  <a:srgbClr val="00B050"/>
                </a:solidFill>
              </a:rPr>
              <a:t>Ready for motion</a:t>
            </a:r>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49670052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57</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#829</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D4.0 as in 11-19/0407r4</a:t>
            </a:r>
          </a:p>
          <a:p>
            <a:pPr lvl="1"/>
            <a:r>
              <a:rPr lang="en-US" altLang="zh-CN" dirty="0" smtClean="0"/>
              <a:t>CID </a:t>
            </a:r>
            <a:r>
              <a:rPr lang="en-GB" altLang="zh-CN" dirty="0"/>
              <a:t>21409, </a:t>
            </a:r>
            <a:r>
              <a:rPr lang="en-GB" altLang="zh-CN" dirty="0" smtClean="0"/>
              <a:t>20711</a:t>
            </a:r>
          </a:p>
          <a:p>
            <a:pPr lvl="1"/>
            <a:endParaRPr lang="en-GB" altLang="zh-CN" dirty="0" smtClean="0"/>
          </a:p>
          <a:p>
            <a:r>
              <a:rPr lang="en-GB" altLang="zh-CN" dirty="0" smtClean="0"/>
              <a:t>Move: Bo Sun 			Second</a:t>
            </a:r>
            <a:r>
              <a:rPr lang="en-GB" altLang="zh-CN" dirty="0" smtClean="0"/>
              <a:t>: Bin </a:t>
            </a:r>
            <a:r>
              <a:rPr lang="en-GB" altLang="zh-CN" dirty="0" err="1" smtClean="0"/>
              <a:t>Tian</a:t>
            </a:r>
            <a:endParaRPr lang="en-GB" altLang="zh-CN" dirty="0" smtClean="0"/>
          </a:p>
          <a:p>
            <a:r>
              <a:rPr lang="en-US" dirty="0"/>
              <a:t>Accepted with unanimous consent</a:t>
            </a:r>
          </a:p>
          <a:p>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4294967295"/>
          </p:nvPr>
        </p:nvSpPr>
        <p:spPr>
          <a:xfrm>
            <a:off x="696913" y="332601"/>
            <a:ext cx="951222" cy="276999"/>
          </a:xfrm>
          <a:prstGeom prst="rect">
            <a:avLst/>
          </a:prstGeom>
        </p:spPr>
        <p:txBody>
          <a:bodyPr/>
          <a:lstStyle/>
          <a:p>
            <a:pPr>
              <a:defRPr/>
            </a:pPr>
            <a:r>
              <a:rPr lang="en-US" dirty="0" smtClean="0"/>
              <a:t>Mar 2019</a:t>
            </a:r>
            <a:endParaRPr lang="en-US" dirty="0"/>
          </a:p>
        </p:txBody>
      </p:sp>
    </p:spTree>
    <p:extLst>
      <p:ext uri="{BB962C8B-B14F-4D97-AF65-F5344CB8AC3E}">
        <p14:creationId xmlns:p14="http://schemas.microsoft.com/office/powerpoint/2010/main" val="187623790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#830</a:t>
            </a:r>
            <a:endParaRPr lang="en-US" dirty="0"/>
          </a:p>
        </p:txBody>
      </p:sp>
      <p:sp>
        <p:nvSpPr>
          <p:cNvPr id="3" name="Content Placeholder 2"/>
          <p:cNvSpPr>
            <a:spLocks noGrp="1"/>
          </p:cNvSpPr>
          <p:nvPr>
            <p:ph idx="1"/>
          </p:nvPr>
        </p:nvSpPr>
        <p:spPr/>
        <p:txBody>
          <a:bodyPr/>
          <a:lstStyle/>
          <a:p>
            <a:r>
              <a:rPr lang="en-US" dirty="0" smtClean="0"/>
              <a:t>Move to accept resolution to CID 20346 in doc 11-19/0494r1</a:t>
            </a:r>
          </a:p>
          <a:p>
            <a:endParaRPr lang="en-US" dirty="0"/>
          </a:p>
          <a:p>
            <a:r>
              <a:rPr lang="en-US" dirty="0" smtClean="0"/>
              <a:t>Move: </a:t>
            </a:r>
            <a:r>
              <a:rPr lang="en-US" dirty="0" err="1" smtClean="0"/>
              <a:t>kaiying</a:t>
            </a:r>
            <a:r>
              <a:rPr lang="en-US" dirty="0" smtClean="0"/>
              <a:t> </a:t>
            </a:r>
            <a:r>
              <a:rPr lang="en-US" dirty="0" err="1" smtClean="0"/>
              <a:t>Lv</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641776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rgbClr val="FF0000"/>
                </a:solidFill>
              </a:rPr>
              <a:t>20260</a:t>
            </a:r>
            <a:r>
              <a:rPr lang="en-GB" dirty="0"/>
              <a:t>, 20261, </a:t>
            </a:r>
            <a:r>
              <a:rPr lang="en-GB" dirty="0">
                <a:solidFill>
                  <a:srgbClr val="FF0000"/>
                </a:solidFill>
              </a:rPr>
              <a:t>20362</a:t>
            </a:r>
            <a:r>
              <a:rPr lang="en-GB" dirty="0"/>
              <a:t>, </a:t>
            </a:r>
            <a:r>
              <a:rPr lang="en-GB" dirty="0">
                <a:solidFill>
                  <a:srgbClr val="FF0000"/>
                </a:solidFill>
              </a:rPr>
              <a:t>20363</a:t>
            </a:r>
            <a:r>
              <a:rPr lang="en-GB" dirty="0"/>
              <a:t>, </a:t>
            </a:r>
            <a:r>
              <a:rPr lang="en-GB" dirty="0">
                <a:solidFill>
                  <a:srgbClr val="FF0000"/>
                </a:solidFill>
              </a:rPr>
              <a:t>20364</a:t>
            </a:r>
            <a:r>
              <a:rPr lang="en-GB" dirty="0"/>
              <a:t>, 20575, 21134, 21135, 21136, </a:t>
            </a:r>
            <a:r>
              <a:rPr lang="en-GB" dirty="0">
                <a:solidFill>
                  <a:srgbClr val="FF0000"/>
                </a:solidFill>
              </a:rPr>
              <a:t>20420</a:t>
            </a:r>
            <a:r>
              <a:rPr lang="en-GB" dirty="0"/>
              <a:t>, </a:t>
            </a:r>
            <a:r>
              <a:rPr lang="en-GB" dirty="0" smtClean="0"/>
              <a:t>21142 in doc 11-19/0414r</a:t>
            </a:r>
          </a:p>
          <a:p>
            <a:endParaRPr lang="en-GB" dirty="0"/>
          </a:p>
          <a:p>
            <a:r>
              <a:rPr lang="en-GB" dirty="0" smtClean="0"/>
              <a:t>Move: Laurent </a:t>
            </a:r>
            <a:r>
              <a:rPr lang="en-GB" dirty="0" err="1" smtClean="0"/>
              <a:t>Cariou</a:t>
            </a:r>
            <a:r>
              <a:rPr lang="en-GB" dirty="0" smtClean="0"/>
              <a:t>		Second:</a:t>
            </a:r>
          </a:p>
          <a:p>
            <a:r>
              <a:rPr lang="en-GB" dirty="0" smtClean="0"/>
              <a:t>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20798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Teleconference Times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10:00 – 12:00 ET</a:t>
            </a:r>
          </a:p>
          <a:p>
            <a:pPr lvl="1">
              <a:buFont typeface="Arial" panose="020B0604020202020204" pitchFamily="34" charset="0"/>
              <a:buChar char="•"/>
            </a:pPr>
            <a:r>
              <a:rPr lang="en-US" dirty="0" smtClean="0"/>
              <a:t>Thursday March 28</a:t>
            </a:r>
          </a:p>
          <a:p>
            <a:pPr lvl="1">
              <a:buFont typeface="Arial" panose="020B0604020202020204" pitchFamily="34" charset="0"/>
              <a:buChar char="•"/>
            </a:pPr>
            <a:r>
              <a:rPr lang="en-US" dirty="0" smtClean="0"/>
              <a:t>Thursday April 11</a:t>
            </a:r>
          </a:p>
          <a:p>
            <a:pPr lvl="1">
              <a:buFont typeface="Arial" panose="020B0604020202020204" pitchFamily="34" charset="0"/>
              <a:buChar char="•"/>
            </a:pPr>
            <a:r>
              <a:rPr lang="en-US" dirty="0" smtClean="0"/>
              <a:t>Thursday April 25</a:t>
            </a:r>
          </a:p>
          <a:p>
            <a:pPr lvl="1">
              <a:buFont typeface="Arial" panose="020B0604020202020204" pitchFamily="34" charset="0"/>
              <a:buChar char="•"/>
            </a:pPr>
            <a:r>
              <a:rPr lang="en-US" dirty="0" smtClean="0"/>
              <a:t>Thursday May </a:t>
            </a:r>
            <a:r>
              <a:rPr lang="en-US" dirty="0" smtClean="0"/>
              <a:t>21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March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2348</TotalTime>
  <Words>3266</Words>
  <Application>Microsoft Office PowerPoint</Application>
  <PresentationFormat>On-screen Show (4:3)</PresentationFormat>
  <Paragraphs>756</Paragraphs>
  <Slides>60</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60</vt:i4>
      </vt:variant>
    </vt:vector>
  </HeadingPairs>
  <TitlesOfParts>
    <vt:vector size="72"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Worksheet</vt:lpstr>
      <vt:lpstr>TGax March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March 11, 13:30 – 15:30 </vt:lpstr>
      <vt:lpstr>Submissions</vt:lpstr>
      <vt:lpstr>PHY Submissions</vt:lpstr>
      <vt:lpstr>MAC Submissions</vt:lpstr>
      <vt:lpstr>Summary from January 2019</vt:lpstr>
      <vt:lpstr>Approval of  TG Minutes (January 2019 Meeting and Telecon Minutes) </vt:lpstr>
      <vt:lpstr>Editor Report </vt:lpstr>
      <vt:lpstr>Adhoc Meetings Discussion</vt:lpstr>
      <vt:lpstr>Agenda for Tuesday March 12, 10:30 – 12:30 </vt:lpstr>
      <vt:lpstr>Agenda for Tuesday March 12, 16:00 – 18:00 </vt:lpstr>
      <vt:lpstr>Agenda for Wednesday March 13, 13:30 – 15:30 </vt:lpstr>
      <vt:lpstr>11-19/0316 (Alfred Asterjadhi)</vt:lpstr>
      <vt:lpstr>11-19/0303 (Alfred Asterjadhi)</vt:lpstr>
      <vt:lpstr>11-19/0309 (Alfred Asterjadhi)</vt:lpstr>
      <vt:lpstr>11-19/0427 (Zhou Lan)</vt:lpstr>
      <vt:lpstr>Agenda for Wednesday March 13, 16:00 – 18:00 </vt:lpstr>
      <vt:lpstr>Agenda for Thursday March 14, AM1 and PM1</vt:lpstr>
      <vt:lpstr>Motions</vt:lpstr>
      <vt:lpstr>Ad Hoc Meeting</vt:lpstr>
      <vt:lpstr>CR Motion #808</vt:lpstr>
      <vt:lpstr>CR Motion #809</vt:lpstr>
      <vt:lpstr>CR Motion #810</vt:lpstr>
      <vt:lpstr>CR Motion #811</vt:lpstr>
      <vt:lpstr>CR Motion #812</vt:lpstr>
      <vt:lpstr>CR Motion #813</vt:lpstr>
      <vt:lpstr>11-19/0302 (Alfred Asterjadhi)</vt:lpstr>
      <vt:lpstr>CR Motion #814</vt:lpstr>
      <vt:lpstr>CR Motion #815</vt:lpstr>
      <vt:lpstr>CR Motion #816</vt:lpstr>
      <vt:lpstr>CR Motion #817</vt:lpstr>
      <vt:lpstr>CR Motion #818</vt:lpstr>
      <vt:lpstr>11-19/0316 (Alfred Asterjadhi)</vt:lpstr>
      <vt:lpstr>CR Motion #819</vt:lpstr>
      <vt:lpstr>CR Motion #820</vt:lpstr>
      <vt:lpstr>CR Motion #821</vt:lpstr>
      <vt:lpstr>CR Motion #822</vt:lpstr>
      <vt:lpstr>CR Motion #823</vt:lpstr>
      <vt:lpstr>CR Motion #824</vt:lpstr>
      <vt:lpstr>CR Motion #825</vt:lpstr>
      <vt:lpstr>CR Motion #826</vt:lpstr>
      <vt:lpstr>CR Motion #827</vt:lpstr>
      <vt:lpstr>CR Motion #828</vt:lpstr>
      <vt:lpstr>CR Motion #829</vt:lpstr>
      <vt:lpstr>CR Motion #830</vt:lpstr>
      <vt:lpstr>CR Motion #</vt:lpstr>
      <vt:lpstr>Teleconference Times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154</cp:revision>
  <cp:lastPrinted>1601-01-01T00:00:00Z</cp:lastPrinted>
  <dcterms:created xsi:type="dcterms:W3CDTF">2017-01-26T15:28:16Z</dcterms:created>
  <dcterms:modified xsi:type="dcterms:W3CDTF">2019-03-14T16:52:45Z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