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92" r:id="rId18"/>
    <p:sldId id="293" r:id="rId19"/>
    <p:sldId id="273" r:id="rId20"/>
    <p:sldId id="274" r:id="rId21"/>
    <p:sldId id="275" r:id="rId22"/>
    <p:sldId id="291" r:id="rId23"/>
    <p:sldId id="290" r:id="rId24"/>
    <p:sldId id="278" r:id="rId25"/>
    <p:sldId id="283" r:id="rId26"/>
    <p:sldId id="281" r:id="rId27"/>
    <p:sldId id="284" r:id="rId28"/>
    <p:sldId id="285" r:id="rId29"/>
    <p:sldId id="287" r:id="rId30"/>
    <p:sldId id="286"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2019</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2019</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2019</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802.11-19/0238r2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0296-00-00ax-munites-of-tgax-teleconferences-from-feb-to-mar-2019.docx" TargetMode="External"/><Relationship Id="rId2" Type="http://schemas.openxmlformats.org/officeDocument/2006/relationships/hyperlink" Target="https://mentor.ieee.org/802.11/dcn/19/11-19-0126-01-00ax-tgax-january-2019-st-louis-meeting-minut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9/11-19-0292-02-00ax-comments-on-tgax-d4-0.xls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March 2019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2019-01-25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84"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teleconference minutes since January 2019.</a:t>
            </a:r>
          </a:p>
          <a:p>
            <a:pPr>
              <a:buFont typeface="Arial" panose="020B0604020202020204" pitchFamily="34" charset="0"/>
              <a:buChar char="•"/>
            </a:pPr>
            <a:r>
              <a:rPr lang="en-US" dirty="0" smtClean="0"/>
              <a:t>Start the resolution of comments received on draft D4.0</a:t>
            </a:r>
          </a:p>
          <a:p>
            <a:pPr lvl="1">
              <a:buFont typeface="Arial" panose="020B0604020202020204" pitchFamily="34" charset="0"/>
              <a:buChar char="•"/>
            </a:pPr>
            <a:r>
              <a:rPr lang="en-US" dirty="0" smtClean="0"/>
              <a:t>Comment Resolution Submissions.</a:t>
            </a:r>
          </a:p>
          <a:p>
            <a:pPr>
              <a:buFont typeface="Arial" panose="020B0604020202020204" pitchFamily="34" charset="0"/>
              <a:buChar char="•"/>
            </a:pPr>
            <a:r>
              <a:rPr lang="en-US" dirty="0" smtClean="0"/>
              <a:t>Schedule TG ad hoc meeting, if needed.</a:t>
            </a:r>
          </a:p>
          <a:p>
            <a:pPr>
              <a:buFont typeface="Arial" panose="020B0604020202020204" pitchFamily="34" charset="0"/>
              <a:buChar char="•"/>
            </a:pPr>
            <a:r>
              <a:rPr lang="en-US" dirty="0" smtClean="0"/>
              <a:t>Schedule TG teleconference times.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70081" y="1447800"/>
            <a:ext cx="3808413" cy="4113213"/>
          </a:xfrm>
        </p:spPr>
        <p:txBody>
          <a:bodyPr/>
          <a:lstStyle/>
          <a:p>
            <a:pPr>
              <a:lnSpc>
                <a:spcPct val="80000"/>
              </a:lnSpc>
            </a:pPr>
            <a:endParaRPr lang="en-US" altLang="en-US" sz="1200" dirty="0"/>
          </a:p>
          <a:p>
            <a:pPr>
              <a:lnSpc>
                <a:spcPct val="80000"/>
              </a:lnSpc>
            </a:pPr>
            <a:r>
              <a:rPr lang="en-US" altLang="en-US" sz="1400" dirty="0" smtClean="0"/>
              <a:t>Monday March 11, 13:30 </a:t>
            </a:r>
            <a:r>
              <a:rPr lang="en-US" altLang="en-US" sz="1400" dirty="0"/>
              <a:t>– </a:t>
            </a:r>
            <a:r>
              <a:rPr lang="en-US" altLang="en-US" sz="1400" dirty="0" smtClean="0"/>
              <a:t>15:30 </a:t>
            </a:r>
            <a:endParaRPr lang="en-US" altLang="en-US" sz="1400" dirty="0"/>
          </a:p>
          <a:p>
            <a:pPr lvl="1">
              <a:lnSpc>
                <a:spcPct val="80000"/>
              </a:lnSpc>
            </a:pPr>
            <a:r>
              <a:rPr lang="en-US" altLang="en-US" sz="1200" dirty="0" smtClean="0"/>
              <a:t>Call </a:t>
            </a:r>
            <a:r>
              <a:rPr lang="en-US" altLang="en-US" sz="1200" dirty="0"/>
              <a:t>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Call for Submissions</a:t>
            </a:r>
          </a:p>
          <a:p>
            <a:pPr lvl="1">
              <a:lnSpc>
                <a:spcPct val="80000"/>
              </a:lnSpc>
            </a:pPr>
            <a:r>
              <a:rPr lang="en-US" altLang="en-US" sz="1200" dirty="0" smtClean="0"/>
              <a:t>Ad hoc groups </a:t>
            </a:r>
            <a:r>
              <a:rPr lang="en-US" altLang="en-US" sz="1400" dirty="0" smtClean="0"/>
              <a:t>schedule</a:t>
            </a:r>
            <a:endParaRPr lang="en-US" altLang="en-US" sz="1200" dirty="0"/>
          </a:p>
          <a:p>
            <a:pPr lvl="1">
              <a:lnSpc>
                <a:spcPct val="80000"/>
              </a:lnSpc>
            </a:pPr>
            <a:r>
              <a:rPr lang="en-US" altLang="en-US" sz="1200" dirty="0"/>
              <a:t>Comment </a:t>
            </a:r>
            <a:r>
              <a:rPr lang="en-US" altLang="en-US" sz="1200" dirty="0" smtClean="0"/>
              <a:t>resolution and submissions</a:t>
            </a:r>
            <a:endParaRPr lang="en-US" altLang="en-US" sz="1200" dirty="0"/>
          </a:p>
          <a:p>
            <a:pPr lvl="1">
              <a:lnSpc>
                <a:spcPct val="80000"/>
              </a:lnSpc>
            </a:pPr>
            <a:r>
              <a:rPr lang="en-US" altLang="en-US" sz="1200" dirty="0" smtClean="0"/>
              <a:t>Recess</a:t>
            </a:r>
          </a:p>
          <a:p>
            <a:pPr lvl="1">
              <a:lnSpc>
                <a:spcPct val="80000"/>
              </a:lnSpc>
            </a:pPr>
            <a:endParaRPr lang="en-US" altLang="en-US" sz="1200" dirty="0" smtClean="0"/>
          </a:p>
          <a:p>
            <a:pPr lvl="0">
              <a:lnSpc>
                <a:spcPct val="80000"/>
              </a:lnSpc>
            </a:pPr>
            <a:r>
              <a:rPr lang="en-CA" altLang="en-US" sz="1400" dirty="0" smtClean="0"/>
              <a:t>Tuesday</a:t>
            </a:r>
            <a:r>
              <a:rPr lang="en-US" altLang="en-US" sz="1400" dirty="0" smtClean="0"/>
              <a:t> March 12, </a:t>
            </a:r>
            <a:r>
              <a:rPr lang="en-US" altLang="en-US" sz="1400" dirty="0"/>
              <a:t>10:30 – 12:30</a:t>
            </a:r>
          </a:p>
          <a:p>
            <a:pPr lvl="1">
              <a:lnSpc>
                <a:spcPct val="80000"/>
              </a:lnSpc>
            </a:pPr>
            <a:r>
              <a:rPr lang="en-US" altLang="en-US" sz="1200" dirty="0" err="1" smtClean="0"/>
              <a:t>Adhoc</a:t>
            </a:r>
            <a:r>
              <a:rPr lang="en-US" altLang="en-US" sz="1200" dirty="0" smtClean="0"/>
              <a:t> group meetings</a:t>
            </a:r>
          </a:p>
          <a:p>
            <a:pPr lvl="1">
              <a:lnSpc>
                <a:spcPct val="80000"/>
              </a:lnSpc>
            </a:pPr>
            <a:endParaRPr lang="en-US" altLang="en-US" sz="1200" dirty="0"/>
          </a:p>
          <a:p>
            <a:pPr lvl="0">
              <a:lnSpc>
                <a:spcPct val="80000"/>
              </a:lnSpc>
            </a:pPr>
            <a:r>
              <a:rPr lang="en-CA" altLang="en-US" sz="1400" dirty="0"/>
              <a:t>Tuesday</a:t>
            </a:r>
            <a:r>
              <a:rPr lang="en-US" altLang="en-US" sz="1400" dirty="0"/>
              <a:t> March </a:t>
            </a:r>
            <a:r>
              <a:rPr lang="en-US" altLang="en-US" sz="1400" dirty="0" smtClean="0"/>
              <a:t>12, 16:00 </a:t>
            </a:r>
            <a:r>
              <a:rPr lang="en-US" altLang="en-US" sz="1400" dirty="0"/>
              <a:t>– </a:t>
            </a:r>
            <a:r>
              <a:rPr lang="en-US" altLang="en-US" sz="1400" dirty="0" smtClean="0"/>
              <a:t>18:00</a:t>
            </a:r>
            <a:endParaRPr lang="en-US" altLang="en-US" sz="1400" dirty="0"/>
          </a:p>
          <a:p>
            <a:pPr lvl="1">
              <a:lnSpc>
                <a:spcPct val="80000"/>
              </a:lnSpc>
            </a:pPr>
            <a:r>
              <a:rPr lang="en-US" altLang="en-US" sz="1200" dirty="0" smtClean="0"/>
              <a:t>Ad hoc group meetings</a:t>
            </a:r>
          </a:p>
          <a:p>
            <a:pPr lvl="1">
              <a:lnSpc>
                <a:spcPct val="80000"/>
              </a:lnSpc>
            </a:pPr>
            <a:endParaRPr lang="en-US" altLang="en-US" sz="1200" dirty="0"/>
          </a:p>
          <a:p>
            <a:pPr>
              <a:lnSpc>
                <a:spcPct val="80000"/>
              </a:lnSpc>
            </a:pPr>
            <a:r>
              <a:rPr lang="en-US" altLang="en-US" sz="1200" dirty="0"/>
              <a:t>Wednesday March </a:t>
            </a:r>
            <a:r>
              <a:rPr lang="en-US" altLang="en-US" sz="1200" dirty="0" smtClean="0"/>
              <a:t>13, </a:t>
            </a:r>
            <a:r>
              <a:rPr lang="en-US" altLang="en-US" sz="1200" dirty="0"/>
              <a:t>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609306" y="1447800"/>
            <a:ext cx="3810000" cy="4113213"/>
          </a:xfrm>
        </p:spPr>
        <p:txBody>
          <a:bodyPr/>
          <a:lstStyle/>
          <a:p>
            <a:pPr>
              <a:lnSpc>
                <a:spcPct val="80000"/>
              </a:lnSpc>
            </a:pPr>
            <a:r>
              <a:rPr lang="en-US" altLang="en-US" sz="1400" dirty="0" smtClean="0"/>
              <a:t>Wednesday March 13, 16:00 </a:t>
            </a:r>
            <a:r>
              <a:rPr lang="en-US" altLang="en-US" sz="1400" dirty="0"/>
              <a:t>– </a:t>
            </a:r>
            <a:r>
              <a:rPr lang="en-US" altLang="en-US" sz="1400" dirty="0" smtClean="0"/>
              <a:t>18:00</a:t>
            </a:r>
            <a:endParaRPr lang="en-US" altLang="en-US" sz="1400" dirty="0"/>
          </a:p>
          <a:p>
            <a:pPr lvl="1">
              <a:lnSpc>
                <a:spcPct val="80000"/>
              </a:lnSpc>
            </a:pPr>
            <a:r>
              <a:rPr lang="en-US" altLang="en-US" sz="1400" dirty="0" smtClean="0"/>
              <a:t>Ad hoc group meetings</a:t>
            </a:r>
          </a:p>
          <a:p>
            <a:pPr lvl="1">
              <a:lnSpc>
                <a:spcPct val="80000"/>
              </a:lnSpc>
            </a:pPr>
            <a:endParaRPr lang="en-US" altLang="en-US" sz="1400" dirty="0"/>
          </a:p>
          <a:p>
            <a:pPr>
              <a:lnSpc>
                <a:spcPct val="80000"/>
              </a:lnSpc>
            </a:pPr>
            <a:r>
              <a:rPr lang="en-US" altLang="en-US" sz="1400" dirty="0" smtClean="0"/>
              <a:t>Thursday March 14, 08:00 </a:t>
            </a:r>
            <a:r>
              <a:rPr lang="en-US" altLang="en-US" sz="1400" dirty="0"/>
              <a:t>– </a:t>
            </a:r>
            <a:r>
              <a:rPr lang="en-US" altLang="en-US" sz="1400" dirty="0" smtClean="0"/>
              <a:t>10:00</a:t>
            </a:r>
            <a:endParaRPr lang="en-US" altLang="en-US" sz="1400" dirty="0"/>
          </a:p>
          <a:p>
            <a:pPr lvl="1">
              <a:lnSpc>
                <a:spcPct val="80000"/>
              </a:lnSpc>
            </a:pPr>
            <a:r>
              <a:rPr lang="en-US" altLang="en-US" sz="1400" dirty="0"/>
              <a:t>Call Meeting to order</a:t>
            </a:r>
          </a:p>
          <a:p>
            <a:pPr lvl="1">
              <a:lnSpc>
                <a:spcPct val="80000"/>
              </a:lnSpc>
            </a:pPr>
            <a:r>
              <a:rPr lang="en-US" altLang="en-US" sz="1400" dirty="0" smtClean="0"/>
              <a:t>IEEE-SA IPR </a:t>
            </a:r>
            <a:r>
              <a:rPr lang="en-US" altLang="en-US" sz="1400" dirty="0"/>
              <a:t>Policy and procedure.</a:t>
            </a:r>
          </a:p>
          <a:p>
            <a:pPr lvl="1">
              <a:lnSpc>
                <a:spcPct val="80000"/>
              </a:lnSpc>
            </a:pPr>
            <a:r>
              <a:rPr lang="en-US" altLang="en-US" sz="1400" dirty="0"/>
              <a:t>Comment </a:t>
            </a:r>
            <a:r>
              <a:rPr lang="en-US" altLang="en-US" sz="1400" dirty="0" smtClean="0"/>
              <a:t>resolution</a:t>
            </a:r>
            <a:endParaRPr lang="en-US" altLang="en-US" sz="1400" dirty="0"/>
          </a:p>
          <a:p>
            <a:pPr lvl="1">
              <a:lnSpc>
                <a:spcPct val="80000"/>
              </a:lnSpc>
            </a:pPr>
            <a:r>
              <a:rPr lang="en-US" altLang="en-US" sz="1400" dirty="0"/>
              <a:t>Recess </a:t>
            </a:r>
            <a:endParaRPr lang="en-US" altLang="en-US" sz="1400" dirty="0" smtClean="0"/>
          </a:p>
          <a:p>
            <a:pPr lvl="1">
              <a:lnSpc>
                <a:spcPct val="80000"/>
              </a:lnSpc>
            </a:pPr>
            <a:endParaRPr lang="en-US" altLang="en-US" sz="2000" dirty="0"/>
          </a:p>
          <a:p>
            <a:pPr>
              <a:lnSpc>
                <a:spcPct val="80000"/>
              </a:lnSpc>
            </a:pPr>
            <a:r>
              <a:rPr lang="en-US" altLang="en-US" sz="1400" dirty="0" smtClean="0"/>
              <a:t>Thursday March 14, 13:30 </a:t>
            </a:r>
            <a:r>
              <a:rPr lang="en-US" altLang="en-US" sz="1400" dirty="0"/>
              <a:t>– </a:t>
            </a:r>
            <a:r>
              <a:rPr lang="en-US" altLang="en-US" sz="1400" dirty="0" smtClean="0"/>
              <a:t>15:30</a:t>
            </a:r>
            <a:endParaRPr lang="en-US" altLang="en-US" sz="1400" dirty="0"/>
          </a:p>
          <a:p>
            <a:pPr lvl="1">
              <a:lnSpc>
                <a:spcPct val="80000"/>
              </a:lnSpc>
            </a:pPr>
            <a:r>
              <a:rPr lang="en-US" altLang="en-US" sz="1400" dirty="0"/>
              <a:t>Call Meeting to order</a:t>
            </a:r>
          </a:p>
          <a:p>
            <a:pPr lvl="1">
              <a:lnSpc>
                <a:spcPct val="80000"/>
              </a:lnSpc>
            </a:pPr>
            <a:r>
              <a:rPr lang="en-US" altLang="en-US" sz="1400" dirty="0" smtClean="0"/>
              <a:t>IEEE-SA IPR </a:t>
            </a:r>
            <a:r>
              <a:rPr lang="en-US" altLang="en-US" sz="1400" dirty="0"/>
              <a:t>Policy and procedure</a:t>
            </a:r>
            <a:r>
              <a:rPr lang="en-US" altLang="en-US" sz="1400" dirty="0" smtClean="0"/>
              <a:t>.</a:t>
            </a:r>
          </a:p>
          <a:p>
            <a:pPr lvl="1">
              <a:lnSpc>
                <a:spcPct val="80000"/>
              </a:lnSpc>
            </a:pPr>
            <a:r>
              <a:rPr lang="en-US" altLang="en-US" sz="1400" dirty="0" smtClean="0"/>
              <a:t>TG Motions</a:t>
            </a:r>
            <a:endParaRPr lang="en-US" altLang="en-US" sz="1400" dirty="0"/>
          </a:p>
          <a:p>
            <a:pPr lvl="1">
              <a:lnSpc>
                <a:spcPct val="80000"/>
              </a:lnSpc>
            </a:pPr>
            <a:r>
              <a:rPr lang="en-US" altLang="en-US" sz="1400" dirty="0" smtClean="0"/>
              <a:t>Comment Resolution</a:t>
            </a:r>
            <a:endParaRPr lang="en-US" altLang="en-US" sz="1400" dirty="0"/>
          </a:p>
          <a:p>
            <a:pPr lvl="1">
              <a:lnSpc>
                <a:spcPct val="80000"/>
              </a:lnSpc>
            </a:pPr>
            <a:r>
              <a:rPr lang="en-US" altLang="en-US" sz="1400" dirty="0" smtClean="0"/>
              <a:t>Goals </a:t>
            </a:r>
            <a:r>
              <a:rPr lang="en-US" altLang="en-US" sz="1400" dirty="0"/>
              <a:t>for </a:t>
            </a:r>
            <a:r>
              <a:rPr lang="en-US" altLang="en-US" sz="1400" dirty="0" smtClean="0"/>
              <a:t>March 2018</a:t>
            </a:r>
          </a:p>
          <a:p>
            <a:pPr lvl="1">
              <a:lnSpc>
                <a:spcPct val="80000"/>
              </a:lnSpc>
            </a:pPr>
            <a:r>
              <a:rPr lang="en-US" altLang="en-US" sz="1400" dirty="0" smtClean="0"/>
              <a:t>TG ad hoc meeting</a:t>
            </a:r>
            <a:endParaRPr lang="en-US" altLang="en-US" sz="1400" dirty="0"/>
          </a:p>
          <a:p>
            <a:pPr lvl="1">
              <a:lnSpc>
                <a:spcPct val="80000"/>
              </a:lnSpc>
            </a:pPr>
            <a:r>
              <a:rPr lang="en-US" altLang="en-US" sz="1400" dirty="0" err="1"/>
              <a:t>Telecon</a:t>
            </a:r>
            <a:r>
              <a:rPr lang="en-US" altLang="en-US" sz="1400" dirty="0"/>
              <a:t> Schedule</a:t>
            </a:r>
          </a:p>
          <a:p>
            <a:pPr lvl="1">
              <a:lnSpc>
                <a:spcPct val="80000"/>
              </a:lnSpc>
            </a:pPr>
            <a:r>
              <a:rPr lang="en-US" altLang="en-US" sz="1400" dirty="0"/>
              <a:t>Adjourn</a:t>
            </a:r>
          </a:p>
          <a:p>
            <a:endParaRPr lang="en-US" dirty="0"/>
          </a:p>
        </p:txBody>
      </p:sp>
      <p:sp>
        <p:nvSpPr>
          <p:cNvPr id="6" name="Date Placeholder 5"/>
          <p:cNvSpPr>
            <a:spLocks noGrp="1"/>
          </p:cNvSpPr>
          <p:nvPr>
            <p:ph type="dt" idx="10"/>
          </p:nvPr>
        </p:nvSpPr>
        <p:spPr/>
        <p:txBody>
          <a:bodyPr/>
          <a:lstStyle/>
          <a:p>
            <a:r>
              <a:rPr lang="en-US" smtClean="0"/>
              <a:t>March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smtClean="0"/>
              <a:t>March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33220563"/>
              </p:ext>
            </p:extLst>
          </p:nvPr>
        </p:nvGraphicFramePr>
        <p:xfrm>
          <a:off x="914400" y="2324154"/>
          <a:ext cx="7086600" cy="2583126"/>
        </p:xfrm>
        <a:graphic>
          <a:graphicData uri="http://schemas.openxmlformats.org/drawingml/2006/table">
            <a:tbl>
              <a:tblPr firstRow="1" bandRow="1">
                <a:tableStyleId>{616DA210-FB5B-4158-B5E0-FEB733F419BA}</a:tableStyleId>
              </a:tblPr>
              <a:tblGrid>
                <a:gridCol w="1417320"/>
                <a:gridCol w="1417320"/>
                <a:gridCol w="708660"/>
                <a:gridCol w="708660"/>
                <a:gridCol w="708660"/>
                <a:gridCol w="708660"/>
                <a:gridCol w="1417320"/>
              </a:tblGrid>
              <a:tr h="723846">
                <a:tc>
                  <a:txBody>
                    <a:bodyPr/>
                    <a:lstStyle/>
                    <a:p>
                      <a:pPr algn="ctr"/>
                      <a:endParaRPr lang="en-US" dirty="0"/>
                    </a:p>
                  </a:txBody>
                  <a:tcPr/>
                </a:tc>
                <a:tc>
                  <a:txBody>
                    <a:bodyPr/>
                    <a:lstStyle/>
                    <a:p>
                      <a:pPr algn="ctr"/>
                      <a:r>
                        <a:rPr lang="en-US" dirty="0" smtClean="0"/>
                        <a:t>Monday</a:t>
                      </a:r>
                      <a:endParaRPr lang="en-US" dirty="0"/>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a:tc>
                <a:tc gridSpan="2">
                  <a:txBody>
                    <a:bodyPr/>
                    <a:lstStyle/>
                    <a:p>
                      <a:pPr algn="ct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800" b="1" dirty="0" smtClean="0"/>
                        <a:t>TGax</a:t>
                      </a:r>
                      <a:endParaRPr lang="en-US" sz="1800" b="1" dirty="0"/>
                    </a:p>
                  </a:txBody>
                  <a:tcPr/>
                </a:tc>
              </a:tr>
              <a:tr h="396240">
                <a:tc>
                  <a:txBody>
                    <a:bodyPr/>
                    <a:lstStyle/>
                    <a:p>
                      <a:pPr algn="ctr"/>
                      <a:r>
                        <a:rPr lang="en-US" dirty="0" smtClean="0"/>
                        <a:t>AM 2</a:t>
                      </a:r>
                      <a:endParaRPr lang="en-US" dirty="0"/>
                    </a:p>
                  </a:txBody>
                  <a:tcPr/>
                </a:tc>
                <a:tc>
                  <a:txBody>
                    <a:bodyPr/>
                    <a:lstStyle/>
                    <a:p>
                      <a:pPr algn="ctr"/>
                      <a:endParaRPr lang="en-US" sz="1800" b="1" dirty="0"/>
                    </a:p>
                  </a:txBody>
                  <a:tcPr/>
                </a:tc>
                <a:tc>
                  <a:txBody>
                    <a:bodyPr/>
                    <a:lstStyle/>
                    <a:p>
                      <a:pPr algn="ctr"/>
                      <a:r>
                        <a:rPr lang="en-US" sz="1200" b="1" dirty="0" smtClean="0"/>
                        <a:t>PHY</a:t>
                      </a:r>
                      <a:endParaRPr lang="en-US" sz="12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smtClean="0"/>
                        <a:t>MAC</a:t>
                      </a:r>
                    </a:p>
                  </a:txBody>
                  <a:tcPr/>
                </a:tc>
                <a:tc gridSpan="2">
                  <a:txBody>
                    <a:bodyPr/>
                    <a:lstStyle/>
                    <a:p>
                      <a:pPr algn="ctr"/>
                      <a:endParaRPr lang="en-US" sz="1800" b="1"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smtClean="0"/>
                    </a:p>
                  </a:txBody>
                  <a:tcPr/>
                </a:tc>
              </a:tr>
              <a:tr h="365759">
                <a:tc>
                  <a:txBody>
                    <a:bodyPr/>
                    <a:lstStyle/>
                    <a:p>
                      <a:pPr algn="ctr"/>
                      <a:r>
                        <a:rPr lang="en-US" dirty="0" smtClean="0"/>
                        <a:t>PM 1</a:t>
                      </a:r>
                      <a:endParaRPr lang="en-US" dirty="0"/>
                    </a:p>
                  </a:txBody>
                  <a:tcPr/>
                </a:tc>
                <a:tc>
                  <a:txBody>
                    <a:bodyPr/>
                    <a:lstStyle/>
                    <a:p>
                      <a:pPr algn="ctr"/>
                      <a:r>
                        <a:rPr lang="en-US" sz="1800" b="1" dirty="0" smtClean="0"/>
                        <a:t>TGax</a:t>
                      </a:r>
                      <a:endParaRPr lang="en-US" sz="1800" b="1" dirty="0"/>
                    </a:p>
                  </a:txBody>
                  <a:tcPr/>
                </a:tc>
                <a:tc gridSpan="2">
                  <a:txBody>
                    <a:bodyPr/>
                    <a:lstStyle/>
                    <a:p>
                      <a:pPr algn="ctr"/>
                      <a:endParaRPr lang="en-US" sz="1800" b="1" dirty="0"/>
                    </a:p>
                  </a:txBody>
                  <a:tcPr/>
                </a:tc>
                <a:tc hMerge="1">
                  <a:txBody>
                    <a:bodyPr/>
                    <a:lstStyle/>
                    <a:p>
                      <a:endParaRPr lang="en-US"/>
                    </a:p>
                  </a:txBody>
                  <a:tcPr/>
                </a:tc>
                <a:tc gridSpan="2">
                  <a:txBody>
                    <a:bodyPr/>
                    <a:lstStyle/>
                    <a:p>
                      <a:pPr algn="ctr"/>
                      <a:r>
                        <a:rPr lang="en-US" sz="1800" b="1" dirty="0" err="1" smtClean="0"/>
                        <a:t>TGax</a:t>
                      </a:r>
                      <a:endParaRPr lang="en-US" sz="1800" b="1" dirty="0"/>
                    </a:p>
                  </a:txBody>
                  <a:tcPr/>
                </a:tc>
                <a:tc hMerge="1">
                  <a:txBody>
                    <a:bodyPr/>
                    <a:lstStyle/>
                    <a:p>
                      <a:endParaRPr lang="en-US"/>
                    </a:p>
                  </a:txBody>
                  <a:tcPr/>
                </a:tc>
                <a:tc>
                  <a:txBody>
                    <a:bodyPr/>
                    <a:lstStyle/>
                    <a:p>
                      <a:pPr algn="ctr"/>
                      <a:r>
                        <a:rPr lang="en-US" b="1" dirty="0" err="1" smtClean="0"/>
                        <a:t>TGax</a:t>
                      </a:r>
                      <a:endParaRPr lang="en-US" b="1"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MAC</a:t>
                      </a: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MAC</a:t>
                      </a:r>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pPr algn="ctr"/>
                      <a:endParaRPr lang="en-US" b="1"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March 11,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smtClean="0"/>
              <a:t>Call </a:t>
            </a:r>
            <a:r>
              <a:rPr lang="en-US" altLang="en-US" dirty="0"/>
              <a:t>meeting to order </a:t>
            </a:r>
          </a:p>
          <a:p>
            <a:pPr lvl="0">
              <a:buFont typeface="Arial" panose="020B0604020202020204" pitchFamily="34" charset="0"/>
              <a:buChar char="•"/>
            </a:pPr>
            <a:r>
              <a:rPr lang="en-US" altLang="en-US" dirty="0"/>
              <a:t>IEEE-SA IPR policy and </a:t>
            </a:r>
            <a:r>
              <a:rPr lang="en-US" altLang="en-US" dirty="0" smtClean="0"/>
              <a:t>Procedure</a:t>
            </a:r>
          </a:p>
          <a:p>
            <a:pPr lvl="0">
              <a:buFont typeface="Arial" panose="020B0604020202020204" pitchFamily="34" charset="0"/>
              <a:buChar char="•"/>
            </a:pPr>
            <a:r>
              <a:rPr lang="en-US" altLang="en-US" dirty="0" smtClean="0"/>
              <a:t>Submissions and </a:t>
            </a:r>
            <a:r>
              <a:rPr lang="en-US" altLang="en-US" dirty="0" err="1" smtClean="0"/>
              <a:t>Adhoc</a:t>
            </a:r>
            <a:r>
              <a:rPr lang="en-US" altLang="en-US" dirty="0" smtClean="0"/>
              <a:t> time allocation</a:t>
            </a:r>
            <a:endParaRPr lang="en-US" altLang="en-US" dirty="0"/>
          </a:p>
          <a:p>
            <a:pPr lvl="0">
              <a:lnSpc>
                <a:spcPct val="80000"/>
              </a:lnSpc>
              <a:buFont typeface="Arial" panose="020B0604020202020204" pitchFamily="34" charset="0"/>
              <a:buChar char="•"/>
            </a:pPr>
            <a:r>
              <a:rPr lang="en-US" altLang="en-US" dirty="0"/>
              <a:t>Summary from </a:t>
            </a:r>
            <a:r>
              <a:rPr lang="en-US" altLang="en-US" dirty="0" smtClean="0"/>
              <a:t>January 2019 </a:t>
            </a:r>
            <a:r>
              <a:rPr lang="en-US" altLang="en-US" dirty="0"/>
              <a:t>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a:t>
            </a:r>
            <a:r>
              <a:rPr lang="en-US" altLang="en-US" sz="1800" dirty="0" smtClean="0"/>
              <a:t>Teleconference </a:t>
            </a:r>
            <a:r>
              <a:rPr lang="en-US" altLang="en-US" sz="1800" dirty="0"/>
              <a:t>minutes since </a:t>
            </a:r>
            <a:r>
              <a:rPr lang="en-US" altLang="en-US" sz="1800" dirty="0" smtClean="0"/>
              <a:t>January 2019 meeting and teleconferences.</a:t>
            </a:r>
            <a:endParaRPr lang="en-US" altLang="en-US" dirty="0"/>
          </a:p>
          <a:p>
            <a:pPr lvl="0">
              <a:lnSpc>
                <a:spcPct val="80000"/>
              </a:lnSpc>
              <a:buFont typeface="Arial" panose="020B0604020202020204" pitchFamily="34" charset="0"/>
              <a:buChar char="•"/>
            </a:pPr>
            <a:r>
              <a:rPr lang="en-US" altLang="en-US" dirty="0"/>
              <a:t>Editor </a:t>
            </a:r>
            <a:r>
              <a:rPr lang="en-US" altLang="en-US" dirty="0" smtClean="0"/>
              <a:t>Report and comment assignment </a:t>
            </a:r>
            <a:r>
              <a:rPr lang="en-US" altLang="en-US" dirty="0"/>
              <a:t>– Robert </a:t>
            </a:r>
            <a:r>
              <a:rPr lang="en-US" altLang="en-US" dirty="0" smtClean="0"/>
              <a:t>Stacey</a:t>
            </a:r>
          </a:p>
          <a:p>
            <a:pPr lvl="0">
              <a:lnSpc>
                <a:spcPct val="80000"/>
              </a:lnSpc>
              <a:buFont typeface="Arial" panose="020B0604020202020204" pitchFamily="34" charset="0"/>
              <a:buChar char="•"/>
            </a:pPr>
            <a:r>
              <a:rPr lang="en-US" altLang="en-US" dirty="0" smtClean="0"/>
              <a:t>Need for </a:t>
            </a:r>
            <a:r>
              <a:rPr lang="en-US" altLang="en-US" dirty="0" err="1" smtClean="0"/>
              <a:t>Adhoc</a:t>
            </a:r>
            <a:r>
              <a:rPr lang="en-US" altLang="en-US" dirty="0" smtClean="0"/>
              <a:t> meetings before May and July 802.11 meetings</a:t>
            </a:r>
            <a:endParaRPr lang="en-US" altLang="en-US" dirty="0"/>
          </a:p>
          <a:p>
            <a:pPr lvl="0">
              <a:lnSpc>
                <a:spcPct val="80000"/>
              </a:lnSpc>
              <a:buFont typeface="Arial" panose="020B0604020202020204" pitchFamily="34" charset="0"/>
              <a:buChar char="•"/>
            </a:pPr>
            <a:r>
              <a:rPr lang="en-US" altLang="en-US" dirty="0" smtClean="0"/>
              <a:t>Presentations </a:t>
            </a:r>
            <a:r>
              <a:rPr lang="en-US" altLang="en-US" dirty="0"/>
              <a:t>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the embedded spreadsheet (v2)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166771982"/>
              </p:ext>
            </p:extLst>
          </p:nvPr>
        </p:nvGraphicFramePr>
        <p:xfrm>
          <a:off x="4114799" y="3043238"/>
          <a:ext cx="2985911" cy="2519362"/>
        </p:xfrm>
        <a:graphic>
          <a:graphicData uri="http://schemas.openxmlformats.org/presentationml/2006/ole">
            <mc:AlternateContent xmlns:mc="http://schemas.openxmlformats.org/markup-compatibility/2006">
              <mc:Choice xmlns:v="urn:schemas-microsoft-com:vml" Requires="v">
                <p:oleObj spid="_x0000_s4099"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799" y="3043238"/>
                        <a:ext cx="2985911" cy="25193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nvGraphicFramePr>
        <p:xfrm>
          <a:off x="787400" y="2667000"/>
          <a:ext cx="7569200" cy="1524000"/>
        </p:xfrm>
        <a:graphic>
          <a:graphicData uri="http://schemas.openxmlformats.org/drawingml/2006/table">
            <a:tbl>
              <a:tblPr>
                <a:tableStyleId>{5C22544A-7EE6-4342-B048-85BDC9FD1C3A}</a:tableStyleId>
              </a:tblPr>
              <a:tblGrid>
                <a:gridCol w="609600"/>
                <a:gridCol w="609600"/>
                <a:gridCol w="3606800"/>
                <a:gridCol w="2133600"/>
                <a:gridCol w="609600"/>
              </a:tblGrid>
              <a:tr h="190500">
                <a:tc>
                  <a:txBody>
                    <a:bodyPr/>
                    <a:lstStyle/>
                    <a:p>
                      <a:pPr algn="ctr" fontAlgn="t"/>
                      <a:r>
                        <a:rPr lang="en-US" sz="1100" u="none" strike="noStrike">
                          <a:effectLst/>
                        </a:rPr>
                        <a:t>Year</a:t>
                      </a:r>
                      <a:endParaRPr lang="en-US" sz="1100" b="1" i="0" u="none" strike="noStrike">
                        <a:solidFill>
                          <a:srgbClr val="000000"/>
                        </a:solidFill>
                        <a:effectLst/>
                        <a:latin typeface="Calibri" panose="020F0502020204030204" pitchFamily="34" charset="0"/>
                      </a:endParaRPr>
                    </a:p>
                  </a:txBody>
                  <a:tcPr marL="9525" marR="9525" marT="9525" marB="0"/>
                </a:tc>
                <a:tc>
                  <a:txBody>
                    <a:bodyPr/>
                    <a:lstStyle/>
                    <a:p>
                      <a:pPr algn="ctr" fontAlgn="t"/>
                      <a:r>
                        <a:rPr lang="en-US" sz="1100" u="none" strike="noStrike">
                          <a:effectLst/>
                        </a:rPr>
                        <a:t>DCN</a:t>
                      </a:r>
                      <a:endParaRPr lang="en-US" sz="1100" b="1" i="0" u="none" strike="noStrike">
                        <a:solidFill>
                          <a:srgbClr val="000000"/>
                        </a:solidFill>
                        <a:effectLst/>
                        <a:latin typeface="Calibri" panose="020F0502020204030204" pitchFamily="34" charset="0"/>
                      </a:endParaRPr>
                    </a:p>
                  </a:txBody>
                  <a:tcPr marL="9525" marR="9525" marT="9525" marB="0"/>
                </a:tc>
                <a:tc>
                  <a:txBody>
                    <a:bodyPr/>
                    <a:lstStyle/>
                    <a:p>
                      <a:pPr algn="ctr" fontAlgn="t"/>
                      <a:r>
                        <a:rPr lang="en-US" sz="1100" u="none" strike="noStrike">
                          <a:effectLst/>
                        </a:rPr>
                        <a:t>Title</a:t>
                      </a:r>
                      <a:endParaRPr lang="en-US" sz="1100" b="1" i="0" u="none" strike="noStrike">
                        <a:solidFill>
                          <a:srgbClr val="000000"/>
                        </a:solidFill>
                        <a:effectLst/>
                        <a:latin typeface="Calibri" panose="020F0502020204030204" pitchFamily="34" charset="0"/>
                      </a:endParaRPr>
                    </a:p>
                  </a:txBody>
                  <a:tcPr marL="9525" marR="9525" marT="9525" marB="0"/>
                </a:tc>
                <a:tc>
                  <a:txBody>
                    <a:bodyPr/>
                    <a:lstStyle/>
                    <a:p>
                      <a:pPr algn="ctr" fontAlgn="t"/>
                      <a:r>
                        <a:rPr lang="en-US" sz="1100" u="none" strike="noStrike">
                          <a:effectLst/>
                        </a:rPr>
                        <a:t>Author</a:t>
                      </a:r>
                      <a:endParaRPr lang="en-US" sz="1100" b="1" i="0" u="none" strike="noStrike">
                        <a:solidFill>
                          <a:srgbClr val="000000"/>
                        </a:solidFill>
                        <a:effectLst/>
                        <a:latin typeface="Calibri" panose="020F0502020204030204" pitchFamily="34" charset="0"/>
                      </a:endParaRPr>
                    </a:p>
                  </a:txBody>
                  <a:tcPr marL="9525" marR="9525" marT="9525" marB="0"/>
                </a:tc>
                <a:tc>
                  <a:txBody>
                    <a:bodyPr/>
                    <a:lstStyle/>
                    <a:p>
                      <a:pPr algn="ctr" fontAlgn="t"/>
                      <a:r>
                        <a:rPr lang="en-US" sz="1100" u="none" strike="noStrike">
                          <a:effectLst/>
                        </a:rPr>
                        <a:t>Adhoc</a:t>
                      </a:r>
                      <a:endParaRPr lang="en-US" sz="1100" b="1" i="0" u="none" strike="noStrike">
                        <a:solidFill>
                          <a:srgbClr val="000000"/>
                        </a:solidFill>
                        <a:effectLst/>
                        <a:latin typeface="Calibri" panose="020F0502020204030204" pitchFamily="34" charset="0"/>
                      </a:endParaRPr>
                    </a:p>
                  </a:txBody>
                  <a:tcPr marL="9525" marR="9525" marT="9525" marB="0"/>
                </a:tc>
              </a:tr>
              <a:tr h="190500">
                <a:tc>
                  <a:txBody>
                    <a:bodyPr/>
                    <a:lstStyle/>
                    <a:p>
                      <a:pPr algn="r" fontAlgn="t"/>
                      <a:r>
                        <a:rPr lang="en-US" sz="1100" u="none" strike="noStrike">
                          <a:effectLst/>
                        </a:rPr>
                        <a:t>2018</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US" sz="1100" u="none" strike="noStrike">
                          <a:effectLst/>
                        </a:rPr>
                        <a:t>1774</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Resolution To CID 16624 (HESIGB)</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Brian Hart (Cisco Systems)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tc>
              </a:tr>
              <a:tr h="190500">
                <a:tc>
                  <a:txBody>
                    <a:bodyPr/>
                    <a:lstStyle/>
                    <a:p>
                      <a:pPr algn="r" fontAlgn="t"/>
                      <a:r>
                        <a:rPr lang="en-US" sz="1100" u="none" strike="noStrike">
                          <a:effectLst/>
                        </a:rPr>
                        <a:t>2019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US" sz="1100" u="none" strike="noStrike">
                          <a:effectLst/>
                        </a:rPr>
                        <a:t>378</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D4.0 CID20395 Unused Tone EVM</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Youhan Kim (Qualcomm)</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tc>
              </a:tr>
              <a:tr h="190500">
                <a:tc>
                  <a:txBody>
                    <a:bodyPr/>
                    <a:lstStyle/>
                    <a:p>
                      <a:pPr algn="r" fontAlgn="t"/>
                      <a:r>
                        <a:rPr lang="en-US" sz="1100" u="none" strike="noStrike">
                          <a:effectLst/>
                        </a:rPr>
                        <a:t>2019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US" sz="1100" u="none" strike="noStrike">
                          <a:effectLst/>
                        </a:rPr>
                        <a:t>379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fr-FR" sz="1100" u="none" strike="noStrike">
                          <a:effectLst/>
                        </a:rPr>
                        <a:t>D4.0 Comment Resolution - Part 1</a:t>
                      </a:r>
                      <a:endParaRPr lang="fr-FR"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Youhan Kim (Qualcomm)</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tc>
              </a:tr>
              <a:tr h="190500">
                <a:tc>
                  <a:txBody>
                    <a:bodyPr/>
                    <a:lstStyle/>
                    <a:p>
                      <a:pPr algn="r" fontAlgn="t"/>
                      <a:r>
                        <a:rPr lang="en-US" sz="1100" u="none" strike="noStrike">
                          <a:effectLst/>
                        </a:rPr>
                        <a:t>2019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US" sz="1100" u="none" strike="noStrike">
                          <a:effectLst/>
                        </a:rPr>
                        <a:t>385</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Resolution for CIDs in 27.1.1</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Sameer Vermani (Qualcomm)</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tc>
              </a:tr>
              <a:tr h="190500">
                <a:tc>
                  <a:txBody>
                    <a:bodyPr/>
                    <a:lstStyle/>
                    <a:p>
                      <a:pPr algn="r" fontAlgn="t"/>
                      <a:r>
                        <a:rPr lang="en-US" sz="1100" u="none" strike="noStrike">
                          <a:effectLst/>
                        </a:rPr>
                        <a:t>2019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US" sz="1100" u="none" strike="noStrike">
                          <a:effectLst/>
                        </a:rPr>
                        <a:t>386</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Disallowed Subchannels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Ron Porat (Broadcom)</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tc>
              </a:tr>
              <a:tr h="190500">
                <a:tc>
                  <a:txBody>
                    <a:bodyPr/>
                    <a:lstStyle/>
                    <a:p>
                      <a:pPr algn="r" fontAlgn="b"/>
                      <a:r>
                        <a:rPr lang="en-US" sz="1100" u="none" strike="noStrike">
                          <a:effectLst/>
                        </a:rPr>
                        <a:t>2019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407</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comment-resolutions-phy-XVECTOR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Bo Sun (ZTE)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t"/>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tc>
              </a:tr>
              <a:tr h="190500">
                <a:tc>
                  <a:txBody>
                    <a:bodyPr/>
                    <a:lstStyle/>
                    <a:p>
                      <a:pPr algn="r" fontAlgn="t"/>
                      <a:r>
                        <a:rPr lang="en-US" sz="1100" u="none" strike="noStrike">
                          <a:effectLst/>
                        </a:rPr>
                        <a:t>2019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US" sz="1100" u="none" strike="noStrike">
                          <a:effectLst/>
                        </a:rPr>
                        <a:t>422</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CR_CID_21497_21501_21502</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Xiaogang Chen (Intel)</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dirty="0">
                          <a:effectLst/>
                        </a:rPr>
                        <a:t>PHY</a:t>
                      </a:r>
                      <a:endParaRPr lang="en-US" sz="1100" b="0" i="0" u="none" strike="noStrike" dirty="0">
                        <a:solidFill>
                          <a:srgbClr val="000000"/>
                        </a:solidFill>
                        <a:effectLst/>
                        <a:latin typeface="Calibri" panose="020F0502020204030204" pitchFamily="34" charset="0"/>
                      </a:endParaRPr>
                    </a:p>
                  </a:txBody>
                  <a:tcPr marL="9525" marR="9525" marT="9525" marB="0"/>
                </a:tc>
              </a:tr>
            </a:tbl>
          </a:graphicData>
        </a:graphic>
      </p:graphicFrame>
    </p:spTree>
    <p:extLst>
      <p:ext uri="{BB962C8B-B14F-4D97-AF65-F5344CB8AC3E}">
        <p14:creationId xmlns:p14="http://schemas.microsoft.com/office/powerpoint/2010/main" val="15027271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a:t>
            </a:r>
            <a:endParaRPr lang="en-US" dirty="0"/>
          </a:p>
        </p:txBody>
      </p:sp>
      <p:sp>
        <p:nvSpPr>
          <p:cNvPr id="6" name="Date Placeholder 5"/>
          <p:cNvSpPr>
            <a:spLocks noGrp="1"/>
          </p:cNvSpPr>
          <p:nvPr>
            <p:ph type="dt" idx="10"/>
          </p:nvPr>
        </p:nvSpPr>
        <p:spPr/>
        <p:txBody>
          <a:bodyPr/>
          <a:lstStyle/>
          <a:p>
            <a:r>
              <a:rPr lang="en-US" smtClean="0"/>
              <a:t>March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4753531"/>
              </p:ext>
            </p:extLst>
          </p:nvPr>
        </p:nvGraphicFramePr>
        <p:xfrm>
          <a:off x="1078262" y="1733940"/>
          <a:ext cx="7151337" cy="4209667"/>
        </p:xfrm>
        <a:graphic>
          <a:graphicData uri="http://schemas.openxmlformats.org/drawingml/2006/table">
            <a:tbl>
              <a:tblPr>
                <a:tableStyleId>{5C22544A-7EE6-4342-B048-85BDC9FD1C3A}</a:tableStyleId>
              </a:tblPr>
              <a:tblGrid>
                <a:gridCol w="626394"/>
                <a:gridCol w="3706168"/>
                <a:gridCol w="2192381"/>
                <a:gridCol w="626394"/>
              </a:tblGrid>
              <a:tr h="183029">
                <a:tc>
                  <a:txBody>
                    <a:bodyPr/>
                    <a:lstStyle/>
                    <a:p>
                      <a:pPr algn="ctr" fontAlgn="t"/>
                      <a:r>
                        <a:rPr lang="en-US" sz="1000" u="none" strike="noStrike">
                          <a:effectLst/>
                        </a:rPr>
                        <a:t>DCN</a:t>
                      </a:r>
                      <a:endParaRPr lang="en-US" sz="1000" b="1" i="0" u="none" strike="noStrike">
                        <a:solidFill>
                          <a:srgbClr val="000000"/>
                        </a:solidFill>
                        <a:effectLst/>
                        <a:latin typeface="Calibri" panose="020F0502020204030204" pitchFamily="34" charset="0"/>
                      </a:endParaRPr>
                    </a:p>
                  </a:txBody>
                  <a:tcPr marL="8942" marR="8942" marT="8942" marB="0"/>
                </a:tc>
                <a:tc>
                  <a:txBody>
                    <a:bodyPr/>
                    <a:lstStyle/>
                    <a:p>
                      <a:pPr algn="ctr" fontAlgn="t"/>
                      <a:r>
                        <a:rPr lang="en-US" sz="1000" u="none" strike="noStrike">
                          <a:effectLst/>
                        </a:rPr>
                        <a:t>Title</a:t>
                      </a:r>
                      <a:endParaRPr lang="en-US" sz="1000" b="1" i="0" u="none" strike="noStrike">
                        <a:solidFill>
                          <a:srgbClr val="000000"/>
                        </a:solidFill>
                        <a:effectLst/>
                        <a:latin typeface="Calibri" panose="020F0502020204030204" pitchFamily="34" charset="0"/>
                      </a:endParaRPr>
                    </a:p>
                  </a:txBody>
                  <a:tcPr marL="8942" marR="8942" marT="8942" marB="0"/>
                </a:tc>
                <a:tc>
                  <a:txBody>
                    <a:bodyPr/>
                    <a:lstStyle/>
                    <a:p>
                      <a:pPr algn="ctr" fontAlgn="t"/>
                      <a:r>
                        <a:rPr lang="en-US" sz="1000" u="none" strike="noStrike">
                          <a:effectLst/>
                        </a:rPr>
                        <a:t>Author</a:t>
                      </a:r>
                      <a:endParaRPr lang="en-US" sz="1000" b="1" i="0" u="none" strike="noStrike">
                        <a:solidFill>
                          <a:srgbClr val="000000"/>
                        </a:solidFill>
                        <a:effectLst/>
                        <a:latin typeface="Calibri" panose="020F0502020204030204" pitchFamily="34" charset="0"/>
                      </a:endParaRPr>
                    </a:p>
                  </a:txBody>
                  <a:tcPr marL="8942" marR="8942" marT="8942" marB="0"/>
                </a:tc>
                <a:tc>
                  <a:txBody>
                    <a:bodyPr/>
                    <a:lstStyle/>
                    <a:p>
                      <a:pPr algn="ctr" fontAlgn="t"/>
                      <a:r>
                        <a:rPr lang="en-US" sz="1000" u="none" strike="noStrike">
                          <a:effectLst/>
                        </a:rPr>
                        <a:t>Adhoc</a:t>
                      </a:r>
                      <a:endParaRPr lang="en-US" sz="1000" b="1"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218</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Fragment Flushing BlockAckReq</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Matthew Fischer (Broadcom LTD)</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1822</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Temporarily-Limited-Connection</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Matthew Fischer (Broadcom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301</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MAC-CR-HE beacon in 6 GHz</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302</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MAC-CR-HE BSS operation</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303</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MAC-CR-QoS Control</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304</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MAC-CR-HE BSS operation in 6 GHz</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305</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MAC-CR-Transmit Power Control</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309</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MAC-CR-Frame Control</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315</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MAC-CR-twt power save</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316</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MAC-CR-BSR operation</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325</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CR for SM Power Save</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Po-Kai Huang (Intel)</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339</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CR for Co-hosted BSSID</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Po-Kai Huang (Intel)</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b"/>
                      <a:r>
                        <a:rPr lang="en-US" sz="1000" u="none" strike="noStrike">
                          <a:effectLst/>
                        </a:rPr>
                        <a:t>394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Resolution for CIDs in 9.3.1.22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Abhishek Patil (Qualcomm)</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b"/>
                      <a:r>
                        <a:rPr lang="en-US" sz="1000" u="none" strike="noStrike">
                          <a:effectLst/>
                        </a:rPr>
                        <a:t>395</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Resolution for CIDs on BSS color - part 1</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Abhishek Patil (Qualcomm)</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b"/>
                      <a:r>
                        <a:rPr lang="en-US" sz="1000" u="none" strike="noStrike">
                          <a:effectLst/>
                        </a:rPr>
                        <a:t>413</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CR for MU EDCA</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laurent cariou (Intel)</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b"/>
                      <a:r>
                        <a:rPr lang="en-US" sz="1000" u="none" strike="noStrike">
                          <a:effectLst/>
                        </a:rPr>
                        <a:t>414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CR for NFRP</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laurent cariou (Intel)</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b"/>
                      <a:r>
                        <a:rPr lang="en-US" sz="1000" u="none" strike="noStrike">
                          <a:effectLst/>
                        </a:rPr>
                        <a:t>415</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CR for OPS</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laurent cariou (Intel)</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b"/>
                      <a:r>
                        <a:rPr lang="en-US" sz="1000" u="none" strike="noStrike">
                          <a:effectLst/>
                        </a:rPr>
                        <a:t>416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CR for spatial reuse</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laurent cariou (Intel)</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t"/>
                      <a:r>
                        <a:rPr lang="en-US" sz="1000" u="none" strike="noStrike">
                          <a:effectLst/>
                        </a:rPr>
                        <a:t>SR</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b"/>
                      <a:r>
                        <a:rPr lang="en-US" sz="1000" u="none" strike="noStrike">
                          <a:effectLst/>
                        </a:rPr>
                        <a:t>417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CR for 6 GHz out-of-band discovery</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laurent cariou (Intel)</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427</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CR MU EDCA Parameter</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Zhou Lan (Broadcom Ltd.)</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435</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comment resolution of duplicate beacon</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Liwen Chu (Marvell)</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436</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CR for Clause 11.1.4</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Abhishek Patil (Qualcomm)</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dirty="0">
                          <a:effectLst/>
                        </a:rPr>
                        <a:t>MAC</a:t>
                      </a:r>
                      <a:endParaRPr lang="en-US" sz="1000" b="0" i="0" u="none" strike="noStrike" dirty="0">
                        <a:solidFill>
                          <a:srgbClr val="000000"/>
                        </a:solidFill>
                        <a:effectLst/>
                        <a:latin typeface="Calibri" panose="020F0502020204030204" pitchFamily="34" charset="0"/>
                      </a:endParaRPr>
                    </a:p>
                  </a:txBody>
                  <a:tcPr marL="8942" marR="8942" marT="8942" marB="0"/>
                </a:tc>
              </a:tr>
            </a:tbl>
          </a:graphicData>
        </a:graphic>
      </p:graphicFrame>
    </p:spTree>
    <p:extLst>
      <p:ext uri="{BB962C8B-B14F-4D97-AF65-F5344CB8AC3E}">
        <p14:creationId xmlns:p14="http://schemas.microsoft.com/office/powerpoint/2010/main" val="16602711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January 2019</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Completed resolutions of all comments submitted on draft D3.0</a:t>
            </a:r>
          </a:p>
          <a:p>
            <a:pPr>
              <a:buFont typeface="Arial" panose="020B0604020202020204" pitchFamily="34" charset="0"/>
              <a:buChar char="•"/>
            </a:pPr>
            <a:r>
              <a:rPr lang="en-US" dirty="0" smtClean="0"/>
              <a:t>Started WG LB 238 – draft D4.0 achieved an approved ratio of 92.2%.</a:t>
            </a:r>
          </a:p>
          <a:p>
            <a:pPr lvl="1">
              <a:buFont typeface="Arial" panose="020B0604020202020204" pitchFamily="34" charset="0"/>
              <a:buChar char="•"/>
            </a:pPr>
            <a:r>
              <a:rPr lang="en-US" dirty="0" smtClean="0"/>
              <a:t>1619 comments were received on draft D4.0</a:t>
            </a:r>
          </a:p>
          <a:p>
            <a:pPr>
              <a:buFont typeface="Arial" panose="020B0604020202020204" pitchFamily="34" charset="0"/>
              <a:buChar char="•"/>
            </a:pPr>
            <a:r>
              <a:rPr lang="en-US" dirty="0" smtClean="0"/>
              <a:t>The </a:t>
            </a:r>
            <a:r>
              <a:rPr lang="en-US" dirty="0" err="1" smtClean="0"/>
              <a:t>TGax</a:t>
            </a:r>
            <a:r>
              <a:rPr lang="en-US" dirty="0" smtClean="0"/>
              <a:t> Coexistence Assurance document failed ballot at 802.19 WG (16/9/1).</a:t>
            </a:r>
          </a:p>
          <a:p>
            <a:pPr lvl="1">
              <a:buFont typeface="Arial" panose="020B0604020202020204" pitchFamily="34" charset="0"/>
              <a:buChar char="•"/>
            </a:pPr>
            <a:r>
              <a:rPr lang="en-US" dirty="0" smtClean="0"/>
              <a:t>59 comments were received on CAD.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March 10-15, 2019</a:t>
            </a:r>
            <a:endParaRPr lang="en-US" sz="4000" dirty="0">
              <a:latin typeface="Arial" panose="020B0604020202020204" pitchFamily="34" charset="0"/>
            </a:endParaRPr>
          </a:p>
          <a:p>
            <a:pPr algn="ctr">
              <a:lnSpc>
                <a:spcPct val="90000"/>
              </a:lnSpc>
              <a:buFontTx/>
              <a:buNone/>
            </a:pPr>
            <a:r>
              <a:rPr lang="en-US" sz="4000" dirty="0" smtClean="0">
                <a:latin typeface="Arial" panose="020B0604020202020204" pitchFamily="34" charset="0"/>
              </a:rPr>
              <a:t>Vancouver, Canada</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March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(January 2019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January 2019 Interim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mentor.ieee.org/802.11/dcn/19/11-19-0126-01-00ax-tgax-january-2019-st-louis-meeting-minutes.docx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mentor.ieee.org/802.11/dcn/19/11-19-0296-00-00ax-munites-of-tgax-teleconferences-from-feb-to-mar-2019.docx</a:t>
            </a:r>
            <a:r>
              <a:rPr lang="en-US" altLang="en-US" sz="1600" dirty="0" smtClean="0"/>
              <a:t> </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t>
            </a:r>
            <a:r>
              <a:rPr lang="en-US" altLang="en-US" sz="2000" dirty="0" smtClean="0"/>
              <a:t>Allan Jones	</a:t>
            </a:r>
            <a:r>
              <a:rPr lang="en-US" altLang="en-US" sz="2000" dirty="0"/>
              <a:t>	Second</a:t>
            </a:r>
            <a:r>
              <a:rPr lang="en-US" altLang="en-US" sz="2000" dirty="0" smtClean="0"/>
              <a:t>: Al </a:t>
            </a:r>
            <a:r>
              <a:rPr lang="en-US" altLang="en-US" sz="2000" dirty="0" err="1" smtClean="0"/>
              <a:t>Petrick</a:t>
            </a:r>
            <a:endParaRPr lang="en-US" altLang="en-US" sz="2000" dirty="0" smtClean="0"/>
          </a:p>
          <a:p>
            <a:pPr>
              <a:buFont typeface="Arial" panose="020B0604020202020204" pitchFamily="34" charset="0"/>
              <a:buChar char="•"/>
            </a:pPr>
            <a:r>
              <a:rPr lang="en-US" altLang="en-US" sz="2000" dirty="0" smtClean="0"/>
              <a:t>Accepted by unanimous consent</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Robert Stacey</a:t>
            </a:r>
          </a:p>
          <a:p>
            <a:pPr>
              <a:buFont typeface="Arial" panose="020B0604020202020204" pitchFamily="34" charset="0"/>
              <a:buChar char="•"/>
            </a:pPr>
            <a:r>
              <a:rPr lang="en-US" dirty="0">
                <a:hlinkClick r:id="rId2"/>
              </a:rPr>
              <a:t>https://</a:t>
            </a:r>
            <a:r>
              <a:rPr lang="en-US" dirty="0" smtClean="0">
                <a:hlinkClick r:id="rId2"/>
              </a:rPr>
              <a:t>mentor.ieee.org/802.11/dcn/19/11-19-0292-02-00ax-comments-on-tgax-d4-0.xlsx</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Adhoc</a:t>
            </a:r>
            <a:r>
              <a:rPr lang="en-US" dirty="0" smtClean="0"/>
              <a:t> Meetings Discussion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May 8-10 in San Diego</a:t>
            </a:r>
          </a:p>
          <a:p>
            <a:pPr>
              <a:buFont typeface="Arial" panose="020B0604020202020204" pitchFamily="34" charset="0"/>
              <a:buChar char="•"/>
            </a:pPr>
            <a:r>
              <a:rPr lang="en-US" dirty="0" smtClean="0"/>
              <a:t>July 10-12 in Rennes</a:t>
            </a:r>
            <a:r>
              <a:rPr lang="en-US" dirty="0" smtClean="0"/>
              <a:t>, France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1200808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a:t>
            </a:r>
            <a:r>
              <a:rPr lang="en-US" altLang="en-US" dirty="0" smtClean="0"/>
              <a:t>Tuesday March 12,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smtClean="0"/>
              <a:t>Adhoc</a:t>
            </a:r>
            <a:r>
              <a:rPr lang="en-US" altLang="en-US" dirty="0" smtClean="0"/>
              <a:t> group meetings</a:t>
            </a:r>
          </a:p>
          <a:p>
            <a:pPr lvl="1">
              <a:lnSpc>
                <a:spcPct val="80000"/>
              </a:lnSpc>
              <a:buFont typeface="Arial" panose="020B0604020202020204" pitchFamily="34" charset="0"/>
              <a:buChar char="•"/>
            </a:pPr>
            <a:r>
              <a:rPr lang="en-US" altLang="en-US" dirty="0" smtClean="0"/>
              <a:t>Ad hoc #1 </a:t>
            </a:r>
            <a:r>
              <a:rPr lang="en-US" altLang="en-US" dirty="0" smtClean="0"/>
              <a:t>PHY </a:t>
            </a:r>
            <a:r>
              <a:rPr lang="en-US" altLang="en-US" dirty="0" smtClean="0">
                <a:sym typeface="Wingdings" panose="05000000000000000000" pitchFamily="2" charset="2"/>
              </a:rPr>
              <a:t> Regency C</a:t>
            </a:r>
            <a:endParaRPr lang="en-US" altLang="en-US" dirty="0" smtClean="0">
              <a:sym typeface="Wingdings" panose="05000000000000000000" pitchFamily="2" charset="2"/>
            </a:endParaRPr>
          </a:p>
          <a:p>
            <a:pPr lvl="1">
              <a:lnSpc>
                <a:spcPct val="80000"/>
              </a:lnSpc>
              <a:buFont typeface="Arial" panose="020B0604020202020204" pitchFamily="34" charset="0"/>
              <a:buChar char="•"/>
            </a:pPr>
            <a:r>
              <a:rPr lang="en-US" altLang="en-US" dirty="0" smtClean="0">
                <a:sym typeface="Wingdings" panose="05000000000000000000" pitchFamily="2" charset="2"/>
              </a:rPr>
              <a:t>Ad Hoc # </a:t>
            </a:r>
            <a:r>
              <a:rPr lang="en-US" altLang="en-US" dirty="0" smtClean="0">
                <a:sym typeface="Wingdings" panose="05000000000000000000" pitchFamily="2" charset="2"/>
              </a:rPr>
              <a:t>2 MAC  Regency D</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a:t>
            </a:r>
            <a:r>
              <a:rPr lang="en-US" altLang="en-US" dirty="0" smtClean="0"/>
              <a:t>Tuesday March 12,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Ad hoc #1 PHY </a:t>
            </a:r>
            <a:r>
              <a:rPr lang="en-US" altLang="en-US" dirty="0">
                <a:sym typeface="Wingdings" panose="05000000000000000000" pitchFamily="2" charset="2"/>
              </a:rPr>
              <a:t> Regency C</a:t>
            </a:r>
          </a:p>
          <a:p>
            <a:pPr lvl="1">
              <a:lnSpc>
                <a:spcPct val="80000"/>
              </a:lnSpc>
              <a:buFont typeface="Arial" panose="020B0604020202020204" pitchFamily="34" charset="0"/>
              <a:buChar char="•"/>
            </a:pPr>
            <a:r>
              <a:rPr lang="en-US" altLang="en-US" dirty="0">
                <a:sym typeface="Wingdings" panose="05000000000000000000" pitchFamily="2" charset="2"/>
              </a:rPr>
              <a:t>Ad Hoc # 2 MAC  Regency D</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March 13,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March 16,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Ad hoc #1 PHY </a:t>
            </a:r>
            <a:r>
              <a:rPr lang="en-US" altLang="en-US" dirty="0">
                <a:sym typeface="Wingdings" panose="05000000000000000000" pitchFamily="2" charset="2"/>
              </a:rPr>
              <a:t> Regency C</a:t>
            </a:r>
          </a:p>
          <a:p>
            <a:pPr lvl="1">
              <a:lnSpc>
                <a:spcPct val="80000"/>
              </a:lnSpc>
              <a:buFont typeface="Arial" panose="020B0604020202020204" pitchFamily="34" charset="0"/>
              <a:buChar char="•"/>
            </a:pPr>
            <a:r>
              <a:rPr lang="en-US" altLang="en-US" dirty="0">
                <a:sym typeface="Wingdings" panose="05000000000000000000" pitchFamily="2" charset="2"/>
              </a:rPr>
              <a:t>Ad Hoc # 2 MAC  Regency D</a:t>
            </a:r>
            <a:endParaRPr lang="en-US" alt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March 15, 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March 15,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March 2019</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Teleconference Times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10:00 – 12:00 ET</a:t>
            </a:r>
          </a:p>
          <a:p>
            <a:pPr lvl="1">
              <a:buFont typeface="Arial" panose="020B0604020202020204" pitchFamily="34" charset="0"/>
              <a:buChar char="•"/>
            </a:pPr>
            <a:r>
              <a:rPr lang="en-US" dirty="0" smtClean="0"/>
              <a:t>Thursday March 28</a:t>
            </a:r>
          </a:p>
          <a:p>
            <a:pPr lvl="1">
              <a:buFont typeface="Arial" panose="020B0604020202020204" pitchFamily="34" charset="0"/>
              <a:buChar char="•"/>
            </a:pPr>
            <a:r>
              <a:rPr lang="en-US" dirty="0" smtClean="0"/>
              <a:t>Thursday April 11</a:t>
            </a:r>
          </a:p>
          <a:p>
            <a:pPr lvl="1">
              <a:buFont typeface="Arial" panose="020B0604020202020204" pitchFamily="34" charset="0"/>
              <a:buChar char="•"/>
            </a:pPr>
            <a:r>
              <a:rPr lang="en-US" dirty="0" smtClean="0"/>
              <a:t>Thursday April 25</a:t>
            </a:r>
          </a:p>
          <a:p>
            <a:pPr lvl="1">
              <a:buFont typeface="Arial" panose="020B0604020202020204" pitchFamily="34" charset="0"/>
              <a:buChar char="•"/>
            </a:pPr>
            <a:r>
              <a:rPr lang="en-US" dirty="0" smtClean="0"/>
              <a:t>Thursday May 21</a:t>
            </a:r>
            <a:endParaRPr lang="en-US" dirty="0"/>
          </a:p>
          <a:p>
            <a:pPr lvl="1">
              <a:buFont typeface="Arial" panose="020B0604020202020204" pitchFamily="34" charset="0"/>
              <a:buChar char="•"/>
            </a:pPr>
            <a:endParaRPr lang="en-US" dirty="0" smtClean="0"/>
          </a:p>
          <a:p>
            <a:pPr>
              <a:buFont typeface="Arial" panose="020B0604020202020204" pitchFamily="34" charset="0"/>
              <a:buChar char="•"/>
            </a:pPr>
            <a:r>
              <a:rPr lang="en-US" dirty="0" smtClean="0"/>
              <a:t>20:00 – 22:00 ET</a:t>
            </a:r>
          </a:p>
          <a:p>
            <a:pPr lvl="1">
              <a:buFont typeface="Arial" panose="020B0604020202020204" pitchFamily="34" charset="0"/>
              <a:buChar char="•"/>
            </a:pPr>
            <a:r>
              <a:rPr lang="en-US" dirty="0" smtClean="0"/>
              <a:t>Thursday April 4</a:t>
            </a:r>
          </a:p>
          <a:p>
            <a:pPr lvl="1">
              <a:buFont typeface="Arial" panose="020B0604020202020204" pitchFamily="34" charset="0"/>
              <a:buChar char="•"/>
            </a:pPr>
            <a:r>
              <a:rPr lang="en-US" dirty="0" smtClean="0"/>
              <a:t>Thursday April 18</a:t>
            </a:r>
          </a:p>
          <a:p>
            <a:pPr lvl="1">
              <a:buFont typeface="Arial" panose="020B0604020202020204" pitchFamily="34" charset="0"/>
              <a:buChar char="•"/>
            </a:pPr>
            <a:r>
              <a:rPr lang="en-US" dirty="0" smtClean="0"/>
              <a:t>Thursday May 02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March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1512</TotalTime>
  <Words>1857</Words>
  <Application>Microsoft Office PowerPoint</Application>
  <PresentationFormat>On-screen Show (4:3)</PresentationFormat>
  <Paragraphs>463</Paragraphs>
  <Slides>30</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42" baseType="lpstr">
      <vt:lpstr>Arial Unicode MS</vt:lpstr>
      <vt:lpstr>MS Gothic</vt:lpstr>
      <vt:lpstr>Arial</vt:lpstr>
      <vt:lpstr>Arial Black</vt:lpstr>
      <vt:lpstr>Calibri</vt:lpstr>
      <vt:lpstr>Monotype Sorts</vt:lpstr>
      <vt:lpstr>Symbol</vt:lpstr>
      <vt:lpstr>Times New Roman</vt:lpstr>
      <vt:lpstr>Wingdings</vt:lpstr>
      <vt:lpstr>Office Theme</vt:lpstr>
      <vt:lpstr>Document</vt:lpstr>
      <vt:lpstr>Microsoft Excel Worksheet</vt:lpstr>
      <vt:lpstr>TGax March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March 11, 13:30 – 15:30 </vt:lpstr>
      <vt:lpstr>Submissions</vt:lpstr>
      <vt:lpstr>PHY Submissions</vt:lpstr>
      <vt:lpstr>MAC Submissions</vt:lpstr>
      <vt:lpstr>Summary from January 2019</vt:lpstr>
      <vt:lpstr>Approval of  TG Minutes (January 2019 Meeting and Telecon Minutes) </vt:lpstr>
      <vt:lpstr>Editor Report </vt:lpstr>
      <vt:lpstr>Adhoc Meetings Discussion</vt:lpstr>
      <vt:lpstr>Agenda for Tuesday March 12, 10:30 – 12:30 </vt:lpstr>
      <vt:lpstr>Agenda for Tuesday March 12, 16:00 – 18:00 </vt:lpstr>
      <vt:lpstr>Agenda for Wednesday March 13, 13:30 – 15:30 </vt:lpstr>
      <vt:lpstr>Agenda for Wednesday March 16, 16:00 – 18:00 </vt:lpstr>
      <vt:lpstr>Agenda for Thursday March 15, 08:00 – 10:00</vt:lpstr>
      <vt:lpstr>Agenda for Thursday March 15, 13:30 – 15:30</vt:lpstr>
      <vt:lpstr>Ad Hoc Meeting</vt:lpstr>
      <vt:lpstr>Teleconference Times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118</cp:revision>
  <cp:lastPrinted>1601-01-01T00:00:00Z</cp:lastPrinted>
  <dcterms:created xsi:type="dcterms:W3CDTF">2017-01-26T15:28:16Z</dcterms:created>
  <dcterms:modified xsi:type="dcterms:W3CDTF">2019-03-11T22:29:33Z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