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68" r:id="rId14"/>
    <p:sldId id="269" r:id="rId15"/>
    <p:sldId id="271" r:id="rId16"/>
    <p:sldId id="272" r:id="rId17"/>
    <p:sldId id="273" r:id="rId18"/>
    <p:sldId id="274" r:id="rId19"/>
    <p:sldId id="275" r:id="rId20"/>
    <p:sldId id="290" r:id="rId21"/>
    <p:sldId id="278" r:id="rId22"/>
    <p:sldId id="283" r:id="rId23"/>
    <p:sldId id="281" r:id="rId24"/>
    <p:sldId id="284" r:id="rId25"/>
    <p:sldId id="285" r:id="rId26"/>
    <p:sldId id="287" r:id="rId27"/>
    <p:sldId id="286" r:id="rId2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3/9/2019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13</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2019</a:t>
            </a:r>
            <a:endParaRPr lang="en-GB" dirty="0"/>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2019</a:t>
            </a:r>
            <a:endParaRPr lang="en-GB" dirty="0"/>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2019</a:t>
            </a:r>
            <a:endParaRPr lang="en-GB" dirty="0"/>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2019</a:t>
            </a:r>
            <a:endParaRPr lang="en-GB" dirty="0"/>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802.11-19/0238r1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0296-00-00ax-munites-of-tgax-teleconferences-from-feb-to-mar-2019.docx" TargetMode="External"/><Relationship Id="rId2" Type="http://schemas.openxmlformats.org/officeDocument/2006/relationships/hyperlink" Target="https://mentor.ieee.org/802.11/dcn/19/11-19-0126-00-00ax-tgax-january-2019-st-louis-meeting-minutes.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March 2019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2019-01-25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70" name="Document" r:id="rId4" imgW="8258040" imgH="2539270" progId="Word.Document.8">
                  <p:embed/>
                </p:oleObj>
              </mc:Choice>
              <mc:Fallback>
                <p:oleObj name="Document" r:id="rId4" imgW="8258040" imgH="2539270" progId="Word.Document.8">
                  <p:embed/>
                  <p:pic>
                    <p:nvPicPr>
                      <p:cNvPr id="0" name="Picture 3"/>
                      <p:cNvPicPr>
                        <a:picLocks noChangeAspect="1" noChangeArrowheads="1"/>
                      </p:cNvPicPr>
                      <p:nvPr/>
                    </p:nvPicPr>
                    <p:blipFill>
                      <a:blip r:embed="rId5"/>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teleconference minutes since January 2019.</a:t>
            </a:r>
          </a:p>
          <a:p>
            <a:pPr>
              <a:buFont typeface="Arial" panose="020B0604020202020204" pitchFamily="34" charset="0"/>
              <a:buChar char="•"/>
            </a:pPr>
            <a:r>
              <a:rPr lang="en-US" dirty="0" smtClean="0"/>
              <a:t>Start the resolution of comments received on draft D4.0</a:t>
            </a:r>
          </a:p>
          <a:p>
            <a:pPr lvl="1">
              <a:buFont typeface="Arial" panose="020B0604020202020204" pitchFamily="34" charset="0"/>
              <a:buChar char="•"/>
            </a:pPr>
            <a:r>
              <a:rPr lang="en-US" dirty="0" smtClean="0"/>
              <a:t>Comment Resolution Submissions.</a:t>
            </a:r>
          </a:p>
          <a:p>
            <a:pPr>
              <a:buFont typeface="Arial" panose="020B0604020202020204" pitchFamily="34" charset="0"/>
              <a:buChar char="•"/>
            </a:pPr>
            <a:r>
              <a:rPr lang="en-US" dirty="0" smtClean="0"/>
              <a:t>Schedule TG ad hoc meeting, if needed.</a:t>
            </a:r>
          </a:p>
          <a:p>
            <a:pPr>
              <a:buFont typeface="Arial" panose="020B0604020202020204" pitchFamily="34" charset="0"/>
              <a:buChar char="•"/>
            </a:pPr>
            <a:r>
              <a:rPr lang="en-US" dirty="0" smtClean="0"/>
              <a:t>Schedule TG teleconference times.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70081" y="1447800"/>
            <a:ext cx="3808413" cy="4113213"/>
          </a:xfrm>
        </p:spPr>
        <p:txBody>
          <a:bodyPr/>
          <a:lstStyle/>
          <a:p>
            <a:pPr>
              <a:lnSpc>
                <a:spcPct val="80000"/>
              </a:lnSpc>
            </a:pPr>
            <a:endParaRPr lang="en-US" altLang="en-US" sz="1200" dirty="0"/>
          </a:p>
          <a:p>
            <a:pPr>
              <a:lnSpc>
                <a:spcPct val="80000"/>
              </a:lnSpc>
            </a:pPr>
            <a:r>
              <a:rPr lang="en-US" altLang="en-US" sz="1400" dirty="0" smtClean="0"/>
              <a:t>Monday March 11, 13:30 </a:t>
            </a:r>
            <a:r>
              <a:rPr lang="en-US" altLang="en-US" sz="1400" dirty="0"/>
              <a:t>– </a:t>
            </a:r>
            <a:r>
              <a:rPr lang="en-US" altLang="en-US" sz="1400" dirty="0" smtClean="0"/>
              <a:t>15:30 </a:t>
            </a:r>
            <a:endParaRPr lang="en-US" altLang="en-US" sz="1400" dirty="0"/>
          </a:p>
          <a:p>
            <a:pPr lvl="1">
              <a:lnSpc>
                <a:spcPct val="80000"/>
              </a:lnSpc>
            </a:pPr>
            <a:r>
              <a:rPr lang="en-US" altLang="en-US" sz="1200" dirty="0" smtClean="0"/>
              <a:t>Call </a:t>
            </a:r>
            <a:r>
              <a:rPr lang="en-US" altLang="en-US" sz="1200" dirty="0"/>
              <a:t>Meeting to order</a:t>
            </a:r>
          </a:p>
          <a:p>
            <a:pPr lvl="1">
              <a:lnSpc>
                <a:spcPct val="80000"/>
              </a:lnSpc>
            </a:pPr>
            <a:r>
              <a:rPr lang="en-US" altLang="en-US" sz="1200" dirty="0" smtClean="0"/>
              <a:t>IEEE-SA IPR </a:t>
            </a:r>
            <a:r>
              <a:rPr lang="en-US" altLang="en-US" sz="1200" dirty="0"/>
              <a:t>Policy and procedure</a:t>
            </a:r>
            <a:r>
              <a:rPr lang="en-US" altLang="en-US" sz="1200" dirty="0" smtClean="0"/>
              <a:t>.</a:t>
            </a:r>
          </a:p>
          <a:p>
            <a:pPr lvl="1">
              <a:lnSpc>
                <a:spcPct val="80000"/>
              </a:lnSpc>
            </a:pPr>
            <a:r>
              <a:rPr lang="en-US" altLang="en-US" sz="1200" dirty="0" smtClean="0"/>
              <a:t>Call for Submissions</a:t>
            </a:r>
          </a:p>
          <a:p>
            <a:pPr lvl="1">
              <a:lnSpc>
                <a:spcPct val="80000"/>
              </a:lnSpc>
            </a:pPr>
            <a:r>
              <a:rPr lang="en-US" altLang="en-US" sz="1200" dirty="0" smtClean="0"/>
              <a:t>Ad hoc groups </a:t>
            </a:r>
            <a:r>
              <a:rPr lang="en-US" altLang="en-US" sz="1400" dirty="0" smtClean="0"/>
              <a:t>schedule</a:t>
            </a:r>
            <a:endParaRPr lang="en-US" altLang="en-US" sz="1200" dirty="0"/>
          </a:p>
          <a:p>
            <a:pPr lvl="1">
              <a:lnSpc>
                <a:spcPct val="80000"/>
              </a:lnSpc>
            </a:pPr>
            <a:r>
              <a:rPr lang="en-US" altLang="en-US" sz="1200" dirty="0"/>
              <a:t>Comment </a:t>
            </a:r>
            <a:r>
              <a:rPr lang="en-US" altLang="en-US" sz="1200" dirty="0" smtClean="0"/>
              <a:t>resolution and submissions</a:t>
            </a:r>
            <a:endParaRPr lang="en-US" altLang="en-US" sz="1200" dirty="0"/>
          </a:p>
          <a:p>
            <a:pPr lvl="1">
              <a:lnSpc>
                <a:spcPct val="80000"/>
              </a:lnSpc>
            </a:pPr>
            <a:r>
              <a:rPr lang="en-US" altLang="en-US" sz="1200" dirty="0" smtClean="0"/>
              <a:t>Recess</a:t>
            </a:r>
          </a:p>
          <a:p>
            <a:pPr lvl="1">
              <a:lnSpc>
                <a:spcPct val="80000"/>
              </a:lnSpc>
            </a:pPr>
            <a:endParaRPr lang="en-US" altLang="en-US" sz="1200" dirty="0" smtClean="0"/>
          </a:p>
          <a:p>
            <a:pPr lvl="0">
              <a:lnSpc>
                <a:spcPct val="80000"/>
              </a:lnSpc>
            </a:pPr>
            <a:r>
              <a:rPr lang="en-CA" altLang="en-US" sz="1400" dirty="0" smtClean="0"/>
              <a:t>Tuesday</a:t>
            </a:r>
            <a:r>
              <a:rPr lang="en-US" altLang="en-US" sz="1400" dirty="0" smtClean="0"/>
              <a:t> March 12, </a:t>
            </a:r>
            <a:r>
              <a:rPr lang="en-US" altLang="en-US" sz="1400" dirty="0"/>
              <a:t>10:30 – 12:30</a:t>
            </a:r>
          </a:p>
          <a:p>
            <a:pPr lvl="1">
              <a:lnSpc>
                <a:spcPct val="80000"/>
              </a:lnSpc>
            </a:pPr>
            <a:r>
              <a:rPr lang="en-US" altLang="en-US" sz="1200" dirty="0" err="1" smtClean="0"/>
              <a:t>Adhoc</a:t>
            </a:r>
            <a:r>
              <a:rPr lang="en-US" altLang="en-US" sz="1200" dirty="0" smtClean="0"/>
              <a:t> group meetings</a:t>
            </a:r>
          </a:p>
          <a:p>
            <a:pPr lvl="1">
              <a:lnSpc>
                <a:spcPct val="80000"/>
              </a:lnSpc>
            </a:pPr>
            <a:endParaRPr lang="en-US" altLang="en-US" sz="1200" dirty="0"/>
          </a:p>
          <a:p>
            <a:pPr lvl="0">
              <a:lnSpc>
                <a:spcPct val="80000"/>
              </a:lnSpc>
            </a:pPr>
            <a:r>
              <a:rPr lang="en-CA" altLang="en-US" sz="1400" dirty="0"/>
              <a:t>Tuesday</a:t>
            </a:r>
            <a:r>
              <a:rPr lang="en-US" altLang="en-US" sz="1400" dirty="0"/>
              <a:t> March </a:t>
            </a:r>
            <a:r>
              <a:rPr lang="en-US" altLang="en-US" sz="1400" dirty="0" smtClean="0"/>
              <a:t>12, 16:00 </a:t>
            </a:r>
            <a:r>
              <a:rPr lang="en-US" altLang="en-US" sz="1400" dirty="0"/>
              <a:t>– </a:t>
            </a:r>
            <a:r>
              <a:rPr lang="en-US" altLang="en-US" sz="1400" dirty="0" smtClean="0"/>
              <a:t>18:00</a:t>
            </a:r>
            <a:endParaRPr lang="en-US" altLang="en-US" sz="1400" dirty="0"/>
          </a:p>
          <a:p>
            <a:pPr lvl="1">
              <a:lnSpc>
                <a:spcPct val="80000"/>
              </a:lnSpc>
            </a:pPr>
            <a:r>
              <a:rPr lang="en-US" altLang="en-US" sz="1200" dirty="0" smtClean="0"/>
              <a:t>Ad hoc group meetings</a:t>
            </a:r>
          </a:p>
          <a:p>
            <a:pPr lvl="1">
              <a:lnSpc>
                <a:spcPct val="80000"/>
              </a:lnSpc>
            </a:pPr>
            <a:endParaRPr lang="en-US" altLang="en-US" sz="1200" dirty="0"/>
          </a:p>
          <a:p>
            <a:pPr>
              <a:lnSpc>
                <a:spcPct val="80000"/>
              </a:lnSpc>
            </a:pPr>
            <a:r>
              <a:rPr lang="en-US" altLang="en-US" sz="1200" dirty="0"/>
              <a:t>Wednesday March </a:t>
            </a:r>
            <a:r>
              <a:rPr lang="en-US" altLang="en-US" sz="1200" dirty="0" smtClean="0"/>
              <a:t>13, </a:t>
            </a:r>
            <a:r>
              <a:rPr lang="en-US" altLang="en-US" sz="1200" dirty="0"/>
              <a:t>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609306" y="1447800"/>
            <a:ext cx="3810000" cy="4113213"/>
          </a:xfrm>
        </p:spPr>
        <p:txBody>
          <a:bodyPr/>
          <a:lstStyle/>
          <a:p>
            <a:pPr>
              <a:lnSpc>
                <a:spcPct val="80000"/>
              </a:lnSpc>
            </a:pPr>
            <a:r>
              <a:rPr lang="en-US" altLang="en-US" sz="1400" dirty="0" smtClean="0"/>
              <a:t>Wednesday March 13, 16:00 </a:t>
            </a:r>
            <a:r>
              <a:rPr lang="en-US" altLang="en-US" sz="1400" dirty="0"/>
              <a:t>– </a:t>
            </a:r>
            <a:r>
              <a:rPr lang="en-US" altLang="en-US" sz="1400" dirty="0" smtClean="0"/>
              <a:t>18:00</a:t>
            </a:r>
            <a:endParaRPr lang="en-US" altLang="en-US" sz="1400" dirty="0"/>
          </a:p>
          <a:p>
            <a:pPr lvl="1">
              <a:lnSpc>
                <a:spcPct val="80000"/>
              </a:lnSpc>
            </a:pPr>
            <a:r>
              <a:rPr lang="en-US" altLang="en-US" sz="1400" dirty="0" smtClean="0"/>
              <a:t>Ad hoc group meetings</a:t>
            </a:r>
          </a:p>
          <a:p>
            <a:pPr lvl="1">
              <a:lnSpc>
                <a:spcPct val="80000"/>
              </a:lnSpc>
            </a:pPr>
            <a:endParaRPr lang="en-US" altLang="en-US" sz="1400" dirty="0"/>
          </a:p>
          <a:p>
            <a:pPr>
              <a:lnSpc>
                <a:spcPct val="80000"/>
              </a:lnSpc>
            </a:pPr>
            <a:r>
              <a:rPr lang="en-US" altLang="en-US" sz="1400" dirty="0" smtClean="0"/>
              <a:t>Thursday March 14, 08:00 </a:t>
            </a:r>
            <a:r>
              <a:rPr lang="en-US" altLang="en-US" sz="1400" dirty="0"/>
              <a:t>– </a:t>
            </a:r>
            <a:r>
              <a:rPr lang="en-US" altLang="en-US" sz="1400" dirty="0" smtClean="0"/>
              <a:t>10:00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p>
          <a:p>
            <a:pPr lvl="1">
              <a:lnSpc>
                <a:spcPct val="80000"/>
              </a:lnSpc>
            </a:pPr>
            <a:r>
              <a:rPr lang="en-US" altLang="en-US" sz="1400" dirty="0"/>
              <a:t>Comment </a:t>
            </a:r>
            <a:r>
              <a:rPr lang="en-US" altLang="en-US" sz="1400" dirty="0" smtClean="0"/>
              <a:t>resolution</a:t>
            </a:r>
            <a:endParaRPr lang="en-US" altLang="en-US" sz="1400" dirty="0"/>
          </a:p>
          <a:p>
            <a:pPr lvl="1">
              <a:lnSpc>
                <a:spcPct val="80000"/>
              </a:lnSpc>
            </a:pPr>
            <a:r>
              <a:rPr lang="en-US" altLang="en-US" sz="1400" dirty="0"/>
              <a:t>Recess </a:t>
            </a:r>
            <a:endParaRPr lang="en-US" altLang="en-US" sz="1400" dirty="0" smtClean="0"/>
          </a:p>
          <a:p>
            <a:pPr lvl="1">
              <a:lnSpc>
                <a:spcPct val="80000"/>
              </a:lnSpc>
            </a:pPr>
            <a:endParaRPr lang="en-US" altLang="en-US" sz="2000" dirty="0"/>
          </a:p>
          <a:p>
            <a:pPr>
              <a:lnSpc>
                <a:spcPct val="80000"/>
              </a:lnSpc>
            </a:pPr>
            <a:r>
              <a:rPr lang="en-US" altLang="en-US" sz="1400" dirty="0" smtClean="0"/>
              <a:t>Thursday March 14, 13:30 </a:t>
            </a:r>
            <a:r>
              <a:rPr lang="en-US" altLang="en-US" sz="1400" dirty="0"/>
              <a:t>– </a:t>
            </a:r>
            <a:r>
              <a:rPr lang="en-US" altLang="en-US" sz="1400" dirty="0" smtClean="0"/>
              <a:t>15:30</a:t>
            </a:r>
            <a:endParaRPr lang="en-US" altLang="en-US" sz="1400" dirty="0"/>
          </a:p>
          <a:p>
            <a:pPr lvl="1">
              <a:lnSpc>
                <a:spcPct val="80000"/>
              </a:lnSpc>
            </a:pPr>
            <a:r>
              <a:rPr lang="en-US" altLang="en-US" sz="1400" dirty="0"/>
              <a:t>Call Meeting to order</a:t>
            </a:r>
          </a:p>
          <a:p>
            <a:pPr lvl="1">
              <a:lnSpc>
                <a:spcPct val="80000"/>
              </a:lnSpc>
            </a:pPr>
            <a:r>
              <a:rPr lang="en-US" altLang="en-US" sz="1400" dirty="0" smtClean="0"/>
              <a:t>IEEE-SA IPR </a:t>
            </a:r>
            <a:r>
              <a:rPr lang="en-US" altLang="en-US" sz="1400" dirty="0"/>
              <a:t>Policy and procedure</a:t>
            </a:r>
            <a:r>
              <a:rPr lang="en-US" altLang="en-US" sz="1400" dirty="0" smtClean="0"/>
              <a:t>.</a:t>
            </a:r>
          </a:p>
          <a:p>
            <a:pPr lvl="1">
              <a:lnSpc>
                <a:spcPct val="80000"/>
              </a:lnSpc>
            </a:pPr>
            <a:r>
              <a:rPr lang="en-US" altLang="en-US" sz="1400" dirty="0" smtClean="0"/>
              <a:t>TG Motions</a:t>
            </a:r>
            <a:endParaRPr lang="en-US" altLang="en-US" sz="1400" dirty="0"/>
          </a:p>
          <a:p>
            <a:pPr lvl="1">
              <a:lnSpc>
                <a:spcPct val="80000"/>
              </a:lnSpc>
            </a:pPr>
            <a:r>
              <a:rPr lang="en-US" altLang="en-US" sz="1400" dirty="0" smtClean="0"/>
              <a:t>Comment Resolution</a:t>
            </a:r>
            <a:endParaRPr lang="en-US" altLang="en-US" sz="1400" dirty="0"/>
          </a:p>
          <a:p>
            <a:pPr lvl="1">
              <a:lnSpc>
                <a:spcPct val="80000"/>
              </a:lnSpc>
            </a:pPr>
            <a:r>
              <a:rPr lang="en-US" altLang="en-US" sz="1400" dirty="0" smtClean="0"/>
              <a:t>Goals </a:t>
            </a:r>
            <a:r>
              <a:rPr lang="en-US" altLang="en-US" sz="1400" dirty="0"/>
              <a:t>for </a:t>
            </a:r>
            <a:r>
              <a:rPr lang="en-US" altLang="en-US" sz="1400" dirty="0" smtClean="0"/>
              <a:t>March 2018</a:t>
            </a:r>
          </a:p>
          <a:p>
            <a:pPr lvl="1">
              <a:lnSpc>
                <a:spcPct val="80000"/>
              </a:lnSpc>
            </a:pPr>
            <a:r>
              <a:rPr lang="en-US" altLang="en-US" sz="1400" dirty="0" smtClean="0"/>
              <a:t>TG ad hoc meeting</a:t>
            </a:r>
            <a:endParaRPr lang="en-US" altLang="en-US" sz="1400" dirty="0"/>
          </a:p>
          <a:p>
            <a:pPr lvl="1">
              <a:lnSpc>
                <a:spcPct val="80000"/>
              </a:lnSpc>
            </a:pPr>
            <a:r>
              <a:rPr lang="en-US" altLang="en-US" sz="1400" dirty="0" err="1"/>
              <a:t>Telecon</a:t>
            </a:r>
            <a:r>
              <a:rPr lang="en-US" altLang="en-US" sz="1400" dirty="0"/>
              <a:t> Schedule</a:t>
            </a:r>
          </a:p>
          <a:p>
            <a:pPr lvl="1">
              <a:lnSpc>
                <a:spcPct val="80000"/>
              </a:lnSpc>
            </a:pPr>
            <a:r>
              <a:rPr lang="en-US" altLang="en-US" sz="1400" dirty="0"/>
              <a:t>Adjourn</a:t>
            </a:r>
          </a:p>
          <a:p>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TGax Schedule</a:t>
            </a:r>
            <a:endParaRPr lang="en-US" dirty="0"/>
          </a:p>
        </p:txBody>
      </p:sp>
      <p:sp>
        <p:nvSpPr>
          <p:cNvPr id="6" name="Date Placeholder 5"/>
          <p:cNvSpPr>
            <a:spLocks noGrp="1"/>
          </p:cNvSpPr>
          <p:nvPr>
            <p:ph type="dt" idx="10"/>
          </p:nvPr>
        </p:nvSpPr>
        <p:spPr/>
        <p:txBody>
          <a:bodyPr/>
          <a:lstStyle/>
          <a:p>
            <a:r>
              <a:rPr lang="en-US" smtClean="0"/>
              <a:t>March 2019</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092635401"/>
              </p:ext>
            </p:extLst>
          </p:nvPr>
        </p:nvGraphicFramePr>
        <p:xfrm>
          <a:off x="914400" y="2324154"/>
          <a:ext cx="7086600" cy="2583126"/>
        </p:xfrm>
        <a:graphic>
          <a:graphicData uri="http://schemas.openxmlformats.org/drawingml/2006/table">
            <a:tbl>
              <a:tblPr firstRow="1" bandRow="1">
                <a:tableStyleId>{616DA210-FB5B-4158-B5E0-FEB733F419BA}</a:tableStyleId>
              </a:tblPr>
              <a:tblGrid>
                <a:gridCol w="1417320"/>
                <a:gridCol w="1417320"/>
                <a:gridCol w="708660"/>
                <a:gridCol w="708660"/>
                <a:gridCol w="708660"/>
                <a:gridCol w="708660"/>
                <a:gridCol w="1417320"/>
              </a:tblGrid>
              <a:tr h="723846">
                <a:tc>
                  <a:txBody>
                    <a:bodyPr/>
                    <a:lstStyle/>
                    <a:p>
                      <a:pPr algn="ctr"/>
                      <a:endParaRPr lang="en-US" dirty="0"/>
                    </a:p>
                  </a:txBody>
                  <a:tcPr/>
                </a:tc>
                <a:tc>
                  <a:txBody>
                    <a:bodyPr/>
                    <a:lstStyle/>
                    <a:p>
                      <a:pPr algn="ctr"/>
                      <a:r>
                        <a:rPr lang="en-US" dirty="0" smtClean="0"/>
                        <a:t>Monday</a:t>
                      </a:r>
                      <a:endParaRPr lang="en-US" dirty="0"/>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a:tc>
                <a:tc gridSpan="2">
                  <a:txBody>
                    <a:bodyPr/>
                    <a:lstStyle/>
                    <a:p>
                      <a:pPr algn="ctr"/>
                      <a:endParaRPr lang="en-US" sz="1800" b="1" dirty="0"/>
                    </a:p>
                  </a:txBody>
                  <a:tcPr/>
                </a:tc>
                <a:tc hMerge="1">
                  <a:txBody>
                    <a:bodyPr/>
                    <a:lstStyle/>
                    <a:p>
                      <a:endParaRPr lang="en-US"/>
                    </a:p>
                  </a:txBody>
                  <a:tcPr/>
                </a:tc>
                <a:tc gridSpan="2">
                  <a:txBody>
                    <a:bodyPr/>
                    <a:lstStyle/>
                    <a:p>
                      <a:pPr algn="ctr"/>
                      <a:endParaRPr lang="en-US" sz="1800" b="1" dirty="0"/>
                    </a:p>
                  </a:txBody>
                  <a:tcPr/>
                </a:tc>
                <a:tc hMerge="1">
                  <a:txBody>
                    <a:bodyPr/>
                    <a:lstStyle/>
                    <a:p>
                      <a:endParaRPr lang="en-US"/>
                    </a:p>
                  </a:txBody>
                  <a:tcPr/>
                </a:tc>
                <a:tc>
                  <a:txBody>
                    <a:bodyPr/>
                    <a:lstStyle/>
                    <a:p>
                      <a:pPr algn="ctr"/>
                      <a:r>
                        <a:rPr lang="en-US" sz="1800" b="1" dirty="0" smtClean="0"/>
                        <a:t>TGax</a:t>
                      </a:r>
                      <a:endParaRPr lang="en-US" sz="1800" b="1" dirty="0"/>
                    </a:p>
                  </a:txBody>
                  <a:tcPr/>
                </a:tc>
              </a:tr>
              <a:tr h="396240">
                <a:tc>
                  <a:txBody>
                    <a:bodyPr/>
                    <a:lstStyle/>
                    <a:p>
                      <a:pPr algn="ctr"/>
                      <a:r>
                        <a:rPr lang="en-US" dirty="0" smtClean="0"/>
                        <a:t>AM 2</a:t>
                      </a:r>
                      <a:endParaRPr lang="en-US" dirty="0"/>
                    </a:p>
                  </a:txBody>
                  <a:tcPr/>
                </a:tc>
                <a:tc>
                  <a:txBody>
                    <a:bodyPr/>
                    <a:lstStyle/>
                    <a:p>
                      <a:pPr algn="ctr"/>
                      <a:endParaRPr lang="en-US" sz="1800" b="1" dirty="0"/>
                    </a:p>
                  </a:txBody>
                  <a:tcPr/>
                </a:tc>
                <a:tc>
                  <a:txBody>
                    <a:bodyPr/>
                    <a:lstStyle/>
                    <a:p>
                      <a:pPr algn="ctr"/>
                      <a:r>
                        <a:rPr lang="en-US" sz="1200" b="1" dirty="0" smtClean="0"/>
                        <a:t>Ad hoc</a:t>
                      </a:r>
                      <a:endParaRPr lang="en-US" sz="12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1" dirty="0" smtClean="0"/>
                        <a:t>Ad hoc</a:t>
                      </a:r>
                    </a:p>
                  </a:txBody>
                  <a:tcPr/>
                </a:tc>
                <a:tc gridSpan="2">
                  <a:txBody>
                    <a:bodyPr/>
                    <a:lstStyle/>
                    <a:p>
                      <a:pPr algn="ctr"/>
                      <a:endParaRPr lang="en-US" sz="1800" b="1" dirty="0"/>
                    </a:p>
                  </a:txBody>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smtClean="0"/>
                    </a:p>
                  </a:txBody>
                  <a:tcPr/>
                </a:tc>
              </a:tr>
              <a:tr h="365759">
                <a:tc>
                  <a:txBody>
                    <a:bodyPr/>
                    <a:lstStyle/>
                    <a:p>
                      <a:pPr algn="ctr"/>
                      <a:r>
                        <a:rPr lang="en-US" dirty="0" smtClean="0"/>
                        <a:t>PM 1</a:t>
                      </a:r>
                      <a:endParaRPr lang="en-US" dirty="0"/>
                    </a:p>
                  </a:txBody>
                  <a:tcPr/>
                </a:tc>
                <a:tc>
                  <a:txBody>
                    <a:bodyPr/>
                    <a:lstStyle/>
                    <a:p>
                      <a:pPr algn="ctr"/>
                      <a:r>
                        <a:rPr lang="en-US" sz="1800" b="1" dirty="0" smtClean="0"/>
                        <a:t>TGax</a:t>
                      </a:r>
                      <a:endParaRPr lang="en-US" sz="1800" b="1" dirty="0"/>
                    </a:p>
                  </a:txBody>
                  <a:tcPr/>
                </a:tc>
                <a:tc gridSpan="2">
                  <a:txBody>
                    <a:bodyPr/>
                    <a:lstStyle/>
                    <a:p>
                      <a:pPr algn="ctr"/>
                      <a:endParaRPr lang="en-US" sz="1800" b="1" dirty="0"/>
                    </a:p>
                  </a:txBody>
                  <a:tcPr/>
                </a:tc>
                <a:tc hMerge="1">
                  <a:txBody>
                    <a:bodyPr/>
                    <a:lstStyle/>
                    <a:p>
                      <a:endParaRPr lang="en-US"/>
                    </a:p>
                  </a:txBody>
                  <a:tcPr/>
                </a:tc>
                <a:tc gridSpan="2">
                  <a:txBody>
                    <a:bodyPr/>
                    <a:lstStyle/>
                    <a:p>
                      <a:pPr algn="ctr"/>
                      <a:r>
                        <a:rPr lang="en-US" sz="1800" b="1" dirty="0" err="1" smtClean="0"/>
                        <a:t>TGax</a:t>
                      </a:r>
                      <a:endParaRPr lang="en-US" sz="1800" b="1" dirty="0"/>
                    </a:p>
                  </a:txBody>
                  <a:tcPr/>
                </a:tc>
                <a:tc hMerge="1">
                  <a:txBody>
                    <a:bodyPr/>
                    <a:lstStyle/>
                    <a:p>
                      <a:endParaRPr lang="en-US"/>
                    </a:p>
                  </a:txBody>
                  <a:tcPr/>
                </a:tc>
                <a:tc>
                  <a:txBody>
                    <a:bodyPr/>
                    <a:lstStyle/>
                    <a:p>
                      <a:pPr algn="ctr"/>
                      <a:r>
                        <a:rPr lang="en-US" b="1" dirty="0" err="1" smtClean="0"/>
                        <a:t>TGax</a:t>
                      </a:r>
                      <a:endParaRPr lang="en-US" b="1"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smtClean="0">
                          <a:ln>
                            <a:noFill/>
                          </a:ln>
                          <a:solidFill>
                            <a:prstClr val="black"/>
                          </a:solidFill>
                          <a:effectLst/>
                          <a:uLnTx/>
                          <a:uFillTx/>
                          <a:latin typeface="+mn-lt"/>
                          <a:ea typeface="+mn-ea"/>
                          <a:cs typeface="+mn-cs"/>
                        </a:rPr>
                        <a:t>Ad hoc</a:t>
                      </a:r>
                    </a:p>
                  </a:txBody>
                  <a:tcPr/>
                </a:tc>
                <a:tc>
                  <a:txBody>
                    <a:bodyPr/>
                    <a:lstStyle/>
                    <a:p>
                      <a:endParaRPr lang="en-US" dirty="0"/>
                    </a:p>
                  </a:txBody>
                  <a:tcPr/>
                </a:tc>
              </a:tr>
              <a:tr h="349405">
                <a:tc>
                  <a:txBody>
                    <a:bodyPr/>
                    <a:lstStyle/>
                    <a:p>
                      <a:pPr algn="ctr"/>
                      <a:r>
                        <a:rPr lang="en-US" dirty="0" smtClean="0"/>
                        <a:t>EVE</a:t>
                      </a:r>
                      <a:endParaRPr lang="en-US" dirty="0"/>
                    </a:p>
                  </a:txBody>
                  <a:tcPr/>
                </a:tc>
                <a:tc>
                  <a:txBody>
                    <a:bodyPr/>
                    <a:lstStyle/>
                    <a:p>
                      <a:pPr algn="ctr"/>
                      <a:endParaRPr lang="en-US"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a:tc>
                <a:tc hMerge="1">
                  <a:txBody>
                    <a:bodyPr/>
                    <a:lstStyle/>
                    <a:p>
                      <a:endParaRPr lang="en-US"/>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
        <p:nvSpPr>
          <p:cNvPr id="3" name="TextBox 2"/>
          <p:cNvSpPr txBox="1"/>
          <p:nvPr/>
        </p:nvSpPr>
        <p:spPr>
          <a:xfrm>
            <a:off x="1676400" y="5334000"/>
            <a:ext cx="4042325" cy="461665"/>
          </a:xfrm>
          <a:prstGeom prst="rect">
            <a:avLst/>
          </a:prstGeom>
          <a:noFill/>
        </p:spPr>
        <p:txBody>
          <a:bodyPr wrap="none" rtlCol="0">
            <a:spAutoFit/>
          </a:bodyPr>
          <a:lstStyle/>
          <a:p>
            <a:r>
              <a:rPr lang="en-US" dirty="0" err="1" smtClean="0">
                <a:solidFill>
                  <a:schemeClr val="tx1"/>
                </a:solidFill>
              </a:rPr>
              <a:t>Adhoc</a:t>
            </a:r>
            <a:r>
              <a:rPr lang="en-US" dirty="0" smtClean="0">
                <a:solidFill>
                  <a:schemeClr val="tx1"/>
                </a:solidFill>
              </a:rPr>
              <a:t> groups schedule is TBD</a:t>
            </a:r>
            <a:endParaRPr lang="en-US" dirty="0">
              <a:solidFill>
                <a:schemeClr val="tx1"/>
              </a:solidFill>
            </a:endParaRPr>
          </a:p>
        </p:txBody>
      </p:sp>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March 11,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smtClean="0"/>
              <a:t>Call </a:t>
            </a:r>
            <a:r>
              <a:rPr lang="en-US" altLang="en-US" dirty="0"/>
              <a:t>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from </a:t>
            </a:r>
            <a:r>
              <a:rPr lang="en-US" altLang="en-US" dirty="0" smtClean="0"/>
              <a:t>January 2019 </a:t>
            </a:r>
            <a:r>
              <a:rPr lang="en-US" altLang="en-US" dirty="0"/>
              <a:t>meeting</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a:t>
            </a:r>
            <a:r>
              <a:rPr lang="en-US" altLang="en-US" sz="1800" dirty="0" smtClean="0"/>
              <a:t>Teleconference </a:t>
            </a:r>
            <a:r>
              <a:rPr lang="en-US" altLang="en-US" sz="1800" dirty="0"/>
              <a:t>minutes since </a:t>
            </a:r>
            <a:r>
              <a:rPr lang="en-US" altLang="en-US" sz="1800" dirty="0" smtClean="0"/>
              <a:t>November </a:t>
            </a:r>
            <a:r>
              <a:rPr lang="en-US" altLang="en-US" sz="1800" dirty="0"/>
              <a:t>2018 meeting</a:t>
            </a:r>
            <a:r>
              <a:rPr lang="en-US" altLang="en-US" sz="1800" dirty="0" smtClean="0"/>
              <a:t>.</a:t>
            </a:r>
            <a:endParaRPr lang="en-US" altLang="en-US" dirty="0"/>
          </a:p>
          <a:p>
            <a:pPr lvl="0">
              <a:lnSpc>
                <a:spcPct val="80000"/>
              </a:lnSpc>
              <a:buFont typeface="Arial" panose="020B0604020202020204" pitchFamily="34" charset="0"/>
              <a:buChar char="•"/>
            </a:pPr>
            <a:r>
              <a:rPr lang="en-US" altLang="en-US" dirty="0"/>
              <a:t>Editor </a:t>
            </a:r>
            <a:r>
              <a:rPr lang="en-US" altLang="en-US" dirty="0" smtClean="0"/>
              <a:t>Report and comment assignment </a:t>
            </a:r>
            <a:r>
              <a:rPr lang="en-US" altLang="en-US" dirty="0"/>
              <a:t>– Robert Stacey</a:t>
            </a:r>
          </a:p>
          <a:p>
            <a:pPr lvl="0">
              <a:lnSpc>
                <a:spcPct val="80000"/>
              </a:lnSpc>
              <a:buFont typeface="Arial" panose="020B0604020202020204" pitchFamily="34" charset="0"/>
              <a:buChar char="•"/>
            </a:pPr>
            <a:r>
              <a:rPr lang="en-US" altLang="en-US" dirty="0" smtClean="0"/>
              <a:t>Presentations </a:t>
            </a:r>
            <a:r>
              <a:rPr lang="en-US" altLang="en-US" dirty="0"/>
              <a:t>and Comment Resolution</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the embedded spreadsheet (v1)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009586235"/>
              </p:ext>
            </p:extLst>
          </p:nvPr>
        </p:nvGraphicFramePr>
        <p:xfrm>
          <a:off x="3044825" y="2819400"/>
          <a:ext cx="3657600" cy="3086100"/>
        </p:xfrm>
        <a:graphic>
          <a:graphicData uri="http://schemas.openxmlformats.org/presentationml/2006/ole">
            <mc:AlternateContent xmlns:mc="http://schemas.openxmlformats.org/markup-compatibility/2006">
              <mc:Choice xmlns:v="urn:schemas-microsoft-com:vml" Requires="v">
                <p:oleObj spid="_x0000_s4103"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3044825" y="2819400"/>
                        <a:ext cx="3657600" cy="308610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January 2019</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Completed resolutions of all comments submitted on draft D3.0</a:t>
            </a:r>
          </a:p>
          <a:p>
            <a:pPr>
              <a:buFont typeface="Arial" panose="020B0604020202020204" pitchFamily="34" charset="0"/>
              <a:buChar char="•"/>
            </a:pPr>
            <a:r>
              <a:rPr lang="en-US" dirty="0" smtClean="0"/>
              <a:t>Started WG LB 238 – draft D4.0 achieved an approved ratio of 92.2%.</a:t>
            </a:r>
          </a:p>
          <a:p>
            <a:pPr lvl="1">
              <a:buFont typeface="Arial" panose="020B0604020202020204" pitchFamily="34" charset="0"/>
              <a:buChar char="•"/>
            </a:pPr>
            <a:r>
              <a:rPr lang="en-US" dirty="0" smtClean="0"/>
              <a:t>1619 comments were received on draft D4.0</a:t>
            </a:r>
          </a:p>
          <a:p>
            <a:pPr>
              <a:buFont typeface="Arial" panose="020B0604020202020204" pitchFamily="34" charset="0"/>
              <a:buChar char="•"/>
            </a:pPr>
            <a:r>
              <a:rPr lang="en-US" dirty="0" smtClean="0"/>
              <a:t>The </a:t>
            </a:r>
            <a:r>
              <a:rPr lang="en-US" dirty="0" err="1" smtClean="0"/>
              <a:t>TGax</a:t>
            </a:r>
            <a:r>
              <a:rPr lang="en-US" dirty="0" smtClean="0"/>
              <a:t> Coexistence Assurance document failed ballot at 802.19 WG (16/9/1).</a:t>
            </a:r>
          </a:p>
          <a:p>
            <a:pPr lvl="1">
              <a:buFont typeface="Arial" panose="020B0604020202020204" pitchFamily="34" charset="0"/>
              <a:buChar char="•"/>
            </a:pPr>
            <a:r>
              <a:rPr lang="en-US" dirty="0" smtClean="0"/>
              <a:t>59 comments were received on CAD.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(January 2019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January 2019 Interim meeting </a:t>
            </a:r>
            <a:r>
              <a:rPr lang="en-US" altLang="en-US" sz="2000" dirty="0"/>
              <a:t>to today:  </a:t>
            </a:r>
            <a:endParaRPr lang="en-US" altLang="en-US" sz="2000" dirty="0" smtClean="0"/>
          </a:p>
          <a:p>
            <a:pPr lvl="1">
              <a:buFont typeface="Arial" panose="020B0604020202020204" pitchFamily="34" charset="0"/>
              <a:buChar char="•"/>
            </a:pPr>
            <a:r>
              <a:rPr lang="en-US" altLang="en-US" sz="1600" dirty="0">
                <a:hlinkClick r:id="rId2"/>
              </a:rPr>
              <a:t>https://</a:t>
            </a:r>
            <a:r>
              <a:rPr lang="en-US" altLang="en-US" sz="1600" dirty="0" smtClean="0">
                <a:hlinkClick r:id="rId2"/>
              </a:rPr>
              <a:t>mentor.ieee.org/802.11/dcn/19/11-19-0126-00-00ax-tgax-january-2019-st-louis-meeting-minutes.docx</a:t>
            </a:r>
            <a:r>
              <a:rPr lang="en-US" altLang="en-US" sz="1600" dirty="0" smtClean="0"/>
              <a:t> </a:t>
            </a:r>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mentor.ieee.org/802.11/dcn/19/11-19-0296-00-00ax-munites-of-tgax-teleconferences-from-feb-to-mar-2019.docx</a:t>
            </a:r>
            <a:r>
              <a:rPr lang="en-US" altLang="en-US" sz="1600" dirty="0" smtClean="0"/>
              <a:t> </a:t>
            </a:r>
            <a:endParaRPr lang="en-US" altLang="en-US" sz="1600" dirty="0"/>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March 10-15, 2019</a:t>
            </a:r>
            <a:endParaRPr lang="en-US" sz="4000" dirty="0">
              <a:latin typeface="Arial" panose="020B0604020202020204" pitchFamily="34" charset="0"/>
            </a:endParaRPr>
          </a:p>
          <a:p>
            <a:pPr algn="ctr">
              <a:lnSpc>
                <a:spcPct val="90000"/>
              </a:lnSpc>
              <a:buFontTx/>
              <a:buNone/>
            </a:pPr>
            <a:r>
              <a:rPr lang="en-US" sz="4000" dirty="0" smtClean="0">
                <a:latin typeface="Arial" panose="020B0604020202020204" pitchFamily="34" charset="0"/>
              </a:rPr>
              <a:t>Vancouver, Canada</a:t>
            </a:r>
            <a:endParaRPr 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March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05800" cy="1065213"/>
          </a:xfrm>
        </p:spPr>
        <p:txBody>
          <a:bodyPr/>
          <a:lstStyle/>
          <a:p>
            <a:r>
              <a:rPr lang="en-US" altLang="en-US" dirty="0"/>
              <a:t>Agenda for </a:t>
            </a:r>
            <a:r>
              <a:rPr lang="en-US" altLang="en-US" dirty="0" smtClean="0"/>
              <a:t>Tuesday March 12,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smtClean="0"/>
              <a:t>Adhoc</a:t>
            </a:r>
            <a:r>
              <a:rPr lang="en-US" altLang="en-US" dirty="0" smtClean="0"/>
              <a:t> group meetings</a:t>
            </a:r>
          </a:p>
          <a:p>
            <a:pPr lvl="1">
              <a:lnSpc>
                <a:spcPct val="80000"/>
              </a:lnSpc>
              <a:buFont typeface="Arial" panose="020B0604020202020204" pitchFamily="34" charset="0"/>
              <a:buChar char="•"/>
            </a:pPr>
            <a:r>
              <a:rPr lang="en-US" altLang="en-US" dirty="0" smtClean="0"/>
              <a:t>Ad hoc #1 </a:t>
            </a:r>
            <a:r>
              <a:rPr lang="en-US" altLang="en-US" dirty="0" smtClean="0">
                <a:sym typeface="Wingdings" panose="05000000000000000000" pitchFamily="2" charset="2"/>
              </a:rPr>
              <a:t></a:t>
            </a:r>
          </a:p>
          <a:p>
            <a:pPr lvl="1">
              <a:lnSpc>
                <a:spcPct val="80000"/>
              </a:lnSpc>
              <a:buFont typeface="Arial" panose="020B0604020202020204" pitchFamily="34" charset="0"/>
              <a:buChar char="•"/>
            </a:pPr>
            <a:r>
              <a:rPr lang="en-US" altLang="en-US" dirty="0" smtClean="0">
                <a:sym typeface="Wingdings" panose="05000000000000000000" pitchFamily="2" charset="2"/>
              </a:rPr>
              <a:t>Ad Hoc # 2 </a:t>
            </a:r>
            <a:endParaRPr lang="en-US" alt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1689928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382000" cy="1065213"/>
          </a:xfrm>
        </p:spPr>
        <p:txBody>
          <a:bodyPr/>
          <a:lstStyle/>
          <a:p>
            <a:r>
              <a:rPr lang="en-US" altLang="en-US" dirty="0"/>
              <a:t>Agenda for </a:t>
            </a:r>
            <a:r>
              <a:rPr lang="en-US" altLang="en-US" dirty="0" smtClean="0"/>
              <a:t>Tuesday March 12,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March 13,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 and comment resolution</a:t>
            </a:r>
          </a:p>
          <a:p>
            <a:pPr lvl="0">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March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err="1"/>
              <a:t>Adhoc</a:t>
            </a:r>
            <a:r>
              <a:rPr lang="en-US" altLang="en-US" dirty="0"/>
              <a:t> group meetings</a:t>
            </a:r>
          </a:p>
          <a:p>
            <a:pPr lvl="1">
              <a:lnSpc>
                <a:spcPct val="80000"/>
              </a:lnSpc>
              <a:buFont typeface="Arial" panose="020B0604020202020204" pitchFamily="34" charset="0"/>
              <a:buChar char="•"/>
            </a:pPr>
            <a:r>
              <a:rPr lang="en-US" altLang="en-US" dirty="0"/>
              <a:t>Ad hoc #1 </a:t>
            </a:r>
            <a:r>
              <a:rPr lang="en-US" altLang="en-US" dirty="0">
                <a:sym typeface="Wingdings" panose="05000000000000000000" pitchFamily="2" charset="2"/>
              </a:rPr>
              <a:t></a:t>
            </a:r>
          </a:p>
          <a:p>
            <a:pPr lvl="1">
              <a:lnSpc>
                <a:spcPct val="80000"/>
              </a:lnSpc>
              <a:buFont typeface="Arial" panose="020B0604020202020204" pitchFamily="34" charset="0"/>
              <a:buChar char="•"/>
            </a:pPr>
            <a:r>
              <a:rPr lang="en-US" altLang="en-US" dirty="0">
                <a:sym typeface="Wingdings" panose="05000000000000000000" pitchFamily="2" charset="2"/>
              </a:rPr>
              <a:t>Ad Hoc # 2 </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March 15, 08:00 </a:t>
            </a:r>
            <a:r>
              <a:rPr lang="en-US" altLang="en-US" dirty="0"/>
              <a:t>– </a:t>
            </a:r>
            <a:r>
              <a:rPr lang="en-US" altLang="en-US" dirty="0" smtClean="0"/>
              <a:t>10:00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March 15, 13:30 </a:t>
            </a:r>
            <a:r>
              <a:rPr lang="en-US" altLang="en-US" dirty="0"/>
              <a:t>– </a:t>
            </a:r>
            <a:r>
              <a:rPr lang="en-US" altLang="en-US" dirty="0" smtClean="0"/>
              <a:t>15:30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2019</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Teleconference Times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10:00 – 12:00 ET</a:t>
            </a:r>
          </a:p>
          <a:p>
            <a:pPr lvl="1">
              <a:buFont typeface="Arial" panose="020B0604020202020204" pitchFamily="34" charset="0"/>
              <a:buChar char="•"/>
            </a:pPr>
            <a:r>
              <a:rPr lang="en-US" dirty="0" smtClean="0"/>
              <a:t>Thursday March 28</a:t>
            </a:r>
          </a:p>
          <a:p>
            <a:pPr lvl="1">
              <a:buFont typeface="Arial" panose="020B0604020202020204" pitchFamily="34" charset="0"/>
              <a:buChar char="•"/>
            </a:pPr>
            <a:r>
              <a:rPr lang="en-US" dirty="0" smtClean="0"/>
              <a:t>Thursday April 11</a:t>
            </a:r>
          </a:p>
          <a:p>
            <a:pPr lvl="1">
              <a:buFont typeface="Arial" panose="020B0604020202020204" pitchFamily="34" charset="0"/>
              <a:buChar char="•"/>
            </a:pPr>
            <a:r>
              <a:rPr lang="en-US" dirty="0" smtClean="0"/>
              <a:t>Thursday April 25</a:t>
            </a:r>
          </a:p>
          <a:p>
            <a:pPr lvl="1">
              <a:buFont typeface="Arial" panose="020B0604020202020204" pitchFamily="34" charset="0"/>
              <a:buChar char="•"/>
            </a:pPr>
            <a:r>
              <a:rPr lang="en-US" dirty="0" smtClean="0"/>
              <a:t>Thursday May 21</a:t>
            </a:r>
            <a:endParaRPr lang="en-US" dirty="0"/>
          </a:p>
          <a:p>
            <a:pPr lvl="1">
              <a:buFont typeface="Arial" panose="020B0604020202020204" pitchFamily="34" charset="0"/>
              <a:buChar char="•"/>
            </a:pPr>
            <a:endParaRPr lang="en-US" dirty="0" smtClean="0"/>
          </a:p>
          <a:p>
            <a:pPr>
              <a:buFont typeface="Arial" panose="020B0604020202020204" pitchFamily="34" charset="0"/>
              <a:buChar char="•"/>
            </a:pPr>
            <a:r>
              <a:rPr lang="en-US" dirty="0" smtClean="0"/>
              <a:t>20:00 – 22:00 ET</a:t>
            </a:r>
          </a:p>
          <a:p>
            <a:pPr lvl="1">
              <a:buFont typeface="Arial" panose="020B0604020202020204" pitchFamily="34" charset="0"/>
              <a:buChar char="•"/>
            </a:pPr>
            <a:r>
              <a:rPr lang="en-US" dirty="0" smtClean="0"/>
              <a:t>Thursday April 4</a:t>
            </a:r>
          </a:p>
          <a:p>
            <a:pPr lvl="1">
              <a:buFont typeface="Arial" panose="020B0604020202020204" pitchFamily="34" charset="0"/>
              <a:buChar char="•"/>
            </a:pPr>
            <a:r>
              <a:rPr lang="en-US" dirty="0" smtClean="0"/>
              <a:t>Thursday April 18</a:t>
            </a:r>
          </a:p>
          <a:p>
            <a:pPr lvl="1">
              <a:buFont typeface="Arial" panose="020B0604020202020204" pitchFamily="34" charset="0"/>
              <a:buChar char="•"/>
            </a:pPr>
            <a:r>
              <a:rPr lang="en-US" dirty="0" smtClean="0"/>
              <a:t>Thursday May 02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770813"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a:t>
            </a:r>
            <a:r>
              <a:rPr lang="en-US" altLang="en-US" sz="1600" dirty="0" smtClean="0">
                <a:solidFill>
                  <a:schemeClr val="tx1"/>
                </a:solidFill>
                <a:latin typeface="Calibri" panose="020F0502020204030204" pitchFamily="34" charset="0"/>
                <a:cs typeface="Calibri" panose="020F0502020204030204" pitchFamily="34" charset="0"/>
              </a:rPr>
              <a:t>March </a:t>
            </a:r>
            <a:r>
              <a:rPr lang="en-US" altLang="en-US" sz="1600" dirty="0">
                <a:solidFill>
                  <a:schemeClr val="tx1"/>
                </a:solidFill>
                <a:latin typeface="Calibri" panose="020F0502020204030204" pitchFamily="34" charset="0"/>
                <a:cs typeface="Calibri" panose="020F0502020204030204" pitchFamily="34" charset="0"/>
              </a:rPr>
              <a:t>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March 2019</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1378</TotalTime>
  <Words>1440</Words>
  <Application>Microsoft Office PowerPoint</Application>
  <PresentationFormat>On-screen Show (4:3)</PresentationFormat>
  <Paragraphs>314</Paragraphs>
  <Slides>27</Slides>
  <Notes>5</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27</vt:i4>
      </vt:variant>
    </vt:vector>
  </HeadingPairs>
  <TitlesOfParts>
    <vt:vector size="39" baseType="lpstr">
      <vt:lpstr>Arial Unicode MS</vt:lpstr>
      <vt:lpstr>MS Gothic</vt:lpstr>
      <vt:lpstr>Arial</vt:lpstr>
      <vt:lpstr>Arial Black</vt:lpstr>
      <vt:lpstr>Calibri</vt:lpstr>
      <vt:lpstr>Monotype Sorts</vt:lpstr>
      <vt:lpstr>Symbol</vt:lpstr>
      <vt:lpstr>Times New Roman</vt:lpstr>
      <vt:lpstr>Wingdings</vt:lpstr>
      <vt:lpstr>Office Theme</vt:lpstr>
      <vt:lpstr>Document</vt:lpstr>
      <vt:lpstr>Worksheet</vt:lpstr>
      <vt:lpstr>TGax March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General Flow of the Meeting</vt:lpstr>
      <vt:lpstr>TGax Schedule</vt:lpstr>
      <vt:lpstr>Agenda for Monday March 11, 13:30 – 15:30 </vt:lpstr>
      <vt:lpstr>Submissions</vt:lpstr>
      <vt:lpstr>Summary from January 2019</vt:lpstr>
      <vt:lpstr>Approval of  TG Minutes (January 2019 Meeting and Telecon Minutes) </vt:lpstr>
      <vt:lpstr>Editor Report </vt:lpstr>
      <vt:lpstr>Agenda for Tuesday March 12, 10:30 – 12:30 </vt:lpstr>
      <vt:lpstr>Agenda for Tuesday March 12, 16:00 – 18:00 </vt:lpstr>
      <vt:lpstr>Agenda for Wednesday March 13, 13:30 – 15:30 </vt:lpstr>
      <vt:lpstr>Agenda for Wednesday March 16, 16:00 – 18:00 </vt:lpstr>
      <vt:lpstr>Agenda for Thursday March 15, 08:00 – 10:00</vt:lpstr>
      <vt:lpstr>Agenda for Thursday March 15, 13:30 – 15:30</vt:lpstr>
      <vt:lpstr>Ad Hoc Meeting</vt:lpstr>
      <vt:lpstr>Teleconference Times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102</cp:revision>
  <cp:lastPrinted>1601-01-01T00:00:00Z</cp:lastPrinted>
  <dcterms:created xsi:type="dcterms:W3CDTF">2017-01-26T15:28:16Z</dcterms:created>
  <dcterms:modified xsi:type="dcterms:W3CDTF">2019-03-10T01:42:39Z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