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6" r:id="rId20"/>
    <p:sldId id="275" r:id="rId21"/>
    <p:sldId id="290" r:id="rId22"/>
    <p:sldId id="278" r:id="rId23"/>
    <p:sldId id="283" r:id="rId24"/>
    <p:sldId id="281" r:id="rId25"/>
    <p:sldId id="284" r:id="rId26"/>
    <p:sldId id="285" r:id="rId27"/>
    <p:sldId id="287" r:id="rId28"/>
    <p:sldId id="286"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802.11-19/0238r0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2019-01-25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6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a:t>
            </a:r>
            <a:r>
              <a:rPr lang="en-US" dirty="0" smtClean="0"/>
              <a:t>January</a:t>
            </a:r>
            <a:r>
              <a:rPr lang="en-US" dirty="0" smtClean="0"/>
              <a:t> 2019.</a:t>
            </a:r>
            <a:endParaRPr lang="en-US" dirty="0" smtClean="0"/>
          </a:p>
          <a:p>
            <a:pPr>
              <a:buFont typeface="Arial" panose="020B0604020202020204" pitchFamily="34" charset="0"/>
              <a:buChar char="•"/>
            </a:pPr>
            <a:r>
              <a:rPr lang="en-US" dirty="0" smtClean="0"/>
              <a:t>Start the resolution of comments received on draft D4.0</a:t>
            </a:r>
          </a:p>
          <a:p>
            <a:pPr lvl="1">
              <a:buFont typeface="Arial" panose="020B0604020202020204" pitchFamily="34" charset="0"/>
              <a:buChar char="•"/>
            </a:pPr>
            <a:r>
              <a:rPr lang="en-US" dirty="0" smtClean="0"/>
              <a:t>Comment Resolution Submissions.</a:t>
            </a:r>
            <a:endParaRPr lang="en-US" dirty="0" smtClean="0"/>
          </a:p>
          <a:p>
            <a:pPr>
              <a:buFont typeface="Arial" panose="020B0604020202020204" pitchFamily="34" charset="0"/>
              <a:buChar char="•"/>
            </a:pPr>
            <a:r>
              <a:rPr lang="en-US" dirty="0" smtClean="0"/>
              <a:t>Schedule </a:t>
            </a:r>
            <a:r>
              <a:rPr lang="en-US" dirty="0" smtClean="0"/>
              <a:t>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smtClean="0"/>
              <a:t>Monday </a:t>
            </a:r>
            <a:r>
              <a:rPr lang="en-US" altLang="en-US" sz="1100" dirty="0" smtClean="0"/>
              <a:t>March 11, 13:30 </a:t>
            </a:r>
            <a:r>
              <a:rPr lang="en-US" altLang="en-US" sz="1100" dirty="0"/>
              <a:t>– </a:t>
            </a:r>
            <a:r>
              <a:rPr lang="en-US" altLang="en-US" sz="1100" dirty="0" smtClean="0"/>
              <a:t>15:30 </a:t>
            </a:r>
            <a:endParaRPr lang="en-US" altLang="en-US" sz="1100" dirty="0"/>
          </a:p>
          <a:p>
            <a:pPr lvl="1">
              <a:lnSpc>
                <a:spcPct val="80000"/>
              </a:lnSpc>
            </a:pPr>
            <a:r>
              <a:rPr lang="en-US" altLang="en-US" sz="1050" dirty="0" smtClean="0"/>
              <a:t>Call </a:t>
            </a:r>
            <a:r>
              <a:rPr lang="en-US" altLang="en-US" sz="1050" dirty="0"/>
              <a:t>Meeting to order</a:t>
            </a:r>
          </a:p>
          <a:p>
            <a:pPr lvl="1">
              <a:lnSpc>
                <a:spcPct val="80000"/>
              </a:lnSpc>
            </a:pPr>
            <a:r>
              <a:rPr lang="en-US" altLang="en-US" sz="1050" dirty="0" smtClean="0"/>
              <a:t>IEEE-SA IPR </a:t>
            </a:r>
            <a:r>
              <a:rPr lang="en-US" altLang="en-US" sz="1050" dirty="0"/>
              <a:t>Policy and procedure</a:t>
            </a:r>
            <a:r>
              <a:rPr lang="en-US" altLang="en-US" sz="1050" dirty="0" smtClean="0"/>
              <a:t>.</a:t>
            </a:r>
          </a:p>
          <a:p>
            <a:pPr lvl="1">
              <a:lnSpc>
                <a:spcPct val="80000"/>
              </a:lnSpc>
            </a:pPr>
            <a:r>
              <a:rPr lang="en-US" altLang="en-US" sz="1050" dirty="0" smtClean="0"/>
              <a:t>Call for Submissions</a:t>
            </a:r>
          </a:p>
          <a:p>
            <a:pPr lvl="1">
              <a:lnSpc>
                <a:spcPct val="80000"/>
              </a:lnSpc>
            </a:pPr>
            <a:r>
              <a:rPr lang="en-US" altLang="en-US" sz="1050" dirty="0" smtClean="0"/>
              <a:t>Ad hoc groups schedule</a:t>
            </a:r>
            <a:endParaRPr lang="en-US" altLang="en-US" sz="1050" dirty="0"/>
          </a:p>
          <a:p>
            <a:pPr lvl="1">
              <a:lnSpc>
                <a:spcPct val="80000"/>
              </a:lnSpc>
            </a:pPr>
            <a:r>
              <a:rPr lang="en-US" altLang="en-US" sz="1050" dirty="0"/>
              <a:t>Comment </a:t>
            </a:r>
            <a:r>
              <a:rPr lang="en-US" altLang="en-US" sz="1050" dirty="0" smtClean="0"/>
              <a:t>resolution and submissions</a:t>
            </a:r>
            <a:endParaRPr lang="en-US" altLang="en-US" sz="1050" dirty="0"/>
          </a:p>
          <a:p>
            <a:pPr lvl="1">
              <a:lnSpc>
                <a:spcPct val="80000"/>
              </a:lnSpc>
            </a:pPr>
            <a:r>
              <a:rPr lang="en-US" altLang="en-US" sz="1050" dirty="0" smtClean="0"/>
              <a:t>Recess</a:t>
            </a:r>
          </a:p>
          <a:p>
            <a:pPr lvl="1">
              <a:lnSpc>
                <a:spcPct val="80000"/>
              </a:lnSpc>
            </a:pPr>
            <a:endParaRPr lang="en-US" altLang="en-US" sz="1050" dirty="0" smtClean="0"/>
          </a:p>
          <a:p>
            <a:pPr lvl="0">
              <a:lnSpc>
                <a:spcPct val="80000"/>
              </a:lnSpc>
            </a:pPr>
            <a:r>
              <a:rPr lang="en-CA" altLang="en-US" sz="1100" dirty="0" smtClean="0"/>
              <a:t>Tuesday</a:t>
            </a:r>
            <a:r>
              <a:rPr lang="en-US" altLang="en-US" sz="1100" dirty="0" smtClean="0"/>
              <a:t> March 12, </a:t>
            </a:r>
            <a:r>
              <a:rPr lang="en-US" altLang="en-US" sz="1100" dirty="0"/>
              <a:t>10:30 – 12:30</a:t>
            </a:r>
          </a:p>
          <a:p>
            <a:pPr lvl="1">
              <a:lnSpc>
                <a:spcPct val="80000"/>
              </a:lnSpc>
            </a:pPr>
            <a:r>
              <a:rPr lang="en-US" altLang="en-US" sz="1050" dirty="0" err="1" smtClean="0"/>
              <a:t>Adhoc</a:t>
            </a:r>
            <a:r>
              <a:rPr lang="en-US" altLang="en-US" sz="1050" dirty="0" smtClean="0"/>
              <a:t> group meetings</a:t>
            </a:r>
          </a:p>
          <a:p>
            <a:pPr lvl="1">
              <a:lnSpc>
                <a:spcPct val="80000"/>
              </a:lnSpc>
            </a:pPr>
            <a:endParaRPr lang="en-US" altLang="en-US" sz="1050" dirty="0"/>
          </a:p>
          <a:p>
            <a:pPr lvl="0">
              <a:lnSpc>
                <a:spcPct val="80000"/>
              </a:lnSpc>
            </a:pPr>
            <a:r>
              <a:rPr lang="en-CA" altLang="en-US" sz="1100" dirty="0"/>
              <a:t>Tuesday</a:t>
            </a:r>
            <a:r>
              <a:rPr lang="en-US" altLang="en-US" sz="1100" dirty="0"/>
              <a:t> March </a:t>
            </a:r>
            <a:r>
              <a:rPr lang="en-US" altLang="en-US" sz="1100" dirty="0" smtClean="0"/>
              <a:t>12, 16:00 </a:t>
            </a:r>
            <a:r>
              <a:rPr lang="en-US" altLang="en-US" sz="1100" dirty="0"/>
              <a:t>– </a:t>
            </a:r>
            <a:r>
              <a:rPr lang="en-US" altLang="en-US" sz="1100" dirty="0" smtClean="0"/>
              <a:t>18:00</a:t>
            </a:r>
            <a:endParaRPr lang="en-US" altLang="en-US" sz="1100" dirty="0"/>
          </a:p>
          <a:p>
            <a:pPr lvl="1">
              <a:lnSpc>
                <a:spcPct val="80000"/>
              </a:lnSpc>
            </a:pPr>
            <a:r>
              <a:rPr lang="en-US" altLang="en-US" sz="1050" dirty="0" smtClean="0"/>
              <a:t>Ad hoc group meetings</a:t>
            </a:r>
          </a:p>
          <a:p>
            <a:pPr lvl="1">
              <a:lnSpc>
                <a:spcPct val="80000"/>
              </a:lnSpc>
            </a:pPr>
            <a:endParaRPr lang="en-US" altLang="en-US" sz="1050" dirty="0"/>
          </a:p>
          <a:p>
            <a:pPr>
              <a:lnSpc>
                <a:spcPct val="80000"/>
              </a:lnSpc>
            </a:pPr>
            <a:r>
              <a:rPr lang="en-US" altLang="en-US" sz="1050" dirty="0"/>
              <a:t>Wednesday March </a:t>
            </a:r>
            <a:r>
              <a:rPr lang="en-US" altLang="en-US" sz="1050" dirty="0" smtClean="0"/>
              <a:t>13, </a:t>
            </a:r>
            <a:r>
              <a:rPr lang="en-US" altLang="en-US" sz="1050" dirty="0"/>
              <a:t>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6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a:lnSpc>
                <a:spcPct val="80000"/>
              </a:lnSpc>
            </a:pPr>
            <a:r>
              <a:rPr lang="en-US" altLang="en-US" sz="1050" dirty="0" smtClean="0"/>
              <a:t>Wednesday March 13, </a:t>
            </a:r>
            <a:r>
              <a:rPr lang="en-US" altLang="en-US" sz="1050" dirty="0" smtClean="0"/>
              <a:t>16</a:t>
            </a:r>
            <a:r>
              <a:rPr lang="en-US" altLang="en-US" sz="1050" dirty="0" smtClean="0"/>
              <a:t>:00 </a:t>
            </a:r>
            <a:r>
              <a:rPr lang="en-US" altLang="en-US" sz="1050" dirty="0"/>
              <a:t>– </a:t>
            </a:r>
            <a:r>
              <a:rPr lang="en-US" altLang="en-US" sz="1050" dirty="0" smtClean="0"/>
              <a:t>18:00</a:t>
            </a:r>
            <a:endParaRPr lang="en-US" altLang="en-US" sz="1050" dirty="0"/>
          </a:p>
          <a:p>
            <a:pPr lvl="1">
              <a:lnSpc>
                <a:spcPct val="80000"/>
              </a:lnSpc>
            </a:pPr>
            <a:r>
              <a:rPr lang="en-US" altLang="en-US" sz="1050" dirty="0" smtClean="0"/>
              <a:t>Ad hoc group meetings</a:t>
            </a:r>
          </a:p>
          <a:p>
            <a:pPr lvl="1">
              <a:lnSpc>
                <a:spcPct val="80000"/>
              </a:lnSpc>
            </a:pPr>
            <a:endParaRPr lang="en-US" altLang="en-US" sz="1050" dirty="0"/>
          </a:p>
          <a:p>
            <a:pPr>
              <a:lnSpc>
                <a:spcPct val="80000"/>
              </a:lnSpc>
            </a:pPr>
            <a:r>
              <a:rPr lang="en-US" altLang="en-US" sz="1050" dirty="0" smtClean="0"/>
              <a:t>Thursday March 14, </a:t>
            </a:r>
            <a:r>
              <a:rPr lang="en-US" altLang="en-US" sz="1050" dirty="0" smtClean="0"/>
              <a:t>08:00 </a:t>
            </a:r>
            <a:r>
              <a:rPr lang="en-US" altLang="en-US" sz="1050" dirty="0"/>
              <a:t>– </a:t>
            </a:r>
            <a:r>
              <a:rPr lang="en-US" altLang="en-US" sz="1050" dirty="0" smtClean="0"/>
              <a:t>10:00</a:t>
            </a:r>
            <a:endParaRPr lang="en-US" altLang="en-US" sz="1050" dirty="0"/>
          </a:p>
          <a:p>
            <a:pPr lvl="1">
              <a:lnSpc>
                <a:spcPct val="80000"/>
              </a:lnSpc>
            </a:pPr>
            <a:r>
              <a:rPr lang="en-US" altLang="en-US" sz="1050" dirty="0"/>
              <a:t>Call Meeting to order</a:t>
            </a:r>
          </a:p>
          <a:p>
            <a:pPr lvl="1">
              <a:lnSpc>
                <a:spcPct val="80000"/>
              </a:lnSpc>
            </a:pPr>
            <a:r>
              <a:rPr lang="en-US" altLang="en-US" sz="1050" dirty="0" smtClean="0"/>
              <a:t>IEEE-SA IPR </a:t>
            </a:r>
            <a:r>
              <a:rPr lang="en-US" altLang="en-US" sz="1050" dirty="0"/>
              <a:t>Policy and procedure.</a:t>
            </a:r>
          </a:p>
          <a:p>
            <a:pPr lvl="1">
              <a:lnSpc>
                <a:spcPct val="80000"/>
              </a:lnSpc>
            </a:pPr>
            <a:r>
              <a:rPr lang="en-US" altLang="en-US" sz="1050" dirty="0"/>
              <a:t>Comment </a:t>
            </a:r>
            <a:r>
              <a:rPr lang="en-US" altLang="en-US" sz="1050" dirty="0" smtClean="0"/>
              <a:t>resolution</a:t>
            </a:r>
            <a:endParaRPr lang="en-US" altLang="en-US" sz="1050" dirty="0"/>
          </a:p>
          <a:p>
            <a:pPr lvl="1">
              <a:lnSpc>
                <a:spcPct val="80000"/>
              </a:lnSpc>
            </a:pPr>
            <a:r>
              <a:rPr lang="en-US" altLang="en-US" sz="1050" dirty="0"/>
              <a:t>Recess </a:t>
            </a:r>
            <a:endParaRPr lang="en-US" altLang="en-US" sz="1050" dirty="0" smtClean="0"/>
          </a:p>
          <a:p>
            <a:pPr lvl="1">
              <a:lnSpc>
                <a:spcPct val="80000"/>
              </a:lnSpc>
            </a:pPr>
            <a:endParaRPr lang="en-US" altLang="en-US" sz="1400" dirty="0"/>
          </a:p>
          <a:p>
            <a:pPr>
              <a:lnSpc>
                <a:spcPct val="80000"/>
              </a:lnSpc>
            </a:pPr>
            <a:r>
              <a:rPr lang="en-US" altLang="en-US" sz="1050" dirty="0" smtClean="0"/>
              <a:t>Thursday </a:t>
            </a:r>
            <a:r>
              <a:rPr lang="en-US" altLang="en-US" sz="1050" dirty="0" smtClean="0"/>
              <a:t>March 14, 13:30 </a:t>
            </a:r>
            <a:r>
              <a:rPr lang="en-US" altLang="en-US" sz="1050" dirty="0"/>
              <a:t>– </a:t>
            </a:r>
            <a:r>
              <a:rPr lang="en-US" altLang="en-US" sz="1050" dirty="0" smtClean="0"/>
              <a:t>15:30</a:t>
            </a:r>
            <a:endParaRPr lang="en-US" altLang="en-US" sz="1050" dirty="0"/>
          </a:p>
          <a:p>
            <a:pPr lvl="1">
              <a:lnSpc>
                <a:spcPct val="80000"/>
              </a:lnSpc>
            </a:pPr>
            <a:r>
              <a:rPr lang="en-US" altLang="en-US" sz="1050" dirty="0"/>
              <a:t>Call Meeting to order</a:t>
            </a:r>
          </a:p>
          <a:p>
            <a:pPr lvl="1">
              <a:lnSpc>
                <a:spcPct val="80000"/>
              </a:lnSpc>
            </a:pPr>
            <a:r>
              <a:rPr lang="en-US" altLang="en-US" sz="1050" dirty="0" smtClean="0"/>
              <a:t>IEEE-SA IPR </a:t>
            </a:r>
            <a:r>
              <a:rPr lang="en-US" altLang="en-US" sz="1050" dirty="0"/>
              <a:t>Policy and procedure</a:t>
            </a:r>
            <a:r>
              <a:rPr lang="en-US" altLang="en-US" sz="1050" dirty="0" smtClean="0"/>
              <a:t>.</a:t>
            </a:r>
          </a:p>
          <a:p>
            <a:pPr lvl="1">
              <a:lnSpc>
                <a:spcPct val="80000"/>
              </a:lnSpc>
            </a:pPr>
            <a:r>
              <a:rPr lang="en-US" altLang="en-US" sz="1050" dirty="0" smtClean="0"/>
              <a:t>TG Motions</a:t>
            </a:r>
            <a:endParaRPr lang="en-US" altLang="en-US" sz="1050" dirty="0"/>
          </a:p>
          <a:p>
            <a:pPr lvl="1">
              <a:lnSpc>
                <a:spcPct val="80000"/>
              </a:lnSpc>
            </a:pPr>
            <a:r>
              <a:rPr lang="en-US" altLang="en-US" sz="1050" dirty="0" smtClean="0"/>
              <a:t>Comment Resolution</a:t>
            </a:r>
            <a:endParaRPr lang="en-US" altLang="en-US" sz="1050" dirty="0"/>
          </a:p>
          <a:p>
            <a:pPr lvl="1">
              <a:lnSpc>
                <a:spcPct val="80000"/>
              </a:lnSpc>
            </a:pPr>
            <a:r>
              <a:rPr lang="en-US" altLang="en-US" sz="1050" dirty="0" smtClean="0"/>
              <a:t>Goals </a:t>
            </a:r>
            <a:r>
              <a:rPr lang="en-US" altLang="en-US" sz="1050" dirty="0"/>
              <a:t>for </a:t>
            </a:r>
            <a:r>
              <a:rPr lang="en-US" altLang="en-US" sz="1050" dirty="0" smtClean="0"/>
              <a:t>March </a:t>
            </a:r>
            <a:r>
              <a:rPr lang="en-US" altLang="en-US" sz="1050" dirty="0" smtClean="0"/>
              <a:t>2018</a:t>
            </a:r>
          </a:p>
          <a:p>
            <a:pPr lvl="1">
              <a:lnSpc>
                <a:spcPct val="80000"/>
              </a:lnSpc>
            </a:pPr>
            <a:r>
              <a:rPr lang="en-US" altLang="en-US" sz="1050" dirty="0" smtClean="0"/>
              <a:t>TG ad hoc meeting</a:t>
            </a:r>
            <a:endParaRPr lang="en-US" altLang="en-US" sz="1050" dirty="0"/>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9263540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smtClean="0">
                <a:solidFill>
                  <a:schemeClr val="tx1"/>
                </a:solidFill>
              </a:rPr>
              <a:t>Adhoc</a:t>
            </a:r>
            <a:r>
              <a:rPr lang="en-US" dirty="0" smtClean="0">
                <a:solidFill>
                  <a:schemeClr val="tx1"/>
                </a:solidFill>
              </a:rPr>
              <a:t> groups schedule is TBD</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11,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January</a:t>
            </a:r>
            <a:r>
              <a:rPr lang="en-US" altLang="en-US" dirty="0" smtClean="0"/>
              <a:t> 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November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a:t>
            </a:r>
            <a:r>
              <a:rPr lang="en-US" altLang="en-US" dirty="0" smtClean="0"/>
              <a:t>Report and comment assignment </a:t>
            </a:r>
            <a:r>
              <a:rPr lang="en-US" altLang="en-US" dirty="0"/>
              <a:t>– Robert Stacey</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a:t>
            </a:r>
            <a:r>
              <a:rPr lang="en-US" dirty="0" smtClean="0"/>
              <a:t>January</a:t>
            </a:r>
            <a:r>
              <a:rPr lang="en-US" dirty="0" smtClean="0"/>
              <a:t> 2019</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a:t>
            </a:r>
            <a:r>
              <a:rPr lang="en-US" altLang="en-US" dirty="0" smtClean="0"/>
              <a:t>January</a:t>
            </a:r>
            <a:r>
              <a:rPr lang="en-US" altLang="en-US" dirty="0" smtClean="0"/>
              <a:t>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a:t>
            </a:r>
            <a:r>
              <a:rPr lang="en-US" altLang="en-US" sz="2000" dirty="0" smtClean="0"/>
              <a:t> 2019 </a:t>
            </a:r>
            <a:r>
              <a:rPr lang="en-US" altLang="en-US" sz="2000" dirty="0" smtClean="0"/>
              <a:t>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March 10-15,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Vancouver, Canada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a:t>
            </a:r>
            <a:r>
              <a:rPr lang="en-US" altLang="en-US" dirty="0" smtClean="0"/>
              <a:t>March 12, </a:t>
            </a:r>
            <a:r>
              <a:rPr lang="en-US" altLang="en-US" dirty="0" smtClean="0"/>
              <a:t>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a:t>
            </a:r>
            <a:r>
              <a:rPr lang="en-US" altLang="en-US" dirty="0" smtClean="0">
                <a:sym typeface="Wingdings" panose="05000000000000000000" pitchFamily="2" charset="2"/>
              </a:rPr>
              <a:t></a:t>
            </a:r>
          </a:p>
          <a:p>
            <a:pPr lvl="1">
              <a:lnSpc>
                <a:spcPct val="80000"/>
              </a:lnSpc>
              <a:buFont typeface="Arial" panose="020B0604020202020204" pitchFamily="34" charset="0"/>
              <a:buChar char="•"/>
            </a:pPr>
            <a:r>
              <a:rPr lang="en-US" altLang="en-US" dirty="0" smtClean="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a:t>
            </a:r>
            <a:r>
              <a:rPr lang="en-US" altLang="en-US" dirty="0" smtClean="0"/>
              <a:t>March 12,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13,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a:t>
            </a:r>
            <a:r>
              <a:rPr lang="en-US" altLang="en-US" dirty="0" smtClean="0"/>
              <a:t>March </a:t>
            </a:r>
            <a:r>
              <a:rPr lang="en-US" altLang="en-US" dirty="0" smtClean="0"/>
              <a:t>16, </a:t>
            </a:r>
            <a:r>
              <a:rPr lang="en-US" altLang="en-US" dirty="0" smtClean="0"/>
              <a:t>16</a:t>
            </a:r>
            <a:r>
              <a:rPr lang="en-US" altLang="en-US" dirty="0" smtClean="0"/>
              <a:t>:00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smtClean="0"/>
              <a:t>March 15, </a:t>
            </a:r>
            <a:r>
              <a:rPr lang="en-US" altLang="en-US" dirty="0" smtClean="0"/>
              <a:t>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March 15, </a:t>
            </a:r>
            <a:r>
              <a:rPr lang="en-US" altLang="en-US" dirty="0" smtClean="0"/>
              <a:t>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a:t>
            </a:r>
            <a:r>
              <a:rPr lang="en-US" altLang="en-US" dirty="0" smtClean="0"/>
              <a:t>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1318</TotalTime>
  <Words>1361</Words>
  <Application>Microsoft Office PowerPoint</Application>
  <PresentationFormat>On-screen Show (4:3)</PresentationFormat>
  <Paragraphs>303</Paragraphs>
  <Slides>28</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March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11, 13:30 – 15:30 </vt:lpstr>
      <vt:lpstr>Submissions</vt:lpstr>
      <vt:lpstr>Summary from January 2019</vt:lpstr>
      <vt:lpstr>Approval of  TG Minutes (January 2019 Meeting and Telecon Minutes) </vt:lpstr>
      <vt:lpstr>Timeline</vt:lpstr>
      <vt:lpstr>Editor Report </vt:lpstr>
      <vt:lpstr>Agenda for Tuesday March 12, 10:30 – 12:30 </vt:lpstr>
      <vt:lpstr>Agenda for Tuesday March 12, 16:00 – 18:00 </vt:lpstr>
      <vt:lpstr>Agenda for Wednesday March 13, 13:30 – 15:30 </vt:lpstr>
      <vt:lpstr>Agenda for Wednesday March 16, 16:00 – 18:00 </vt:lpstr>
      <vt:lpstr>Agenda for Thursday March 15, 08:00 – 10:00</vt:lpstr>
      <vt:lpstr>Agenda for Thursday March 15, 13:30 – 15:30</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96</cp:revision>
  <cp:lastPrinted>1601-01-01T00:00:00Z</cp:lastPrinted>
  <dcterms:created xsi:type="dcterms:W3CDTF">2017-01-26T15:28:16Z</dcterms:created>
  <dcterms:modified xsi:type="dcterms:W3CDTF">2019-01-25T13:08:27Z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