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73"/>
  </p:notesMasterIdLst>
  <p:handoutMasterIdLst>
    <p:handoutMasterId r:id="rId174"/>
  </p:handoutMasterIdLst>
  <p:sldIdLst>
    <p:sldId id="269" r:id="rId2"/>
    <p:sldId id="278" r:id="rId3"/>
    <p:sldId id="1454" r:id="rId4"/>
    <p:sldId id="359" r:id="rId5"/>
    <p:sldId id="1802" r:id="rId6"/>
    <p:sldId id="287" r:id="rId7"/>
    <p:sldId id="1620" r:id="rId8"/>
    <p:sldId id="344" r:id="rId9"/>
    <p:sldId id="345" r:id="rId10"/>
    <p:sldId id="1378" r:id="rId11"/>
    <p:sldId id="1423" r:id="rId12"/>
    <p:sldId id="1164" r:id="rId13"/>
    <p:sldId id="1562" r:id="rId14"/>
    <p:sldId id="2073" r:id="rId15"/>
    <p:sldId id="1101" r:id="rId16"/>
    <p:sldId id="1581" r:id="rId17"/>
    <p:sldId id="2062" r:id="rId18"/>
    <p:sldId id="1981" r:id="rId19"/>
    <p:sldId id="2074" r:id="rId20"/>
    <p:sldId id="2102" r:id="rId21"/>
    <p:sldId id="2107" r:id="rId22"/>
    <p:sldId id="2075" r:id="rId23"/>
    <p:sldId id="1657" r:id="rId24"/>
    <p:sldId id="2208" r:id="rId25"/>
    <p:sldId id="1747" r:id="rId26"/>
    <p:sldId id="1769" r:id="rId27"/>
    <p:sldId id="1786" r:id="rId28"/>
    <p:sldId id="1894" r:id="rId29"/>
    <p:sldId id="2225" r:id="rId30"/>
    <p:sldId id="2226" r:id="rId31"/>
    <p:sldId id="2227" r:id="rId32"/>
    <p:sldId id="2228" r:id="rId33"/>
    <p:sldId id="2229" r:id="rId34"/>
    <p:sldId id="2236" r:id="rId35"/>
    <p:sldId id="1965" r:id="rId36"/>
    <p:sldId id="1967" r:id="rId37"/>
    <p:sldId id="1968" r:id="rId38"/>
    <p:sldId id="1969" r:id="rId39"/>
    <p:sldId id="2035" r:id="rId40"/>
    <p:sldId id="2104" r:id="rId41"/>
    <p:sldId id="2112" r:id="rId42"/>
    <p:sldId id="2113" r:id="rId43"/>
    <p:sldId id="2114" r:id="rId44"/>
    <p:sldId id="2167" r:id="rId45"/>
    <p:sldId id="2207" r:id="rId46"/>
    <p:sldId id="2215" r:id="rId47"/>
    <p:sldId id="2210" r:id="rId48"/>
    <p:sldId id="2209" r:id="rId49"/>
    <p:sldId id="2211" r:id="rId50"/>
    <p:sldId id="2264" r:id="rId51"/>
    <p:sldId id="2267" r:id="rId52"/>
    <p:sldId id="2008" r:id="rId53"/>
    <p:sldId id="1864" r:id="rId54"/>
    <p:sldId id="1945" r:id="rId55"/>
    <p:sldId id="1946" r:id="rId56"/>
    <p:sldId id="2036" r:id="rId57"/>
    <p:sldId id="2037" r:id="rId58"/>
    <p:sldId id="2071" r:id="rId59"/>
    <p:sldId id="2218" r:id="rId60"/>
    <p:sldId id="2220" r:id="rId61"/>
    <p:sldId id="1688" r:id="rId62"/>
    <p:sldId id="1703" r:id="rId63"/>
    <p:sldId id="2245" r:id="rId64"/>
    <p:sldId id="2246" r:id="rId65"/>
    <p:sldId id="2247" r:id="rId66"/>
    <p:sldId id="2248" r:id="rId67"/>
    <p:sldId id="2249" r:id="rId68"/>
    <p:sldId id="2250" r:id="rId69"/>
    <p:sldId id="1704" r:id="rId70"/>
    <p:sldId id="1978" r:id="rId71"/>
    <p:sldId id="1705" r:id="rId72"/>
    <p:sldId id="2251" r:id="rId73"/>
    <p:sldId id="2254" r:id="rId74"/>
    <p:sldId id="1706" r:id="rId75"/>
    <p:sldId id="2252" r:id="rId76"/>
    <p:sldId id="2259" r:id="rId77"/>
    <p:sldId id="2260" r:id="rId78"/>
    <p:sldId id="2255" r:id="rId79"/>
    <p:sldId id="2261" r:id="rId80"/>
    <p:sldId id="1707" r:id="rId81"/>
    <p:sldId id="2253" r:id="rId82"/>
    <p:sldId id="2257" r:id="rId83"/>
    <p:sldId id="2258" r:id="rId84"/>
    <p:sldId id="2256" r:id="rId85"/>
    <p:sldId id="2262" r:id="rId86"/>
    <p:sldId id="1708" r:id="rId87"/>
    <p:sldId id="1709" r:id="rId88"/>
    <p:sldId id="1710" r:id="rId89"/>
    <p:sldId id="1790" r:id="rId90"/>
    <p:sldId id="2199" r:id="rId91"/>
    <p:sldId id="1698" r:id="rId92"/>
    <p:sldId id="1701" r:id="rId93"/>
    <p:sldId id="2241" r:id="rId94"/>
    <p:sldId id="2100" r:id="rId95"/>
    <p:sldId id="2014" r:id="rId96"/>
    <p:sldId id="1679" r:id="rId97"/>
    <p:sldId id="2191" r:id="rId98"/>
    <p:sldId id="2192" r:id="rId99"/>
    <p:sldId id="2265" r:id="rId100"/>
    <p:sldId id="2266" r:id="rId101"/>
    <p:sldId id="2193" r:id="rId102"/>
    <p:sldId id="2231" r:id="rId103"/>
    <p:sldId id="2232" r:id="rId104"/>
    <p:sldId id="2268" r:id="rId105"/>
    <p:sldId id="2269" r:id="rId106"/>
    <p:sldId id="2270" r:id="rId107"/>
    <p:sldId id="2271" r:id="rId108"/>
    <p:sldId id="2230" r:id="rId109"/>
    <p:sldId id="2244" r:id="rId110"/>
    <p:sldId id="1375" r:id="rId111"/>
    <p:sldId id="1376" r:id="rId112"/>
    <p:sldId id="1400" r:id="rId113"/>
    <p:sldId id="2004" r:id="rId114"/>
    <p:sldId id="619" r:id="rId115"/>
    <p:sldId id="621" r:id="rId116"/>
    <p:sldId id="1561" r:id="rId117"/>
    <p:sldId id="1555" r:id="rId118"/>
    <p:sldId id="1601" r:id="rId119"/>
    <p:sldId id="1585" r:id="rId120"/>
    <p:sldId id="1586" r:id="rId121"/>
    <p:sldId id="1587" r:id="rId122"/>
    <p:sldId id="1588" r:id="rId123"/>
    <p:sldId id="1589" r:id="rId124"/>
    <p:sldId id="1590" r:id="rId125"/>
    <p:sldId id="1771" r:id="rId126"/>
    <p:sldId id="1772" r:id="rId127"/>
    <p:sldId id="1591" r:id="rId128"/>
    <p:sldId id="1592" r:id="rId129"/>
    <p:sldId id="1593" r:id="rId130"/>
    <p:sldId id="1594" r:id="rId131"/>
    <p:sldId id="1595" r:id="rId132"/>
    <p:sldId id="1596" r:id="rId133"/>
    <p:sldId id="1597" r:id="rId134"/>
    <p:sldId id="1598" r:id="rId135"/>
    <p:sldId id="1599" r:id="rId136"/>
    <p:sldId id="1600" r:id="rId137"/>
    <p:sldId id="1628" r:id="rId138"/>
    <p:sldId id="1638" r:id="rId139"/>
    <p:sldId id="1725" r:id="rId140"/>
    <p:sldId id="1726" r:id="rId141"/>
    <p:sldId id="1947" r:id="rId142"/>
    <p:sldId id="1975" r:id="rId143"/>
    <p:sldId id="1976" r:id="rId144"/>
    <p:sldId id="1977" r:id="rId145"/>
    <p:sldId id="2039" r:id="rId146"/>
    <p:sldId id="2060" r:id="rId147"/>
    <p:sldId id="2061" r:id="rId148"/>
    <p:sldId id="2097" r:id="rId149"/>
    <p:sldId id="2103" r:id="rId150"/>
    <p:sldId id="2063" r:id="rId151"/>
    <p:sldId id="2064" r:id="rId152"/>
    <p:sldId id="2065" r:id="rId153"/>
    <p:sldId id="2066" r:id="rId154"/>
    <p:sldId id="2067" r:id="rId155"/>
    <p:sldId id="2068" r:id="rId156"/>
    <p:sldId id="2069" r:id="rId157"/>
    <p:sldId id="2146" r:id="rId158"/>
    <p:sldId id="2147" r:id="rId159"/>
    <p:sldId id="2148" r:id="rId160"/>
    <p:sldId id="2158" r:id="rId161"/>
    <p:sldId id="2159" r:id="rId162"/>
    <p:sldId id="2157" r:id="rId163"/>
    <p:sldId id="2160" r:id="rId164"/>
    <p:sldId id="2216" r:id="rId165"/>
    <p:sldId id="2217" r:id="rId166"/>
    <p:sldId id="2219" r:id="rId167"/>
    <p:sldId id="2238" r:id="rId168"/>
    <p:sldId id="2239" r:id="rId169"/>
    <p:sldId id="2240" r:id="rId170"/>
    <p:sldId id="2242" r:id="rId171"/>
    <p:sldId id="2263" r:id="rId172"/>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521415D9-36F7-43E2-AB2F-B90AF26B5E84}">
      <p14:sectionLst xmlns:p14="http://schemas.microsoft.com/office/powerpoint/2010/main">
        <p14:section name="Default Section" id="{DE7C1F2C-77B2-4301-B3FB-7586EFA5B134}">
          <p14:sldIdLst>
            <p14:sldId id="269"/>
            <p14:sldId id="278"/>
            <p14:sldId id="1454"/>
            <p14:sldId id="359"/>
            <p14:sldId id="1802"/>
            <p14:sldId id="287"/>
            <p14:sldId id="1620"/>
            <p14:sldId id="344"/>
            <p14:sldId id="345"/>
            <p14:sldId id="1378"/>
            <p14:sldId id="1423"/>
            <p14:sldId id="1164"/>
            <p14:sldId id="1562"/>
            <p14:sldId id="2073"/>
            <p14:sldId id="1101"/>
            <p14:sldId id="1581"/>
            <p14:sldId id="2062"/>
            <p14:sldId id="1981"/>
            <p14:sldId id="2074"/>
            <p14:sldId id="2102"/>
            <p14:sldId id="2107"/>
            <p14:sldId id="2075"/>
            <p14:sldId id="1657"/>
            <p14:sldId id="2208"/>
            <p14:sldId id="1747"/>
            <p14:sldId id="1769"/>
            <p14:sldId id="1786"/>
            <p14:sldId id="1894"/>
            <p14:sldId id="2225"/>
            <p14:sldId id="2226"/>
            <p14:sldId id="2227"/>
            <p14:sldId id="2228"/>
            <p14:sldId id="2229"/>
            <p14:sldId id="2236"/>
            <p14:sldId id="1965"/>
            <p14:sldId id="1967"/>
            <p14:sldId id="1968"/>
            <p14:sldId id="1969"/>
            <p14:sldId id="2035"/>
            <p14:sldId id="2104"/>
            <p14:sldId id="2112"/>
            <p14:sldId id="2113"/>
            <p14:sldId id="2114"/>
            <p14:sldId id="2167"/>
            <p14:sldId id="2207"/>
            <p14:sldId id="2215"/>
            <p14:sldId id="2210"/>
            <p14:sldId id="2209"/>
            <p14:sldId id="2211"/>
            <p14:sldId id="2264"/>
            <p14:sldId id="2267"/>
            <p14:sldId id="2008"/>
            <p14:sldId id="1864"/>
            <p14:sldId id="1945"/>
            <p14:sldId id="1946"/>
            <p14:sldId id="2036"/>
            <p14:sldId id="2037"/>
            <p14:sldId id="2071"/>
            <p14:sldId id="2218"/>
            <p14:sldId id="2220"/>
            <p14:sldId id="1688"/>
            <p14:sldId id="1703"/>
            <p14:sldId id="2245"/>
            <p14:sldId id="2246"/>
            <p14:sldId id="2247"/>
            <p14:sldId id="2248"/>
            <p14:sldId id="2249"/>
            <p14:sldId id="2250"/>
            <p14:sldId id="1704"/>
            <p14:sldId id="1978"/>
            <p14:sldId id="1705"/>
            <p14:sldId id="2251"/>
            <p14:sldId id="2254"/>
            <p14:sldId id="1706"/>
            <p14:sldId id="2252"/>
            <p14:sldId id="2259"/>
            <p14:sldId id="2260"/>
            <p14:sldId id="2255"/>
            <p14:sldId id="2261"/>
            <p14:sldId id="1707"/>
            <p14:sldId id="2253"/>
            <p14:sldId id="2257"/>
            <p14:sldId id="2258"/>
            <p14:sldId id="2256"/>
            <p14:sldId id="2262"/>
            <p14:sldId id="1708"/>
            <p14:sldId id="1709"/>
            <p14:sldId id="1710"/>
            <p14:sldId id="1790"/>
            <p14:sldId id="2199"/>
            <p14:sldId id="1698"/>
            <p14:sldId id="1701"/>
            <p14:sldId id="2241"/>
            <p14:sldId id="2100"/>
            <p14:sldId id="2014"/>
            <p14:sldId id="1679"/>
            <p14:sldId id="2191"/>
          </p14:sldIdLst>
        </p14:section>
        <p14:section name="Untitled Section" id="{6DA2EFCA-DC17-4AFA-A7AC-3305EC41C610}">
          <p14:sldIdLst>
            <p14:sldId id="2192"/>
            <p14:sldId id="2265"/>
            <p14:sldId id="2266"/>
            <p14:sldId id="2193"/>
            <p14:sldId id="2231"/>
            <p14:sldId id="2232"/>
            <p14:sldId id="2268"/>
            <p14:sldId id="2269"/>
            <p14:sldId id="2270"/>
            <p14:sldId id="2271"/>
            <p14:sldId id="2230"/>
            <p14:sldId id="2244"/>
            <p14:sldId id="1375"/>
            <p14:sldId id="1376"/>
            <p14:sldId id="1400"/>
            <p14:sldId id="2004"/>
            <p14:sldId id="619"/>
            <p14:sldId id="621"/>
            <p14:sldId id="1561"/>
            <p14:sldId id="1555"/>
            <p14:sldId id="1601"/>
            <p14:sldId id="1585"/>
            <p14:sldId id="1586"/>
            <p14:sldId id="1587"/>
            <p14:sldId id="1588"/>
            <p14:sldId id="1589"/>
            <p14:sldId id="1590"/>
            <p14:sldId id="1771"/>
            <p14:sldId id="1772"/>
            <p14:sldId id="1591"/>
            <p14:sldId id="1592"/>
            <p14:sldId id="1593"/>
            <p14:sldId id="1594"/>
            <p14:sldId id="1595"/>
            <p14:sldId id="1596"/>
            <p14:sldId id="1597"/>
            <p14:sldId id="1598"/>
            <p14:sldId id="1599"/>
            <p14:sldId id="1600"/>
            <p14:sldId id="1628"/>
            <p14:sldId id="1638"/>
            <p14:sldId id="1725"/>
            <p14:sldId id="1726"/>
            <p14:sldId id="1947"/>
            <p14:sldId id="1975"/>
            <p14:sldId id="1976"/>
            <p14:sldId id="1977"/>
            <p14:sldId id="2039"/>
            <p14:sldId id="2060"/>
            <p14:sldId id="2061"/>
            <p14:sldId id="2097"/>
            <p14:sldId id="2103"/>
            <p14:sldId id="2063"/>
            <p14:sldId id="2064"/>
            <p14:sldId id="2065"/>
            <p14:sldId id="2066"/>
            <p14:sldId id="2067"/>
            <p14:sldId id="2068"/>
            <p14:sldId id="2069"/>
            <p14:sldId id="2146"/>
            <p14:sldId id="2147"/>
            <p14:sldId id="2148"/>
            <p14:sldId id="2158"/>
            <p14:sldId id="2159"/>
            <p14:sldId id="2157"/>
            <p14:sldId id="2160"/>
            <p14:sldId id="2216"/>
            <p14:sldId id="2217"/>
            <p14:sldId id="2219"/>
            <p14:sldId id="2238"/>
            <p14:sldId id="2239"/>
            <p14:sldId id="2240"/>
            <p14:sldId id="2242"/>
            <p14:sldId id="226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A661C"/>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autoAdjust="0"/>
  </p:normalViewPr>
  <p:slideViewPr>
    <p:cSldViewPr>
      <p:cViewPr varScale="1">
        <p:scale>
          <a:sx n="66" d="100"/>
          <a:sy n="66" d="100"/>
        </p:scale>
        <p:origin x="1196"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1536" y="-145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presProps" Target="presProps.xml"/><Relationship Id="rId170" Type="http://schemas.openxmlformats.org/officeDocument/2006/relationships/slide" Target="slides/slide169.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viewProps" Target="view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slide" Target="slides/slide168.xml"/><Relationship Id="rId177"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tableStyles" Target="tableStyles.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handoutMaster" Target="handoutMasters/handoutMaster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image" Target="../media/image7.wmf"/><Relationship Id="rId1" Type="http://schemas.openxmlformats.org/officeDocument/2006/relationships/image" Target="../media/image6.wmf"/><Relationship Id="rId5" Type="http://schemas.openxmlformats.org/officeDocument/2006/relationships/image" Target="../media/image10.wmf"/><Relationship Id="rId4"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115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802.11-19/0233r6</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878446"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Mar 2019</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isotc.iso.org/livelink/livelink?func=ll&amp;objId=20142294&amp;objAction=Open" TargetMode="Externa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hyperlink" Target="https://isotc.iso.org/livelink/livelink?func=ll&amp;objId=20134089&amp;objAction=Open" TargetMode="External"/><Relationship Id="rId2" Type="http://schemas.openxmlformats.org/officeDocument/2006/relationships/hyperlink" Target="https://isotc.iso.org/livelink/livelink?func=ll&amp;objId=20154310&amp;objAction=Open"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ieee-sa.imeetcentral.com/home/viewfile?j=eyJ0eXAiOiJKV1QiLCJhbGciOiJIUzI1NiJ9.eyJndWlkIjoiNjM0NTU0MzA2RDExQkYzNDlFOTQ2MTNEMDlDOTY2MjhBQUY4MThDMjciLCJpZCI6NDQxOTY1NjgsImNiIjoiZWMwNmJhMzgwNDcwYjNiZGNmZDllNWRiNmQ1MzlhNTMifQ.i9DNycQHpILvjKnMMaiDNyfxcXKFYZHYYtHZ46zx_U8" TargetMode="External"/><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6.vml"/><Relationship Id="rId4" Type="http://schemas.openxmlformats.org/officeDocument/2006/relationships/image" Target="../media/image12.w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3.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hyperlink" Target="https://www.iso.org/files/live/sites/isoorg/files/store/en/Guidance_systematic_review.pdf" TargetMode="Externa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5.wmf"/><Relationship Id="rId5" Type="http://schemas.openxmlformats.org/officeDocument/2006/relationships/oleObject" Target="../embeddings/oleObject4.bin"/><Relationship Id="rId4" Type="http://schemas.openxmlformats.org/officeDocument/2006/relationships/image" Target="../media/image4.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hyperlink" Target="https://mentor.ieee.org/802.11/dcn/19/11-19-0266-02-0jtc-resolution-of-comments-received-from-china-nb-during-fdis-ballot-on-ieee-802-11ah.docx" TargetMode="External"/><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hyperlink" Target="https://mentor.ieee.org/802.11/dcn/19/11-19-0062-01-0jtc-resolution-of-comments-received-from-china-nb-during-fdis-ballot-on-ieee-802-11ai.docx" TargetMode="External"/><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hyperlink" Target="https://mentor.ieee.org/802.11/dcn/19/11-19-0278-01-0jtc-resolution-of-comments-received-from-china-nb-during-fdis-ballot-on-ieee-802-11ak.docx" TargetMode="Externa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q.docx" TargetMode="External"/><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hyperlink" Target="https://mentor.ieee.org/802.11/dcn/19/11-19-0279-00-0jtc-resolution-of-comments-received-from-china-nb-during-fdis-ballot-on-ieee-802-11ak.docx" TargetMode="External"/><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9/11-19-0252-00-0jtc-minutes-of-st-louis-meeting-in-jan-2019.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8" Type="http://schemas.openxmlformats.org/officeDocument/2006/relationships/image" Target="../media/image8.w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0.wmf"/><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7.wmf"/><Relationship Id="rId11" Type="http://schemas.openxmlformats.org/officeDocument/2006/relationships/oleObject" Target="../embeddings/oleObject9.bin"/><Relationship Id="rId5" Type="http://schemas.openxmlformats.org/officeDocument/2006/relationships/oleObject" Target="../embeddings/oleObject6.bin"/><Relationship Id="rId10" Type="http://schemas.openxmlformats.org/officeDocument/2006/relationships/image" Target="../media/image9.wmf"/><Relationship Id="rId4" Type="http://schemas.openxmlformats.org/officeDocument/2006/relationships/image" Target="../media/image6.wmf"/><Relationship Id="rId9" Type="http://schemas.openxmlformats.org/officeDocument/2006/relationships/oleObject" Target="../embeddings/oleObject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March 2019 agenda in Vancouver</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11 </a:t>
            </a:r>
            <a:r>
              <a:rPr lang="en-US" b="0" dirty="0" smtClean="0">
                <a:solidFill>
                  <a:schemeClr val="accent2">
                    <a:lumMod val="50000"/>
                  </a:schemeClr>
                </a:solidFill>
              </a:rPr>
              <a:t>March 2019</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July 2018</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a:t>
            </a:r>
            <a:r>
              <a:rPr lang="en-AU" b="1" dirty="0" smtClean="0"/>
              <a:t>Mar 2014 &amp; July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appears there is no further action required by IEEE 802</a:t>
            </a:r>
            <a:endParaRPr lang="en-AU" dirty="0"/>
          </a:p>
        </p:txBody>
      </p:sp>
      <p:sp>
        <p:nvSpPr>
          <p:cNvPr id="3" name="Content Placeholder 2"/>
          <p:cNvSpPr>
            <a:spLocks noGrp="1"/>
          </p:cNvSpPr>
          <p:nvPr>
            <p:ph idx="1"/>
          </p:nvPr>
        </p:nvSpPr>
        <p:spPr/>
        <p:txBody>
          <a:bodyPr/>
          <a:lstStyle/>
          <a:p>
            <a:pPr lvl="1"/>
            <a:r>
              <a:rPr lang="en-AU" dirty="0"/>
              <a:t>T</a:t>
            </a:r>
            <a:r>
              <a:rPr lang="en-AU" dirty="0" smtClean="0"/>
              <a:t>he ballots passed … and it </a:t>
            </a:r>
            <a:r>
              <a:rPr lang="en-AU" dirty="0"/>
              <a:t>is likely that the documents will eventually be </a:t>
            </a:r>
            <a:r>
              <a:rPr lang="en-AU" dirty="0" smtClean="0"/>
              <a:t>withdrawn</a:t>
            </a:r>
          </a:p>
          <a:p>
            <a:pPr lvl="2"/>
            <a:r>
              <a:rPr lang="en-AU" dirty="0" smtClean="0"/>
              <a:t>IEEE 802 is not required to respond (unlike PSDO ballots)</a:t>
            </a:r>
          </a:p>
          <a:p>
            <a:pPr lvl="2"/>
            <a:r>
              <a:rPr lang="en-AU" dirty="0" smtClean="0"/>
              <a:t>It is possible the China NB comments may lead to some discussion at the next SC6 meeting before formal withdrawal</a:t>
            </a:r>
          </a:p>
          <a:p>
            <a:pPr lvl="3"/>
            <a:r>
              <a:rPr lang="en-AU" dirty="0" smtClean="0"/>
              <a:t>From JTC1 Directives</a:t>
            </a:r>
            <a:r>
              <a:rPr lang="en-AU" i="1" dirty="0" smtClean="0"/>
              <a:t>: In </a:t>
            </a:r>
            <a:r>
              <a:rPr lang="en-AU" i="1" dirty="0"/>
              <a:t>JTC 1, typically, a decision as to the appropriate action to take following a systematic review shall be based on a simple majority of ISO and IEC P-members voting for a specific action. However, in some cases a more detailed analysis of the results may indicate that another interpretation may be more appropriate. The committee decides upon a course of action and informs ITTF of the course of action</a:t>
            </a:r>
            <a:endParaRPr lang="en-AU" i="1" dirty="0" smtClean="0"/>
          </a:p>
          <a:p>
            <a:pPr lvl="1"/>
            <a:r>
              <a:rPr lang="en-AU" dirty="0" smtClean="0"/>
              <a:t>Some of the responses were a bit weird</a:t>
            </a:r>
          </a:p>
          <a:p>
            <a:pPr lvl="2"/>
            <a:r>
              <a:rPr lang="en-AU" dirty="0" smtClean="0"/>
              <a:t>China NB had some procedural questions and objections</a:t>
            </a:r>
          </a:p>
          <a:p>
            <a:pPr lvl="2"/>
            <a:r>
              <a:rPr lang="en-AU" dirty="0" smtClean="0"/>
              <a:t>China NB asserted the withdrawal of 802.5 will </a:t>
            </a:r>
            <a:r>
              <a:rPr lang="en-AU" b="0" i="1" dirty="0" smtClean="0"/>
              <a:t>result </a:t>
            </a:r>
            <a:r>
              <a:rPr lang="en-AU" b="0" i="1" dirty="0"/>
              <a:t>in large impacts on the standard </a:t>
            </a:r>
            <a:r>
              <a:rPr lang="en-AU" b="0" i="1" dirty="0" smtClean="0"/>
              <a:t>system and </a:t>
            </a:r>
            <a:r>
              <a:rPr lang="en-AU" b="0" i="1" dirty="0"/>
              <a:t>the industrial </a:t>
            </a:r>
            <a:r>
              <a:rPr lang="en-AU" b="0" i="1" dirty="0" smtClean="0"/>
              <a:t>application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100</a:t>
            </a:fld>
            <a:endParaRPr lang="en-US"/>
          </a:p>
        </p:txBody>
      </p:sp>
    </p:spTree>
    <p:extLst>
      <p:ext uri="{BB962C8B-B14F-4D97-AF65-F5344CB8AC3E}">
        <p14:creationId xmlns:p14="http://schemas.microsoft.com/office/powerpoint/2010/main" val="3363910464"/>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a:t>
            </a:r>
            <a:r>
              <a:rPr lang="en-AU" smtClean="0"/>
              <a:t>held in April </a:t>
            </a:r>
            <a:r>
              <a:rPr lang="en-AU" dirty="0" smtClean="0"/>
              <a:t>2019 in Beijing</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Hosts</a:t>
            </a:r>
          </a:p>
          <a:p>
            <a:pPr lvl="1"/>
            <a:r>
              <a:rPr lang="en-AU" b="0" dirty="0" smtClean="0"/>
              <a:t>SAC</a:t>
            </a:r>
            <a:endParaRPr lang="en-AU" b="0" dirty="0"/>
          </a:p>
          <a:p>
            <a:pPr lvl="1"/>
            <a:r>
              <a:rPr lang="en-AU" dirty="0" smtClean="0"/>
              <a:t>Organizers</a:t>
            </a:r>
            <a:endParaRPr lang="en-AU" dirty="0"/>
          </a:p>
          <a:p>
            <a:pPr lvl="2"/>
            <a:r>
              <a:rPr lang="en-AU" b="0" dirty="0" smtClean="0"/>
              <a:t>SC </a:t>
            </a:r>
            <a:r>
              <a:rPr lang="en-AU" b="0" dirty="0"/>
              <a:t>6 Mirror </a:t>
            </a:r>
            <a:r>
              <a:rPr lang="en-AU" b="0" dirty="0" smtClean="0"/>
              <a:t>Committee</a:t>
            </a:r>
            <a:endParaRPr lang="en-AU" dirty="0"/>
          </a:p>
          <a:p>
            <a:pPr lvl="2"/>
            <a:r>
              <a:rPr lang="en-AU" b="0" dirty="0" smtClean="0"/>
              <a:t>WAPI Alliance</a:t>
            </a:r>
          </a:p>
          <a:p>
            <a:r>
              <a:rPr lang="en-AU" dirty="0" smtClean="0"/>
              <a:t>Dates</a:t>
            </a:r>
            <a:endParaRPr lang="en-AU" dirty="0"/>
          </a:p>
          <a:p>
            <a:pPr lvl="1"/>
            <a:r>
              <a:rPr lang="en-AU" dirty="0"/>
              <a:t>22-26 Apr </a:t>
            </a:r>
            <a:r>
              <a:rPr lang="en-AU" dirty="0" smtClean="0"/>
              <a:t>2019</a:t>
            </a:r>
          </a:p>
          <a:p>
            <a:r>
              <a:rPr lang="en-AU" dirty="0"/>
              <a:t>Location</a:t>
            </a:r>
          </a:p>
          <a:p>
            <a:pPr lvl="1"/>
            <a:r>
              <a:rPr lang="en-AU" dirty="0"/>
              <a:t>Beijing, </a:t>
            </a:r>
            <a:r>
              <a:rPr lang="en-AU" dirty="0" smtClean="0"/>
              <a:t>China</a:t>
            </a:r>
            <a:endParaRPr lang="en-AU" dirty="0"/>
          </a:p>
          <a:p>
            <a:pPr lvl="2"/>
            <a:endParaRPr lang="en-US" dirty="0" smtClean="0"/>
          </a:p>
        </p:txBody>
      </p:sp>
      <p:sp>
        <p:nvSpPr>
          <p:cNvPr id="6" name="Content Placeholder 5"/>
          <p:cNvSpPr>
            <a:spLocks noGrp="1"/>
          </p:cNvSpPr>
          <p:nvPr>
            <p:ph sz="half" idx="2"/>
          </p:nvPr>
        </p:nvSpPr>
        <p:spPr/>
        <p:txBody>
          <a:bodyPr/>
          <a:lstStyle/>
          <a:p>
            <a:r>
              <a:rPr lang="en-AU" dirty="0" smtClean="0"/>
              <a:t>Logistical details</a:t>
            </a:r>
          </a:p>
          <a:p>
            <a:pPr lvl="1"/>
            <a:r>
              <a:rPr lang="en-AU" dirty="0" smtClean="0"/>
              <a:t>See </a:t>
            </a:r>
            <a:r>
              <a:rPr lang="en-AU" dirty="0" smtClean="0">
                <a:hlinkClick r:id="rId2"/>
              </a:rPr>
              <a:t>N16878</a:t>
            </a:r>
            <a:endParaRPr lang="en-AU" dirty="0" smtClean="0"/>
          </a:p>
          <a:p>
            <a:pPr lvl="1"/>
            <a:r>
              <a:rPr lang="en-AU" dirty="0" smtClean="0"/>
              <a:t>WebEx availability unknown</a:t>
            </a:r>
            <a:endParaRPr lang="en-AU" dirty="0"/>
          </a:p>
          <a:p>
            <a:r>
              <a:rPr lang="en-GB" dirty="0" smtClean="0"/>
              <a:t>Deadlines</a:t>
            </a:r>
          </a:p>
          <a:p>
            <a:pPr lvl="1"/>
            <a:r>
              <a:rPr lang="en-GB" dirty="0" smtClean="0"/>
              <a:t>New agenda items: 25 Feb 2019</a:t>
            </a:r>
          </a:p>
          <a:p>
            <a:pPr lvl="1"/>
            <a:r>
              <a:rPr lang="en-GB" dirty="0" smtClean="0"/>
              <a:t>New contributions on existing </a:t>
            </a:r>
            <a:r>
              <a:rPr lang="en-GB" smtClean="0"/>
              <a:t>agenda items: </a:t>
            </a:r>
            <a:r>
              <a:rPr lang="en-GB" dirty="0" smtClean="0"/>
              <a:t>5 April 2019</a:t>
            </a:r>
          </a:p>
          <a:p>
            <a:pPr lvl="1"/>
            <a:r>
              <a:rPr lang="en-GB" dirty="0" smtClean="0"/>
              <a:t>New comments: 13 April 2019</a:t>
            </a:r>
          </a:p>
          <a:p>
            <a:pPr lvl="1"/>
            <a:r>
              <a:rPr lang="en-GB" dirty="0" smtClean="0"/>
              <a:t>Registration:</a:t>
            </a:r>
          </a:p>
          <a:p>
            <a:r>
              <a:rPr lang="en-GB" dirty="0" smtClean="0"/>
              <a:t>Following meeting</a:t>
            </a:r>
          </a:p>
          <a:p>
            <a:pPr lvl="1"/>
            <a:r>
              <a:rPr lang="en-GB" dirty="0" smtClean="0"/>
              <a:t>Feb 2020 or Mar 2020 in UK or at ITU-T in Geneva</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101</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3499597881"/>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draft agendas for the April F2F meeting at the SC6 level are placeholders</a:t>
            </a:r>
            <a:endParaRPr lang="en-AU" dirty="0"/>
          </a:p>
        </p:txBody>
      </p:sp>
      <p:sp>
        <p:nvSpPr>
          <p:cNvPr id="3" name="Content Placeholder 2"/>
          <p:cNvSpPr>
            <a:spLocks noGrp="1"/>
          </p:cNvSpPr>
          <p:nvPr>
            <p:ph idx="1"/>
          </p:nvPr>
        </p:nvSpPr>
        <p:spPr/>
        <p:txBody>
          <a:bodyPr/>
          <a:lstStyle/>
          <a:p>
            <a:pPr lvl="1"/>
            <a:r>
              <a:rPr lang="en-AU" dirty="0" smtClean="0"/>
              <a:t>The first draft SC6 plenary agenda (</a:t>
            </a:r>
            <a:r>
              <a:rPr lang="en-AU" dirty="0" smtClean="0">
                <a:hlinkClick r:id="rId2"/>
              </a:rPr>
              <a:t>N16876</a:t>
            </a:r>
            <a:r>
              <a:rPr lang="en-AU" dirty="0" smtClean="0"/>
              <a:t>) is generic and is essentially content free</a:t>
            </a:r>
          </a:p>
          <a:p>
            <a:pPr lvl="1"/>
            <a:r>
              <a:rPr lang="en-AU" dirty="0"/>
              <a:t>The first draft</a:t>
            </a:r>
            <a:r>
              <a:rPr lang="en-AU" dirty="0" smtClean="0"/>
              <a:t> Agenda </a:t>
            </a:r>
            <a:r>
              <a:rPr lang="en-AU" dirty="0"/>
              <a:t>of the JTC 1/SC 6 </a:t>
            </a:r>
            <a:r>
              <a:rPr lang="en-AU" dirty="0" err="1"/>
              <a:t>HoDC</a:t>
            </a:r>
            <a:r>
              <a:rPr lang="en-AU" dirty="0"/>
              <a:t> </a:t>
            </a:r>
            <a:r>
              <a:rPr lang="en-AU" dirty="0" smtClean="0"/>
              <a:t>Meeting (</a:t>
            </a:r>
            <a:r>
              <a:rPr lang="en-AU" dirty="0" smtClean="0">
                <a:hlinkClick r:id="rId3"/>
              </a:rPr>
              <a:t>N16877</a:t>
            </a:r>
            <a:r>
              <a:rPr lang="en-AU" dirty="0" smtClean="0"/>
              <a:t>) is </a:t>
            </a:r>
            <a:r>
              <a:rPr lang="en-AU" dirty="0"/>
              <a:t>generic and </a:t>
            </a:r>
            <a:r>
              <a:rPr lang="en-AU" dirty="0" smtClean="0"/>
              <a:t>is </a:t>
            </a:r>
            <a:r>
              <a:rPr lang="en-AU" dirty="0"/>
              <a:t>content free</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63504315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2</a:t>
            </a:r>
            <a:r>
              <a:rPr lang="en-AU" baseline="30000" dirty="0" smtClean="0"/>
              <a:t>nd</a:t>
            </a:r>
            <a:r>
              <a:rPr lang="en-AU" dirty="0" smtClean="0"/>
              <a:t> draft </a:t>
            </a:r>
            <a:r>
              <a:rPr lang="en-AU" dirty="0" smtClean="0"/>
              <a:t>agenda for the April F2F meeting at the SC6/WG1 level </a:t>
            </a:r>
            <a:r>
              <a:rPr lang="en-AU" dirty="0" smtClean="0"/>
              <a:t>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endParaRPr lang="en-AU" dirty="0" smtClean="0"/>
          </a:p>
          <a:p>
            <a:pPr lvl="1"/>
            <a:r>
              <a:rPr lang="en-AU" i="1" dirty="0"/>
              <a:t>1. Welcome</a:t>
            </a:r>
          </a:p>
          <a:p>
            <a:pPr lvl="1"/>
            <a:r>
              <a:rPr lang="en-AU" i="1" dirty="0"/>
              <a:t>2. Roll Call of Delegates</a:t>
            </a:r>
          </a:p>
          <a:p>
            <a:pPr lvl="1"/>
            <a:r>
              <a:rPr lang="en-AU" i="1" dirty="0"/>
              <a:t>3. Approval of Agenda</a:t>
            </a:r>
          </a:p>
          <a:p>
            <a:pPr lvl="1"/>
            <a:r>
              <a:rPr lang="en-AU" i="1" dirty="0"/>
              <a:t>4. Review Meeting </a:t>
            </a:r>
            <a:r>
              <a:rPr lang="en-AU" i="1" dirty="0" smtClean="0"/>
              <a:t>Report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827184008"/>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2</a:t>
            </a:r>
            <a:r>
              <a:rPr lang="en-AU" baseline="30000" dirty="0" smtClean="0"/>
              <a:t>nd</a:t>
            </a:r>
            <a:r>
              <a:rPr lang="en-AU" dirty="0" smtClean="0"/>
              <a:t> draft </a:t>
            </a:r>
            <a:r>
              <a:rPr lang="en-AU" dirty="0" smtClean="0"/>
              <a:t>agenda for the April F2F meeting at the SC6/WG1 level </a:t>
            </a:r>
            <a:r>
              <a:rPr lang="en-AU" dirty="0" smtClean="0"/>
              <a:t>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endParaRPr lang="en-AU" dirty="0" smtClean="0"/>
          </a:p>
          <a:p>
            <a:pPr lvl="1"/>
            <a:r>
              <a:rPr lang="en-AU" i="1" dirty="0" smtClean="0"/>
              <a:t>5</a:t>
            </a:r>
            <a:r>
              <a:rPr lang="en-AU" i="1" dirty="0"/>
              <a:t>. Active Work Items</a:t>
            </a:r>
          </a:p>
          <a:p>
            <a:pPr lvl="2"/>
            <a:r>
              <a:rPr lang="en-AU" i="1" dirty="0"/>
              <a:t>5.1 Power Line Communication (PLC)</a:t>
            </a:r>
          </a:p>
          <a:p>
            <a:pPr lvl="2"/>
            <a:r>
              <a:rPr lang="en-AU" i="1" dirty="0" smtClean="0"/>
              <a:t>5.2 Near </a:t>
            </a:r>
            <a:r>
              <a:rPr lang="en-AU" i="1" dirty="0"/>
              <a:t>Field Communication Interface and </a:t>
            </a:r>
            <a:r>
              <a:rPr lang="en-AU" i="1" dirty="0" smtClean="0"/>
              <a:t>Protocol-2 </a:t>
            </a:r>
            <a:r>
              <a:rPr lang="en-AU" i="1" dirty="0"/>
              <a:t>(NFCIP-2)</a:t>
            </a:r>
          </a:p>
          <a:p>
            <a:pPr lvl="2"/>
            <a:r>
              <a:rPr lang="en-AU" i="1" dirty="0" smtClean="0"/>
              <a:t>5.3 Close </a:t>
            </a:r>
            <a:r>
              <a:rPr lang="en-AU" i="1" dirty="0"/>
              <a:t>Capacitive Coupling Communication Physical Layer</a:t>
            </a:r>
          </a:p>
          <a:p>
            <a:pPr lvl="2"/>
            <a:r>
              <a:rPr lang="en-AU" i="1" dirty="0" smtClean="0">
                <a:solidFill>
                  <a:srgbClr val="FF0000"/>
                </a:solidFill>
              </a:rPr>
              <a:t>5.4 </a:t>
            </a:r>
            <a:r>
              <a:rPr lang="en-AU" i="1" dirty="0">
                <a:solidFill>
                  <a:srgbClr val="FF0000"/>
                </a:solidFill>
              </a:rPr>
              <a:t>Review Unresolved Comments from SC 6 ballots</a:t>
            </a:r>
          </a:p>
          <a:p>
            <a:pPr lvl="2"/>
            <a:r>
              <a:rPr lang="en-AU" i="1" dirty="0">
                <a:solidFill>
                  <a:srgbClr val="FF0000"/>
                </a:solidFill>
              </a:rPr>
              <a:t>5.5 Review Results of Withdrawal Consultation</a:t>
            </a:r>
          </a:p>
          <a:p>
            <a:pPr lvl="3"/>
            <a:r>
              <a:rPr lang="en-AU" i="1" dirty="0">
                <a:solidFill>
                  <a:srgbClr val="FF0000"/>
                </a:solidFill>
              </a:rPr>
              <a:t>6N16900 Summary of voting on ISO/IEC 8802-5:1998/</a:t>
            </a:r>
            <a:r>
              <a:rPr lang="en-AU" i="1" dirty="0" err="1">
                <a:solidFill>
                  <a:srgbClr val="FF0000"/>
                </a:solidFill>
              </a:rPr>
              <a:t>Amd</a:t>
            </a:r>
            <a:r>
              <a:rPr lang="en-AU" i="1" dirty="0">
                <a:solidFill>
                  <a:srgbClr val="FF0000"/>
                </a:solidFill>
              </a:rPr>
              <a:t> 1 1998</a:t>
            </a:r>
          </a:p>
          <a:p>
            <a:pPr lvl="3"/>
            <a:r>
              <a:rPr lang="en-AU" i="1" dirty="0">
                <a:solidFill>
                  <a:srgbClr val="FF0000"/>
                </a:solidFill>
              </a:rPr>
              <a:t>6N16902 Summary of voting on ISO/IEC 15802-1:1995</a:t>
            </a:r>
          </a:p>
          <a:p>
            <a:pPr lvl="3"/>
            <a:r>
              <a:rPr lang="en-AU" i="1" dirty="0">
                <a:solidFill>
                  <a:srgbClr val="FF0000"/>
                </a:solidFill>
              </a:rPr>
              <a:t>6N16903 Summary of voting on ISO/IEC 15802-3:1998</a:t>
            </a:r>
          </a:p>
          <a:p>
            <a:pPr lvl="3"/>
            <a:r>
              <a:rPr lang="en-AU" i="1" dirty="0">
                <a:solidFill>
                  <a:srgbClr val="FF0000"/>
                </a:solidFill>
              </a:rPr>
              <a:t>6N16904 Summary of voting on ISO/IEC 8825-5:1998 (Ed 3)</a:t>
            </a:r>
          </a:p>
          <a:p>
            <a:pPr lvl="1"/>
            <a:r>
              <a:rPr lang="en-AU" i="1" dirty="0" smtClean="0"/>
              <a:t>…</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37594045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2</a:t>
            </a:r>
            <a:r>
              <a:rPr lang="en-AU" baseline="30000" dirty="0" smtClean="0"/>
              <a:t>nd</a:t>
            </a:r>
            <a:r>
              <a:rPr lang="en-AU" dirty="0" smtClean="0"/>
              <a:t> draft </a:t>
            </a:r>
            <a:r>
              <a:rPr lang="en-AU" dirty="0" smtClean="0"/>
              <a:t>agenda for the April F2F meeting at the SC6/WG1 level </a:t>
            </a:r>
            <a:r>
              <a:rPr lang="en-AU" dirty="0" smtClean="0"/>
              <a:t>has a little more detail</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2</a:t>
            </a:r>
            <a:r>
              <a:rPr lang="en-AU" baseline="30000" dirty="0" smtClean="0"/>
              <a:t>nd</a:t>
            </a:r>
            <a:r>
              <a:rPr lang="en-AU" dirty="0" smtClean="0"/>
              <a:t> Draft agenda (1N178)</a:t>
            </a:r>
            <a:endParaRPr lang="en-AU" dirty="0" smtClean="0"/>
          </a:p>
          <a:p>
            <a:pPr lvl="1"/>
            <a:r>
              <a:rPr lang="en-AU" i="1" dirty="0" smtClean="0"/>
              <a:t>6</a:t>
            </a:r>
            <a:r>
              <a:rPr lang="en-AU" i="1" dirty="0"/>
              <a:t>. Ad-Hoc group updates related to WG </a:t>
            </a:r>
            <a:r>
              <a:rPr lang="en-AU" i="1" dirty="0" smtClean="0"/>
              <a:t>1</a:t>
            </a:r>
            <a:endParaRPr lang="en-AU" i="1" dirty="0"/>
          </a:p>
          <a:p>
            <a:pPr lvl="2"/>
            <a:r>
              <a:rPr lang="en-AU" i="1" dirty="0"/>
              <a:t>6.1 Study Group on Wearable Devices</a:t>
            </a:r>
          </a:p>
          <a:p>
            <a:pPr lvl="2"/>
            <a:r>
              <a:rPr lang="en-AU" i="1" dirty="0" smtClean="0"/>
              <a:t>6.2 </a:t>
            </a:r>
            <a:r>
              <a:rPr lang="en-AU" i="1" dirty="0"/>
              <a:t>Ad-Hoc Group on Networking for Block chain</a:t>
            </a:r>
          </a:p>
          <a:p>
            <a:pPr lvl="1"/>
            <a:r>
              <a:rPr lang="en-AU" i="1" dirty="0" smtClean="0"/>
              <a:t>7</a:t>
            </a:r>
            <a:r>
              <a:rPr lang="en-AU" i="1" dirty="0"/>
              <a:t>. Liaison</a:t>
            </a:r>
          </a:p>
          <a:p>
            <a:pPr lvl="2"/>
            <a:r>
              <a:rPr lang="en-AU" i="1" dirty="0"/>
              <a:t>7.1 Liaisons with other SDOs</a:t>
            </a:r>
          </a:p>
          <a:p>
            <a:pPr lvl="3"/>
            <a:r>
              <a:rPr lang="en-AU" i="1" dirty="0"/>
              <a:t>JTC 1/SC 17: Cards and security devices for personal identification</a:t>
            </a:r>
          </a:p>
          <a:p>
            <a:pPr lvl="3"/>
            <a:r>
              <a:rPr lang="en-AU" i="1" dirty="0" smtClean="0"/>
              <a:t>JTC </a:t>
            </a:r>
            <a:r>
              <a:rPr lang="en-AU" i="1" dirty="0"/>
              <a:t>1/SC 27: IT Security techniques</a:t>
            </a:r>
          </a:p>
          <a:p>
            <a:pPr lvl="3"/>
            <a:r>
              <a:rPr lang="en-AU" i="1" dirty="0" smtClean="0"/>
              <a:t>JTC </a:t>
            </a:r>
            <a:r>
              <a:rPr lang="en-AU" i="1" dirty="0"/>
              <a:t>1/SC 41: Internet of Things and related technologies</a:t>
            </a:r>
          </a:p>
          <a:p>
            <a:pPr lvl="3"/>
            <a:r>
              <a:rPr lang="en-AU" i="1" dirty="0" smtClean="0"/>
              <a:t>IEC </a:t>
            </a:r>
            <a:r>
              <a:rPr lang="en-AU" i="1" dirty="0"/>
              <a:t>TC 100/TA 15</a:t>
            </a:r>
          </a:p>
          <a:p>
            <a:pPr lvl="3"/>
            <a:r>
              <a:rPr lang="en-AU" i="1" dirty="0" smtClean="0"/>
              <a:t>ECMA </a:t>
            </a:r>
            <a:r>
              <a:rPr lang="en-AU" i="1" dirty="0"/>
              <a:t>International</a:t>
            </a:r>
          </a:p>
          <a:p>
            <a:pPr lvl="3"/>
            <a:r>
              <a:rPr lang="en-AU" i="1" dirty="0" smtClean="0"/>
              <a:t>IEEE </a:t>
            </a:r>
            <a:r>
              <a:rPr lang="en-AU" i="1" dirty="0"/>
              <a:t>1901 WG and ITU-T Q18/15</a:t>
            </a:r>
          </a:p>
          <a:p>
            <a:pPr lvl="3"/>
            <a:r>
              <a:rPr lang="en-AU" i="1" dirty="0" smtClean="0">
                <a:solidFill>
                  <a:srgbClr val="FF0000"/>
                </a:solidFill>
              </a:rPr>
              <a:t>IEEE </a:t>
            </a:r>
            <a:r>
              <a:rPr lang="en-AU" i="1" dirty="0">
                <a:solidFill>
                  <a:srgbClr val="FF0000"/>
                </a:solidFill>
              </a:rPr>
              <a:t>802</a:t>
            </a:r>
          </a:p>
          <a:p>
            <a:pPr lvl="3"/>
            <a:r>
              <a:rPr lang="en-AU" i="1" dirty="0" smtClean="0"/>
              <a:t>NFC </a:t>
            </a:r>
            <a:r>
              <a:rPr lang="en-AU" i="1" dirty="0"/>
              <a:t>Forum</a:t>
            </a:r>
          </a:p>
          <a:p>
            <a:pPr lvl="2"/>
            <a:r>
              <a:rPr lang="en-AU" i="1" dirty="0" smtClean="0"/>
              <a:t>7.2 </a:t>
            </a:r>
            <a:r>
              <a:rPr lang="en-AU" i="1" dirty="0"/>
              <a:t>Review liaison </a:t>
            </a:r>
            <a:r>
              <a:rPr lang="en-AU" i="1" dirty="0" smtClean="0"/>
              <a:t>status</a:t>
            </a:r>
          </a:p>
          <a:p>
            <a:pPr lvl="1"/>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342197598"/>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smtClean="0"/>
              <a:t>2</a:t>
            </a:r>
            <a:r>
              <a:rPr lang="en-AU" baseline="30000" dirty="0" smtClean="0"/>
              <a:t>nd</a:t>
            </a:r>
            <a:r>
              <a:rPr lang="en-AU" dirty="0" smtClean="0"/>
              <a:t> draft </a:t>
            </a:r>
            <a:r>
              <a:rPr lang="en-AU" dirty="0" smtClean="0"/>
              <a:t>agenda for the April F2F meeting at the SC6/WG1 level </a:t>
            </a:r>
            <a:r>
              <a:rPr lang="en-AU" dirty="0" smtClean="0"/>
              <a:t>has a little more detail</a:t>
            </a:r>
            <a:endParaRPr lang="en-AU" dirty="0"/>
          </a:p>
        </p:txBody>
      </p:sp>
      <p:sp>
        <p:nvSpPr>
          <p:cNvPr id="3" name="Content Placeholder 2"/>
          <p:cNvSpPr>
            <a:spLocks noGrp="1"/>
          </p:cNvSpPr>
          <p:nvPr>
            <p:ph idx="1"/>
          </p:nvPr>
        </p:nvSpPr>
        <p:spPr/>
        <p:txBody>
          <a:bodyPr/>
          <a:lstStyle/>
          <a:p>
            <a:r>
              <a:rPr lang="en-AU" dirty="0" smtClean="0"/>
              <a:t>2</a:t>
            </a:r>
            <a:r>
              <a:rPr lang="en-AU" baseline="30000" dirty="0" smtClean="0"/>
              <a:t>nd</a:t>
            </a:r>
            <a:r>
              <a:rPr lang="en-AU" dirty="0" smtClean="0"/>
              <a:t> Draft agenda (1N178)</a:t>
            </a:r>
            <a:endParaRPr lang="en-AU" dirty="0" smtClean="0"/>
          </a:p>
          <a:p>
            <a:pPr lvl="1"/>
            <a:r>
              <a:rPr lang="en-AU" i="1" dirty="0" smtClean="0"/>
              <a:t>…</a:t>
            </a:r>
            <a:endParaRPr lang="en-AU" i="1" dirty="0"/>
          </a:p>
          <a:p>
            <a:pPr lvl="1"/>
            <a:r>
              <a:rPr lang="en-AU" i="1" dirty="0" smtClean="0"/>
              <a:t>8</a:t>
            </a:r>
            <a:r>
              <a:rPr lang="en-AU" i="1" dirty="0"/>
              <a:t>. Introduction of New Item</a:t>
            </a:r>
          </a:p>
          <a:p>
            <a:pPr lvl="2"/>
            <a:r>
              <a:rPr lang="en-AU" i="1" dirty="0"/>
              <a:t>8.1 WG1Nxxx: Simultaneous Wireless Information &amp; Power Transfer</a:t>
            </a:r>
          </a:p>
          <a:p>
            <a:pPr lvl="2"/>
            <a:r>
              <a:rPr lang="en-AU" i="1" dirty="0"/>
              <a:t>8.2 WG1N174: Korea National Body contribution on Wireless Drone Area Network</a:t>
            </a:r>
          </a:p>
          <a:p>
            <a:pPr lvl="1"/>
            <a:r>
              <a:rPr lang="en-AU" i="1" dirty="0"/>
              <a:t>9. Other Business</a:t>
            </a:r>
          </a:p>
          <a:p>
            <a:pPr lvl="2"/>
            <a:r>
              <a:rPr lang="en-AU" i="1" dirty="0">
                <a:solidFill>
                  <a:srgbClr val="FF0000"/>
                </a:solidFill>
              </a:rPr>
              <a:t>9.1 Improvement of WG 1 Organization</a:t>
            </a:r>
          </a:p>
          <a:p>
            <a:pPr lvl="1"/>
            <a:r>
              <a:rPr lang="en-AU" i="1" dirty="0"/>
              <a:t>10. Development, Review, and Approval of Draft WG1 Resolutions</a:t>
            </a:r>
          </a:p>
          <a:p>
            <a:pPr lvl="1"/>
            <a:r>
              <a:rPr lang="en-AU" i="1" dirty="0"/>
              <a:t>11. Close</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264808755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Should IEEE 802 object to item 5.4?</a:t>
            </a:r>
            <a:endParaRPr lang="en-AU" dirty="0"/>
          </a:p>
        </p:txBody>
      </p:sp>
      <p:sp>
        <p:nvSpPr>
          <p:cNvPr id="3" name="Content Placeholder 2"/>
          <p:cNvSpPr>
            <a:spLocks noGrp="1"/>
          </p:cNvSpPr>
          <p:nvPr>
            <p:ph idx="1"/>
          </p:nvPr>
        </p:nvSpPr>
        <p:spPr/>
        <p:txBody>
          <a:bodyPr/>
          <a:lstStyle/>
          <a:p>
            <a:pPr lvl="1"/>
            <a:r>
              <a:rPr lang="en-AU" dirty="0" smtClean="0"/>
              <a:t>There is a new item to </a:t>
            </a:r>
          </a:p>
          <a:p>
            <a:pPr lvl="2"/>
            <a:r>
              <a:rPr lang="en-AU" i="1" dirty="0" smtClean="0"/>
              <a:t>5.4 Review Unresolved Comments from SC 6 ballots</a:t>
            </a:r>
          </a:p>
          <a:p>
            <a:pPr lvl="1"/>
            <a:r>
              <a:rPr lang="en-AU" dirty="0" smtClean="0"/>
              <a:t>It appears to be an item to review comments in PSDO ballots</a:t>
            </a:r>
          </a:p>
          <a:p>
            <a:pPr lvl="1"/>
            <a:r>
              <a:rPr lang="en-AU" dirty="0" smtClean="0"/>
              <a:t>There are issues with this agenda item</a:t>
            </a:r>
          </a:p>
          <a:p>
            <a:pPr lvl="2"/>
            <a:r>
              <a:rPr lang="en-AU" dirty="0" smtClean="0"/>
              <a:t>It was added after the 25 Feb 2019 deadline</a:t>
            </a:r>
          </a:p>
          <a:p>
            <a:pPr lvl="2"/>
            <a:r>
              <a:rPr lang="en-AU" dirty="0" smtClean="0"/>
              <a:t>There are no associated document to review</a:t>
            </a:r>
          </a:p>
          <a:p>
            <a:pPr lvl="1"/>
            <a:r>
              <a:rPr lang="en-AU" dirty="0" smtClean="0"/>
              <a:t>Should IEEE 802 object?</a:t>
            </a:r>
          </a:p>
          <a:p>
            <a:pPr lvl="2"/>
            <a:r>
              <a:rPr lang="en-AU" dirty="0"/>
              <a:t>The reason for the objection would be that this is a new agenda item with no documents associated with it.  Clause 9.2.1 of JTC 1 Standing Document 19 (Meetings) states, </a:t>
            </a:r>
            <a:r>
              <a:rPr lang="en-AU" i="1" dirty="0"/>
              <a:t>"The First draft agenda for JTC 1 and SC face-to-face plenary meetings are due 16 weeks before the date of the meeting, and proposals for new agenda items and proposals for new work item proposals are due eight weeks before the date of the meeting (Consolidated JTC 1 Supplement 4.2.1.3)."  </a:t>
            </a:r>
            <a:r>
              <a:rPr lang="en-AU" dirty="0"/>
              <a:t>As the deadline date for new agenda items has passed (25 February 2019), this item should not be added to the agenda of WG 1.</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107</a:t>
            </a:fld>
            <a:endParaRPr lang="en-US"/>
          </a:p>
        </p:txBody>
      </p:sp>
    </p:spTree>
    <p:extLst>
      <p:ext uri="{BB962C8B-B14F-4D97-AF65-F5344CB8AC3E}">
        <p14:creationId xmlns:p14="http://schemas.microsoft.com/office/powerpoint/2010/main" val="180150396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 anyone intending to go to the SC6 meeting in China?</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notes:</a:t>
            </a:r>
          </a:p>
          <a:p>
            <a:pPr lvl="2"/>
            <a:r>
              <a:rPr lang="en-AU" dirty="0"/>
              <a:t>I am working with Peter on identifying a technical expert to accompany me to </a:t>
            </a:r>
            <a:r>
              <a:rPr lang="en-AU" dirty="0" smtClean="0"/>
              <a:t>China</a:t>
            </a:r>
          </a:p>
          <a:p>
            <a:pPr lvl="2"/>
            <a:r>
              <a:rPr lang="en-AU" dirty="0" smtClean="0"/>
              <a:t>My </a:t>
            </a:r>
            <a:r>
              <a:rPr lang="en-AU" dirty="0"/>
              <a:t>"guess" is that there will be technical presentations added to the agenda about the ISO/IEC/IEEE 8802 series of standards (as we saw in the past</a:t>
            </a:r>
            <a:r>
              <a:rPr lang="en-AU" dirty="0" smtClean="0"/>
              <a:t>)</a:t>
            </a:r>
            <a:endParaRPr lang="en-AU" dirty="0"/>
          </a:p>
          <a:p>
            <a:pPr lvl="2"/>
            <a:r>
              <a:rPr lang="en-AU" dirty="0" smtClean="0"/>
              <a:t>As </a:t>
            </a:r>
            <a:r>
              <a:rPr lang="en-AU" dirty="0"/>
              <a:t>I told Peter, I am available to attend this meeting but there is no point in me attending this meeting without a technical expert.  </a:t>
            </a:r>
            <a:endParaRPr lang="en-AU" dirty="0" smtClean="0"/>
          </a:p>
          <a:p>
            <a:pPr lvl="1"/>
            <a:r>
              <a:rPr lang="en-AU" dirty="0" smtClean="0"/>
              <a:t>We could ask that certain agenda items be made available via Zoom</a:t>
            </a:r>
          </a:p>
          <a:p>
            <a:pPr lvl="2"/>
            <a:r>
              <a:rPr lang="en-AU" dirty="0" smtClean="0"/>
              <a:t>5.2 will be on Zoom</a:t>
            </a:r>
          </a:p>
          <a:p>
            <a:pPr lvl="1"/>
            <a:r>
              <a:rPr lang="en-AU" dirty="0" smtClean="0"/>
              <a:t>Interesting notes</a:t>
            </a:r>
          </a:p>
          <a:p>
            <a:pPr lvl="2"/>
            <a:r>
              <a:rPr lang="en-AU" dirty="0" smtClean="0"/>
              <a:t>Kingston Zhang, who led the WAPI issue for the China NB, is apparently attending this meeting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58297807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two SC6 meetings, IEEE 802 provided  status report based on the material in this deck; we will do the same for the April 2019 meeting </a:t>
            </a:r>
          </a:p>
          <a:p>
            <a:pPr lvl="1"/>
            <a:r>
              <a:rPr lang="en-AU" dirty="0" smtClean="0"/>
              <a:t>The report will be authorised at the Mar 2019 plenary and written after the plenary; it is due at SC6 by 5 April 2018</a:t>
            </a:r>
          </a:p>
          <a:p>
            <a:pPr lvl="1"/>
            <a:r>
              <a:rPr lang="en-AU" dirty="0" smtClean="0"/>
              <a:t>The Chair asked the EC to approve the request on </a:t>
            </a:r>
            <a:r>
              <a:rPr lang="en-AU" dirty="0" smtClean="0"/>
              <a:t>Friday</a:t>
            </a:r>
            <a:endParaRPr lang="en-AU" dirty="0" smtClean="0">
              <a:solidFill>
                <a:srgbClr val="FF0000"/>
              </a:solidFill>
            </a:endParaRPr>
          </a:p>
          <a:p>
            <a:pPr lvl="2"/>
            <a:r>
              <a:rPr lang="en-AU" i="1" dirty="0"/>
              <a:t>Authorise the Chair &amp; Vice Chair of IEEE 802 JTC1 SC to develop a status report on behalf of IEEE 802, based on the status pages in </a:t>
            </a:r>
            <a:r>
              <a:rPr lang="en-AU" i="1" dirty="0" smtClean="0"/>
              <a:t>11-19-0233, </a:t>
            </a:r>
            <a:r>
              <a:rPr lang="en-AU" i="1" dirty="0"/>
              <a:t>for consideration by ISO/IEC JTC1/SC6 at their meeting in April 2019</a:t>
            </a:r>
          </a:p>
          <a:p>
            <a:pPr lvl="2"/>
            <a:r>
              <a:rPr lang="en-AU" dirty="0" smtClean="0">
                <a:solidFill>
                  <a:srgbClr val="FF0000"/>
                </a:solidFill>
              </a:rPr>
              <a:t>Result?</a:t>
            </a:r>
          </a:p>
          <a:p>
            <a:pPr lvl="1"/>
            <a:r>
              <a:rPr lang="en-AU" dirty="0" smtClean="0">
                <a:solidFill>
                  <a:srgbClr val="FF0000"/>
                </a:solidFill>
              </a:rPr>
              <a:t>Would Peter Yee like to volunteer to put this together</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597456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11</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968"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changed in 2016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110</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111</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112</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113</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114</a:t>
            </a:fld>
            <a:endParaRPr lang="en-US"/>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Vancouver </a:t>
            </a:r>
            <a:r>
              <a:rPr lang="en-AU" i="1" dirty="0" smtClean="0"/>
              <a:t>in March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115</a:t>
            </a:fld>
            <a:endParaRPr lang="en-US"/>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Nov 2018 plenary (N16870)</a:t>
            </a:r>
            <a:r>
              <a:rPr lang="en-AU" b="0" dirty="0" smtClean="0"/>
              <a:t> noting the approval of various SGs:</a:t>
            </a:r>
            <a:endParaRPr lang="en-AU" dirty="0">
              <a:solidFill>
                <a:srgbClr val="FF0000"/>
              </a:solidFill>
            </a:endParaRPr>
          </a:p>
          <a:p>
            <a:pPr lvl="2"/>
            <a:r>
              <a:rPr lang="en-AU" b="0" dirty="0" smtClean="0"/>
              <a:t>IEEE </a:t>
            </a:r>
            <a:r>
              <a:rPr lang="en-AU" b="0" dirty="0"/>
              <a:t>802.3 100 Gb/s Lambda Study Group </a:t>
            </a:r>
            <a:endParaRPr lang="en-AU" b="0" dirty="0" smtClean="0"/>
          </a:p>
          <a:p>
            <a:pPr lvl="2"/>
            <a:r>
              <a:rPr lang="en-AU" b="0" dirty="0" smtClean="0"/>
              <a:t>IEEE </a:t>
            </a:r>
            <a:r>
              <a:rPr lang="en-AU" b="0" dirty="0"/>
              <a:t>802.21 Network Enablers for Seamless HMD-based VR (Virtual Reality) Content Service Study Group </a:t>
            </a:r>
          </a:p>
          <a:p>
            <a:pPr lvl="1"/>
            <a:endParaRPr lang="en-AU" b="0"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a </a:t>
            </a:r>
            <a:r>
              <a:rPr lang="en-AU" dirty="0" smtClean="0">
                <a:hlinkClick r:id="rId3"/>
              </a:rPr>
              <a:t>document</a:t>
            </a:r>
            <a:r>
              <a:rPr lang="en-AU" dirty="0" smtClean="0"/>
              <a:t> that explains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132</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133</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703"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75591"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a:t>
            </a:r>
            <a:r>
              <a:rPr lang="en-AU" dirty="0" smtClean="0"/>
              <a:t>sent 52 </a:t>
            </a:r>
            <a:r>
              <a:rPr lang="en-AU" dirty="0"/>
              <a:t>standards </a:t>
            </a:r>
            <a:r>
              <a:rPr lang="en-AU" dirty="0" smtClean="0"/>
              <a:t>through to </a:t>
            </a:r>
            <a:r>
              <a:rPr lang="en-AU" dirty="0"/>
              <a:t>PSDO ratification </a:t>
            </a:r>
            <a:r>
              <a:rPr lang="en-AU" dirty="0" smtClean="0"/>
              <a:t>with 32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09069328"/>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Completed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24</a:t>
                      </a:r>
                      <a:endParaRPr lang="en-AU" dirty="0"/>
                    </a:p>
                  </a:txBody>
                  <a:tcPr/>
                </a:tc>
                <a:tc>
                  <a:txBody>
                    <a:bodyPr/>
                    <a:lstStyle/>
                    <a:p>
                      <a:pPr algn="ctr"/>
                      <a:r>
                        <a:rPr lang="en-AU" dirty="0" smtClean="0"/>
                        <a:t>14</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13</a:t>
                      </a:r>
                      <a:endParaRPr lang="en-AU" dirty="0"/>
                    </a:p>
                  </a:txBody>
                  <a:tcPr/>
                </a:tc>
                <a:tc>
                  <a:txBody>
                    <a:bodyPr/>
                    <a:lstStyle/>
                    <a:p>
                      <a:pPr algn="ctr"/>
                      <a:r>
                        <a:rPr lang="en-AU" dirty="0" smtClean="0"/>
                        <a:t>7</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3</a:t>
                      </a:r>
                      <a:endParaRPr lang="en-AU" dirty="0"/>
                    </a:p>
                  </a:txBody>
                  <a:tcPr/>
                </a:tc>
                <a:tc>
                  <a:txBody>
                    <a:bodyPr/>
                    <a:lstStyle/>
                    <a:p>
                      <a:pPr algn="ctr"/>
                      <a:r>
                        <a:rPr lang="en-AU" dirty="0" smtClean="0"/>
                        <a:t>0</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52</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32</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smtClean="0"/>
              <a:t>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a:t>
            </a:r>
            <a:r>
              <a:rPr lang="en-GB" dirty="0" smtClean="0"/>
              <a:t>1-2015</a:t>
            </a:r>
            <a:r>
              <a:rPr lang="en-AU" dirty="0"/>
              <a:t>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15</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156</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157</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158</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159</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sent 24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16</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86262479"/>
              </p:ext>
            </p:extLst>
          </p:nvPr>
        </p:nvGraphicFramePr>
        <p:xfrm>
          <a:off x="761999" y="1712149"/>
          <a:ext cx="7696200" cy="4602480"/>
        </p:xfrm>
        <a:graphic>
          <a:graphicData uri="http://schemas.openxmlformats.org/drawingml/2006/table">
            <a:tbl>
              <a:tblPr firstRow="1" bandRow="1">
                <a:tableStyleId>{21E4AEA4-8DFA-4A89-87EB-49C32662AFE0}</a:tableStyleId>
              </a:tblPr>
              <a:tblGrid>
                <a:gridCol w="1524001">
                  <a:extLst>
                    <a:ext uri="{9D8B030D-6E8A-4147-A177-3AD203B41FA5}">
                      <a16:colId xmlns:a16="http://schemas.microsoft.com/office/drawing/2014/main" val="20000"/>
                    </a:ext>
                  </a:extLst>
                </a:gridCol>
                <a:gridCol w="19118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503671">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291598">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291598">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291598">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291598">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291598">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291598">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291598">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291598">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29159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291598">
                <a:tc>
                  <a:txBody>
                    <a:bodyPr/>
                    <a:lstStyle/>
                    <a:p>
                      <a:r>
                        <a:rPr lang="en-AU" sz="1600" b="0" dirty="0" smtClean="0"/>
                        <a:t>802d</a:t>
                      </a:r>
                      <a:endParaRPr lang="en-AU" sz="1600" b="0"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r h="291598">
                <a:tc>
                  <a:txBody>
                    <a:bodyPr/>
                    <a:lstStyle/>
                    <a:p>
                      <a:r>
                        <a:rPr lang="en-GB" sz="1600" dirty="0" smtClean="0"/>
                        <a:t>802.1AX/Cor1 </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52471432"/>
                  </a:ext>
                </a:extLst>
              </a:tr>
              <a:tr h="291598">
                <a:tc>
                  <a:txBody>
                    <a:bodyPr/>
                    <a:lstStyle/>
                    <a:p>
                      <a:r>
                        <a:rPr lang="en-AU" sz="1600" b="0" dirty="0" smtClean="0"/>
                        <a:t>802.1AEcg</a:t>
                      </a:r>
                      <a:endParaRPr lang="en-AU" sz="1600" b="0" dirty="0"/>
                    </a:p>
                  </a:txBody>
                  <a:tcPr marL="115147" marR="0"/>
                </a:tc>
                <a:tc>
                  <a:txBody>
                    <a:bodyPr/>
                    <a:lstStyle/>
                    <a:p>
                      <a:pPr algn="ctr"/>
                      <a:r>
                        <a:rPr lang="en-AU" sz="1600" b="0" dirty="0" smtClean="0">
                          <a:solidFill>
                            <a:srgbClr val="00B050"/>
                          </a:solidFill>
                        </a:rPr>
                        <a:t>Sep 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19</a:t>
                      </a:r>
                    </a:p>
                  </a:txBody>
                  <a:tcPr marL="115147" marR="115147"/>
                </a:tc>
                <a:extLst>
                  <a:ext uri="{0D108BD9-81ED-4DB2-BD59-A6C34878D82A}">
                    <a16:rowId xmlns:a16="http://schemas.microsoft.com/office/drawing/2014/main" val="126968976"/>
                  </a:ext>
                </a:extLst>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160</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161</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162</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163</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p>
          <a:p>
            <a:pPr lvl="1"/>
            <a:r>
              <a:rPr lang="en-GB" dirty="0" smtClean="0"/>
              <a:t>802.1AX-2014/Cor1 </a:t>
            </a:r>
            <a:r>
              <a:rPr lang="en-AU" dirty="0" smtClean="0"/>
              <a:t>passed 90-day FDIS </a:t>
            </a:r>
            <a:r>
              <a:rPr lang="en-AU" dirty="0"/>
              <a:t>on 20 July </a:t>
            </a:r>
            <a:r>
              <a:rPr lang="en-AU" dirty="0" smtClean="0"/>
              <a:t>2018 (N16684)</a:t>
            </a:r>
            <a:endParaRPr lang="en-AU" dirty="0"/>
          </a:p>
          <a:p>
            <a:pPr lvl="2"/>
            <a:r>
              <a:rPr lang="en-AU" dirty="0" smtClean="0"/>
              <a:t>Passed 10/0/10</a:t>
            </a:r>
          </a:p>
          <a:p>
            <a:pPr lvl="2"/>
            <a:r>
              <a:rPr lang="en-AU" dirty="0" smtClean="0"/>
              <a:t>There were no comments</a:t>
            </a:r>
          </a:p>
          <a:p>
            <a:pPr lvl="1"/>
            <a:r>
              <a:rPr lang="en-US" dirty="0" smtClean="0"/>
              <a:t>It has been published as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164</a:t>
            </a:fld>
            <a:endParaRPr lang="en-US"/>
          </a:p>
        </p:txBody>
      </p:sp>
    </p:spTree>
    <p:extLst>
      <p:ext uri="{BB962C8B-B14F-4D97-AF65-F5344CB8AC3E}">
        <p14:creationId xmlns:p14="http://schemas.microsoft.com/office/powerpoint/2010/main" val="2425167919"/>
      </p:ext>
    </p:extLst>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t>
            </a:r>
            <a:r>
              <a:rPr lang="en-AU" dirty="0" smtClean="0">
                <a:solidFill>
                  <a:srgbClr val="00B050"/>
                </a:solidFill>
              </a:rPr>
              <a:t>&amp; published</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t>It has been published as I</a:t>
            </a:r>
            <a:r>
              <a:rPr lang="en-US" dirty="0" smtClean="0"/>
              <a:t>SO/IEC/IEEE8802-3:2017/</a:t>
            </a:r>
            <a:r>
              <a:rPr lang="en-US" dirty="0" err="1" smtClean="0"/>
              <a:t>Cor</a:t>
            </a:r>
            <a:r>
              <a:rPr lang="en-US" dirty="0" smtClean="0"/>
              <a:t> </a:t>
            </a:r>
            <a:r>
              <a:rPr lang="en-US" dirty="0"/>
              <a:t>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551028614"/>
      </p:ext>
    </p:extLst>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and response sent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a:t>IEEE 802.21-2017-Cor1 9</a:t>
            </a:r>
            <a:r>
              <a:rPr lang="en-AU" dirty="0" smtClean="0"/>
              <a:t>0-day </a:t>
            </a:r>
            <a:r>
              <a:rPr lang="en-AU" dirty="0"/>
              <a:t> </a:t>
            </a:r>
            <a:r>
              <a:rPr lang="en-AU" dirty="0" smtClean="0"/>
              <a:t>FDIS ballot passed on 16 June 2018 (N16814)</a:t>
            </a:r>
          </a:p>
          <a:p>
            <a:pPr lvl="2"/>
            <a:r>
              <a:rPr lang="en-AU" dirty="0" smtClean="0"/>
              <a:t>Passed 5/0/12</a:t>
            </a:r>
          </a:p>
          <a:p>
            <a:pPr lvl="2"/>
            <a:r>
              <a:rPr lang="en-AU" dirty="0"/>
              <a:t>A</a:t>
            </a:r>
            <a:r>
              <a:rPr lang="en-AU" dirty="0" smtClean="0"/>
              <a:t>bstain comment from China NB</a:t>
            </a:r>
          </a:p>
          <a:p>
            <a:pPr lvl="1"/>
            <a:r>
              <a:rPr lang="en-AU" dirty="0"/>
              <a:t>Response </a:t>
            </a:r>
            <a:r>
              <a:rPr lang="en-AU" dirty="0" smtClean="0"/>
              <a:t>was </a:t>
            </a:r>
            <a:r>
              <a:rPr lang="en-AU" dirty="0"/>
              <a:t>sent after July 2018 </a:t>
            </a:r>
            <a:r>
              <a:rPr lang="en-AU" dirty="0" smtClean="0"/>
              <a:t>meeting (N16816)</a:t>
            </a:r>
          </a:p>
          <a:p>
            <a:pPr lvl="1"/>
            <a:r>
              <a:rPr lang="en-AU" dirty="0" smtClean="0"/>
              <a:t>It has now been published as ISO/IEC/IEEE 8802-21:2018/Cor-1:2018</a:t>
            </a:r>
            <a:endParaRPr lang="en-AU" dirty="0"/>
          </a:p>
          <a:p>
            <a:pPr lvl="2"/>
            <a:endParaRPr lang="en-AU" dirty="0" smtClean="0"/>
          </a:p>
          <a:p>
            <a:pPr lvl="2"/>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166</a:t>
            </a:fld>
            <a:endParaRPr lang="en-US"/>
          </a:p>
        </p:txBody>
      </p:sp>
    </p:spTree>
    <p:extLst>
      <p:ext uri="{BB962C8B-B14F-4D97-AF65-F5344CB8AC3E}">
        <p14:creationId xmlns:p14="http://schemas.microsoft.com/office/powerpoint/2010/main" val="3367614496"/>
      </p:ext>
    </p:extLst>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167</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smtClean="0">
                <a:solidFill>
                  <a:srgbClr val="00B050"/>
                </a:solidFill>
              </a:rPr>
              <a:t>passed &amp; published</a:t>
            </a:r>
          </a:p>
          <a:p>
            <a:pPr lvl="1"/>
            <a:r>
              <a:rPr lang="en-AU" dirty="0" smtClean="0"/>
              <a:t>FDIS ballot passed 11/0/7 on 3 September 2018 (N16853)</a:t>
            </a:r>
          </a:p>
          <a:p>
            <a:pPr lvl="1"/>
            <a:r>
              <a:rPr lang="en-AU" dirty="0"/>
              <a:t>Published </a:t>
            </a:r>
            <a:r>
              <a:rPr lang="en-AU" dirty="0" smtClean="0"/>
              <a:t>as ISO/IEC/IEEE </a:t>
            </a:r>
            <a:r>
              <a:rPr lang="en-AU" dirty="0"/>
              <a:t>8802-3:2017/</a:t>
            </a:r>
            <a:r>
              <a:rPr lang="en-AU" dirty="0" err="1"/>
              <a:t>Amd</a:t>
            </a:r>
            <a:r>
              <a:rPr lang="en-AU" dirty="0"/>
              <a:t> </a:t>
            </a:r>
            <a:r>
              <a:rPr lang="en-AU" dirty="0" smtClean="0"/>
              <a:t>6</a:t>
            </a:r>
            <a:endParaRPr lang="en-AU" dirty="0">
              <a:solidFill>
                <a:srgbClr val="FF0000"/>
              </a:solidFill>
            </a:endParaRPr>
          </a:p>
        </p:txBody>
      </p:sp>
    </p:spTree>
    <p:extLst>
      <p:ext uri="{BB962C8B-B14F-4D97-AF65-F5344CB8AC3E}">
        <p14:creationId xmlns:p14="http://schemas.microsoft.com/office/powerpoint/2010/main" val="2158876414"/>
      </p:ext>
    </p:extLst>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168</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a:t>FDIS ballot passed 11/0/7 on 3 September </a:t>
            </a:r>
            <a:r>
              <a:rPr lang="en-AU" dirty="0" smtClean="0"/>
              <a:t>2018 (N16851)</a:t>
            </a:r>
            <a:endParaRPr lang="en-AU" dirty="0" smtClean="0">
              <a:solidFill>
                <a:schemeClr val="accent2"/>
              </a:solidFill>
            </a:endParaRPr>
          </a:p>
          <a:p>
            <a:pPr lvl="1"/>
            <a:r>
              <a:rPr lang="en-AU" dirty="0" smtClean="0"/>
              <a:t>Published as </a:t>
            </a:r>
            <a:r>
              <a:rPr lang="en-AU" dirty="0"/>
              <a:t>ISO/IEC/IEEE 8802-3:2017/</a:t>
            </a:r>
            <a:r>
              <a:rPr lang="en-AU" dirty="0" err="1"/>
              <a:t>Amd</a:t>
            </a:r>
            <a:r>
              <a:rPr lang="en-AU" dirty="0"/>
              <a:t> </a:t>
            </a:r>
            <a:r>
              <a:rPr lang="en-AU" dirty="0" smtClean="0"/>
              <a:t>9</a:t>
            </a:r>
            <a:endParaRPr lang="en-AU" dirty="0">
              <a:solidFill>
                <a:srgbClr val="FF0000"/>
              </a:solidFill>
            </a:endParaRPr>
          </a:p>
          <a:p>
            <a:endParaRPr lang="en-AU" dirty="0"/>
          </a:p>
        </p:txBody>
      </p:sp>
    </p:spTree>
    <p:extLst>
      <p:ext uri="{BB962C8B-B14F-4D97-AF65-F5344CB8AC3E}">
        <p14:creationId xmlns:p14="http://schemas.microsoft.com/office/powerpoint/2010/main" val="3946522868"/>
      </p:ext>
    </p:extLst>
  </p:cSld>
  <p:clrMapOvr>
    <a:masterClrMapping/>
  </p:clrMapOvr>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is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a:solidFill>
                  <a:srgbClr val="00B050"/>
                </a:solidFill>
              </a:rPr>
              <a:t>passed </a:t>
            </a:r>
            <a:r>
              <a:rPr lang="en-AU" dirty="0" smtClean="0">
                <a:solidFill>
                  <a:srgbClr val="00B050"/>
                </a:solidFill>
              </a:rPr>
              <a:t>&amp; published </a:t>
            </a:r>
          </a:p>
          <a:p>
            <a:pPr lvl="1"/>
            <a:r>
              <a:rPr lang="en-AU" dirty="0"/>
              <a:t>FDIS ballot passed 11/0/7 on 3 September </a:t>
            </a:r>
            <a:r>
              <a:rPr lang="en-AU" dirty="0" smtClean="0"/>
              <a:t>2018 (N16852)</a:t>
            </a:r>
          </a:p>
          <a:p>
            <a:pPr lvl="1"/>
            <a:r>
              <a:rPr lang="en-AU" dirty="0" smtClean="0"/>
              <a:t>Published as </a:t>
            </a:r>
            <a:r>
              <a:rPr lang="en-AU" dirty="0"/>
              <a:t>ISO/IEC/IEEE 8802-3:2017/</a:t>
            </a:r>
            <a:r>
              <a:rPr lang="en-AU" dirty="0" err="1"/>
              <a:t>Amd</a:t>
            </a:r>
            <a:r>
              <a:rPr lang="en-AU" dirty="0"/>
              <a:t> </a:t>
            </a:r>
            <a:r>
              <a:rPr lang="en-AU" dirty="0" smtClean="0"/>
              <a:t>8</a:t>
            </a:r>
          </a:p>
        </p:txBody>
      </p:sp>
    </p:spTree>
    <p:extLst>
      <p:ext uri="{BB962C8B-B14F-4D97-AF65-F5344CB8AC3E}">
        <p14:creationId xmlns:p14="http://schemas.microsoft.com/office/powerpoint/2010/main" val="387607749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sent 13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261799613"/>
              </p:ext>
            </p:extLst>
          </p:nvPr>
        </p:nvGraphicFramePr>
        <p:xfrm>
          <a:off x="761999" y="1524000"/>
          <a:ext cx="7696200" cy="518160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r h="351837">
                <a:tc>
                  <a:txBody>
                    <a:bodyPr/>
                    <a:lstStyle/>
                    <a:p>
                      <a:r>
                        <a:rPr lang="en-AU" sz="1600" dirty="0" smtClean="0"/>
                        <a:t>802.3/</a:t>
                      </a:r>
                      <a:r>
                        <a:rPr lang="en-AU" sz="1600" dirty="0" err="1" smtClean="0"/>
                        <a:t>Cor</a:t>
                      </a:r>
                      <a:r>
                        <a:rPr lang="en-AU" sz="1600" dirty="0" smtClean="0"/>
                        <a:t> 1 </a:t>
                      </a:r>
                      <a:endParaRPr lang="en-AU" sz="1600" b="0" dirty="0" smtClean="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762305255"/>
                  </a:ext>
                </a:extLst>
              </a:tr>
              <a:tr h="351837">
                <a:tc>
                  <a:txBody>
                    <a:bodyPr/>
                    <a:lstStyle/>
                    <a:p>
                      <a:r>
                        <a:rPr lang="en-GB" sz="1600" b="0" dirty="0" smtClean="0">
                          <a:solidFill>
                            <a:schemeClr val="tx1"/>
                          </a:solidFill>
                          <a:latin typeface="+mj-lt"/>
                        </a:rPr>
                        <a:t>802.3bn</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16</a:t>
                      </a:r>
                      <a:r>
                        <a:rPr lang="en-AU" sz="1600" b="0" baseline="0" dirty="0" smtClean="0">
                          <a:solidFill>
                            <a:srgbClr val="00B050"/>
                          </a:solidFill>
                          <a:latin typeface="+mj-lt"/>
                        </a:rPr>
                        <a:t> Apr 17</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n/a</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4161505041"/>
                  </a:ext>
                </a:extLst>
              </a:tr>
              <a:tr h="351837">
                <a:tc>
                  <a:txBody>
                    <a:bodyPr/>
                    <a:lstStyle/>
                    <a:p>
                      <a:r>
                        <a:rPr lang="en-GB" sz="1600" b="0" dirty="0" smtClean="0">
                          <a:solidFill>
                            <a:schemeClr val="tx1"/>
                          </a:solidFill>
                          <a:latin typeface="+mj-lt"/>
                        </a:rPr>
                        <a:t>802.3bv</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18 </a:t>
                      </a:r>
                      <a:r>
                        <a:rPr lang="en-AU" sz="1600" b="0" baseline="0" dirty="0" smtClean="0">
                          <a:solidFill>
                            <a:srgbClr val="00B050"/>
                          </a:solidFill>
                          <a:latin typeface="+mj-lt"/>
                        </a:rPr>
                        <a:t>Aug 17</a:t>
                      </a:r>
                      <a:endParaRPr lang="en-AU" sz="1600" b="0" dirty="0" smtClean="0">
                        <a:solidFill>
                          <a:srgbClr val="00B050"/>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n/a</a:t>
                      </a:r>
                    </a:p>
                  </a:txBody>
                  <a:tcPr marL="115147" marR="115147"/>
                </a:tc>
                <a:extLst>
                  <a:ext uri="{0D108BD9-81ED-4DB2-BD59-A6C34878D82A}">
                    <a16:rowId xmlns:a16="http://schemas.microsoft.com/office/drawing/2014/main" val="1754327018"/>
                  </a:ext>
                </a:extLst>
              </a:tr>
              <a:tr h="351837">
                <a:tc>
                  <a:txBody>
                    <a:bodyPr/>
                    <a:lstStyle/>
                    <a:p>
                      <a:r>
                        <a:rPr lang="en-GB" sz="1600" b="0" dirty="0" smtClean="0">
                          <a:solidFill>
                            <a:schemeClr val="tx1"/>
                          </a:solidFill>
                          <a:latin typeface="+mj-lt"/>
                        </a:rPr>
                        <a:t>802.3bu</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18 </a:t>
                      </a:r>
                      <a:r>
                        <a:rPr lang="en-AU" sz="1600" b="0" kern="1200" baseline="0" dirty="0" smtClean="0">
                          <a:solidFill>
                            <a:srgbClr val="00B050"/>
                          </a:solidFill>
                          <a:latin typeface="+mn-lt"/>
                          <a:ea typeface="+mn-ea"/>
                          <a:cs typeface="+mn-cs"/>
                        </a:rPr>
                        <a:t>Aug 17</a:t>
                      </a:r>
                      <a:endParaRPr lang="en-AU" sz="1600" b="0" kern="1200" dirty="0" smtClean="0">
                        <a:solidFill>
                          <a:srgbClr val="00B050"/>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3</a:t>
                      </a:r>
                      <a:r>
                        <a:rPr lang="en-AU" sz="1600" b="0" baseline="0" dirty="0" smtClean="0">
                          <a:solidFill>
                            <a:srgbClr val="00B050"/>
                          </a:solidFill>
                          <a:latin typeface="+mj-lt"/>
                        </a:rPr>
                        <a:t> Sep 18</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n/a</a:t>
                      </a:r>
                    </a:p>
                  </a:txBody>
                  <a:tcPr marL="115147" marR="115147"/>
                </a:tc>
                <a:extLst>
                  <a:ext uri="{0D108BD9-81ED-4DB2-BD59-A6C34878D82A}">
                    <a16:rowId xmlns:a16="http://schemas.microsoft.com/office/drawing/2014/main" val="3937702897"/>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has ratified as a ISO/IEC/IEEE standard</a:t>
            </a: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a:solidFill>
                  <a:srgbClr val="00B050"/>
                </a:solidFill>
              </a:rPr>
              <a:t>passed, </a:t>
            </a:r>
            <a:r>
              <a:rPr lang="en-AU" dirty="0" smtClean="0">
                <a:solidFill>
                  <a:srgbClr val="00B050"/>
                </a:solidFill>
              </a:rPr>
              <a:t>response sent &amp; published</a:t>
            </a:r>
          </a:p>
          <a:p>
            <a:pPr lvl="1"/>
            <a:r>
              <a:rPr lang="en-AU" dirty="0" smtClean="0"/>
              <a:t>802.1AEcg passed FDIS ballot on 28 Aug 2018 (N</a:t>
            </a:r>
            <a:r>
              <a:rPr lang="en-AU" dirty="0" smtClean="0">
                <a:solidFill>
                  <a:srgbClr val="FF0000"/>
                </a:solidFill>
              </a:rPr>
              <a:t>??????</a:t>
            </a:r>
            <a:r>
              <a:rPr lang="en-AU" dirty="0" smtClean="0"/>
              <a:t>)</a:t>
            </a:r>
          </a:p>
          <a:p>
            <a:pPr lvl="2"/>
            <a:r>
              <a:rPr lang="en-AU" dirty="0" smtClean="0"/>
              <a:t>Passed 10/1/11, with China NB voting no </a:t>
            </a:r>
          </a:p>
          <a:p>
            <a:pPr lvl="1"/>
            <a:r>
              <a:rPr lang="en-AU" dirty="0" smtClean="0"/>
              <a:t>Comment responses were sent in Jan 2019</a:t>
            </a:r>
            <a:r>
              <a:rPr lang="en-AU" dirty="0" smtClean="0">
                <a:solidFill>
                  <a:srgbClr val="FF0000"/>
                </a:solidFill>
              </a:rPr>
              <a:t> (N?????)</a:t>
            </a:r>
          </a:p>
          <a:p>
            <a:pPr lvl="1"/>
            <a:r>
              <a:rPr lang="en-AU" dirty="0" smtClean="0"/>
              <a:t>Published </a:t>
            </a:r>
            <a:r>
              <a:rPr lang="en-AU" dirty="0"/>
              <a:t>as ISO/IEC/IEEE 8802-1AE:2013/</a:t>
            </a:r>
            <a:r>
              <a:rPr lang="en-AU" dirty="0" err="1"/>
              <a:t>Amd</a:t>
            </a:r>
            <a:r>
              <a:rPr lang="en-AU" dirty="0"/>
              <a:t> </a:t>
            </a:r>
            <a:r>
              <a:rPr lang="en-AU" dirty="0" smtClean="0"/>
              <a:t>3:2018</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170</a:t>
            </a:fld>
            <a:endParaRPr lang="en-US"/>
          </a:p>
        </p:txBody>
      </p:sp>
    </p:spTree>
    <p:extLst>
      <p:ext uri="{BB962C8B-B14F-4D97-AF65-F5344CB8AC3E}">
        <p14:creationId xmlns:p14="http://schemas.microsoft.com/office/powerpoint/2010/main" val="2770857998"/>
      </p:ext>
    </p:extLst>
  </p:cSld>
  <p:clrMapOvr>
    <a:masterClrMapping/>
  </p:clrMapOvr>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passed 60-day pre-ballot with comments but the PSDO process was cancelled</a:t>
            </a:r>
            <a:endParaRPr lang="en-AU" dirty="0"/>
          </a:p>
        </p:txBody>
      </p:sp>
      <p:sp>
        <p:nvSpPr>
          <p:cNvPr id="10" name="Content Placeholder 9"/>
          <p:cNvSpPr>
            <a:spLocks noGrp="1"/>
          </p:cNvSpPr>
          <p:nvPr>
            <p:ph idx="1"/>
          </p:nvPr>
        </p:nvSpPr>
        <p:spPr>
          <a:xfrm>
            <a:off x="441325" y="1767038"/>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but response required</a:t>
            </a:r>
          </a:p>
          <a:p>
            <a:pPr lvl="1"/>
            <a:r>
              <a:rPr lang="en-GB" dirty="0"/>
              <a:t>The 60-day </a:t>
            </a:r>
            <a:r>
              <a:rPr lang="en-AU" dirty="0"/>
              <a:t>(N16810) </a:t>
            </a:r>
            <a:r>
              <a:rPr lang="en-GB" dirty="0" smtClean="0"/>
              <a:t>ballot passed (N16821) </a:t>
            </a:r>
            <a:r>
              <a:rPr lang="en-GB" dirty="0"/>
              <a:t>on </a:t>
            </a:r>
            <a:r>
              <a:rPr lang="en-AU" dirty="0"/>
              <a:t>30 July 2018</a:t>
            </a:r>
            <a:endParaRPr lang="en-GB" dirty="0"/>
          </a:p>
          <a:p>
            <a:pPr lvl="2"/>
            <a:r>
              <a:rPr lang="en-GB" dirty="0"/>
              <a:t>Need for IS on topic: </a:t>
            </a:r>
            <a:r>
              <a:rPr lang="en-GB" dirty="0" smtClean="0"/>
              <a:t>7/0/11</a:t>
            </a:r>
            <a:endParaRPr lang="en-GB" dirty="0"/>
          </a:p>
          <a:p>
            <a:pPr lvl="2"/>
            <a:r>
              <a:rPr lang="en-GB" dirty="0"/>
              <a:t>Submission of this proposal as IS: </a:t>
            </a:r>
            <a:r>
              <a:rPr lang="en-GB" dirty="0" smtClean="0"/>
              <a:t>5/1/12, </a:t>
            </a:r>
            <a:r>
              <a:rPr lang="en-GB" dirty="0"/>
              <a:t>with “no” </a:t>
            </a:r>
            <a:r>
              <a:rPr lang="en-GB" dirty="0" smtClean="0"/>
              <a:t>(with comments) from China</a:t>
            </a:r>
            <a:endParaRPr lang="en-GB" dirty="0"/>
          </a:p>
          <a:p>
            <a:r>
              <a:rPr lang="en-AU" dirty="0" smtClean="0"/>
              <a:t>FDIS </a:t>
            </a:r>
            <a:r>
              <a:rPr lang="en-AU" dirty="0"/>
              <a:t>ballot: </a:t>
            </a:r>
            <a:r>
              <a:rPr lang="en-AU" dirty="0">
                <a:solidFill>
                  <a:schemeClr val="accent2"/>
                </a:solidFill>
              </a:rPr>
              <a:t>cancelled</a:t>
            </a:r>
          </a:p>
          <a:p>
            <a:pPr lvl="1"/>
            <a:r>
              <a:rPr lang="en-AU" dirty="0" smtClean="0"/>
              <a:t>The EC approved cancelling the PSDO process in Nov 2018, and the following was sent to SC6</a:t>
            </a:r>
          </a:p>
          <a:p>
            <a:pPr lvl="2"/>
            <a:r>
              <a:rPr lang="en-AU" i="1" dirty="0" smtClean="0"/>
              <a:t>IEEE </a:t>
            </a:r>
            <a:r>
              <a:rPr lang="en-AU" i="1" dirty="0"/>
              <a:t>802 thanks JTC 1/SC 6 for considering the adoption of IEEE 802.16-2017 under the ISO/IEEE PSDO Agreement. We further appreciate the comments received. At this time, IEEE would like to withdraw this document from the PSDO process and refer the comments received to the IEEE 802.16 Working Group for further consideration.</a:t>
            </a:r>
          </a:p>
          <a:p>
            <a:endParaRPr lang="en-AU" dirty="0">
              <a:solidFill>
                <a:schemeClr val="accent2"/>
              </a:solidFill>
            </a:endParaRPr>
          </a:p>
          <a:p>
            <a:pPr lvl="1"/>
            <a:endParaRPr lang="en-AU" dirty="0">
              <a:solidFill>
                <a:srgbClr val="FF0000"/>
              </a:solidFill>
            </a:endParaRPr>
          </a:p>
          <a:p>
            <a:endParaRPr lang="en-AU" dirty="0" smtClean="0">
              <a:solidFill>
                <a:schemeClr val="accent2"/>
              </a:solidFill>
            </a:endParaRP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171</a:t>
            </a:fld>
            <a:endParaRPr lang="en-US"/>
          </a:p>
        </p:txBody>
      </p:sp>
    </p:spTree>
    <p:extLst>
      <p:ext uri="{BB962C8B-B14F-4D97-AF65-F5344CB8AC3E}">
        <p14:creationId xmlns:p14="http://schemas.microsoft.com/office/powerpoint/2010/main" val="4223200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sent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35423949"/>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0" dirty="0" smtClean="0">
                          <a:latin typeface="+mj-lt"/>
                          <a:cs typeface="Arial" panose="020B0604020202020204" pitchFamily="34" charset="0"/>
                        </a:rPr>
                        <a:t>802.11-2016</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sent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Vancouver in March 2019</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sent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3587851"/>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802.21-2017</a:t>
                      </a:r>
                      <a:endParaRPr lang="en-AU" sz="1600" b="0"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Arial" panose="020B0604020202020204" pitchFamily="34" charset="0"/>
                        </a:rPr>
                        <a:t>802.21/Cor1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Jun</a:t>
                      </a:r>
                      <a:r>
                        <a:rPr lang="en-AU" sz="1600" b="0" baseline="0" dirty="0" smtClean="0">
                          <a:solidFill>
                            <a:srgbClr val="00B050"/>
                          </a:solidFill>
                        </a:rPr>
                        <a:t> 2018</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956146350"/>
                  </a:ext>
                </a:extLst>
              </a:tr>
            </a:tbl>
          </a:graphicData>
        </a:graphic>
      </p:graphicFrame>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sent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28882654"/>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0" dirty="0" smtClean="0">
                          <a:latin typeface="+mj-lt"/>
                          <a:cs typeface="Arial" panose="020B0604020202020204" pitchFamily="34" charset="0"/>
                        </a:rPr>
                        <a:t>802.22b</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14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588118602"/>
              </p:ext>
            </p:extLst>
          </p:nvPr>
        </p:nvGraphicFramePr>
        <p:xfrm>
          <a:off x="152399" y="1568640"/>
          <a:ext cx="8839199" cy="359664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a:t>
                      </a:r>
                      <a:r>
                        <a:rPr lang="en-AU" sz="1600" b="0" smtClean="0">
                          <a:solidFill>
                            <a:schemeClr val="tx1"/>
                          </a:solidFill>
                          <a:latin typeface="+mj-lt"/>
                        </a:rPr>
                        <a:t>Jan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 Jan</a:t>
                      </a:r>
                      <a:r>
                        <a:rPr lang="en-AU" sz="1600" b="0" baseline="0" dirty="0" smtClean="0">
                          <a:solidFill>
                            <a:schemeClr val="tx1"/>
                          </a:solidFill>
                          <a:latin typeface="+mj-lt"/>
                        </a:rPr>
                        <a:t>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26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.1Q-2018</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Jan</a:t>
                      </a:r>
                      <a:r>
                        <a:rPr lang="en-AU" sz="1600" b="0" kern="1200" baseline="0" dirty="0" smtClean="0">
                          <a:solidFill>
                            <a:srgbClr val="00B050"/>
                          </a:solidFill>
                          <a:latin typeface="+mn-lt"/>
                          <a:ea typeface="+mn-ea"/>
                          <a:cs typeface="+mn-cs"/>
                        </a:rPr>
                        <a:t> 19</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14</a:t>
                      </a:r>
                      <a:r>
                        <a:rPr lang="en-AU" sz="1600" b="0" kern="1200" baseline="0" dirty="0" smtClean="0">
                          <a:solidFill>
                            <a:schemeClr val="tx1"/>
                          </a:solidFill>
                          <a:latin typeface="+mn-lt"/>
                          <a:ea typeface="+mn-ea"/>
                          <a:cs typeface="+mn-cs"/>
                        </a:rPr>
                        <a:t> Oct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Jun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solidFill>
                  <a:schemeClr val="accent6"/>
                </a:solidFill>
              </a:rPr>
              <a:t>IEEE 802.1 has </a:t>
            </a:r>
            <a:r>
              <a:rPr lang="en-AU" dirty="0" smtClean="0">
                <a:solidFill>
                  <a:schemeClr val="accent6"/>
                </a:solidFill>
              </a:rPr>
              <a:t>14 </a:t>
            </a:r>
            <a:r>
              <a:rPr lang="en-AU" dirty="0">
                <a:solidFill>
                  <a:schemeClr val="accent6"/>
                </a:solidFill>
              </a:rPr>
              <a:t>standards in the pipeline for ratification under the PSDO process</a:t>
            </a:r>
            <a:endParaRPr lang="en-AU" dirty="0"/>
          </a:p>
        </p:txBody>
      </p:sp>
      <p:sp>
        <p:nvSpPr>
          <p:cNvPr id="3" name="Content Placeholder 2"/>
          <p:cNvSpPr>
            <a:spLocks noGrp="1"/>
          </p:cNvSpPr>
          <p:nvPr>
            <p:ph idx="1"/>
          </p:nvPr>
        </p:nvSpPr>
        <p:spPr>
          <a:xfrm>
            <a:off x="685800" y="4724400"/>
            <a:ext cx="7772400" cy="1371600"/>
          </a:xfrm>
        </p:spPr>
        <p:txBody>
          <a:bodyPr/>
          <a:lstStyle/>
          <a:p>
            <a:pPr lvl="1"/>
            <a:r>
              <a:rPr lang="en-AU" dirty="0" smtClean="0"/>
              <a:t>In addition, three standards are now in Systematic Review</a:t>
            </a:r>
          </a:p>
          <a:p>
            <a:pPr lvl="2"/>
            <a:r>
              <a:rPr lang="en-AU" dirty="0"/>
              <a:t>ISO/IEC/IEEE 8802-1X:2013 (closing 4 March 2019) </a:t>
            </a:r>
          </a:p>
          <a:p>
            <a:pPr lvl="2"/>
            <a:r>
              <a:rPr lang="en-AU" dirty="0"/>
              <a:t>ISO/IEC/IEEE 8802-1AE:2013 (closing 4 March 2019) </a:t>
            </a:r>
          </a:p>
          <a:p>
            <a:pPr lvl="2"/>
            <a:r>
              <a:rPr lang="en-AU" dirty="0"/>
              <a:t>ISO/IEC/IEEE 8802-1AS:2014 (closing 4 June 2019</a:t>
            </a:r>
            <a:r>
              <a:rPr lang="en-AU" dirty="0" smtClean="0"/>
              <a: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graphicFrame>
        <p:nvGraphicFramePr>
          <p:cNvPr id="6" name="Content Placeholder 5"/>
          <p:cNvGraphicFramePr>
            <a:graphicFrameLocks/>
          </p:cNvGraphicFramePr>
          <p:nvPr>
            <p:extLst>
              <p:ext uri="{D42A27DB-BD31-4B8C-83A1-F6EECF244321}">
                <p14:modId xmlns:p14="http://schemas.microsoft.com/office/powerpoint/2010/main" val="3662117749"/>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17</a:t>
                      </a:r>
                      <a:r>
                        <a:rPr lang="en-AU" sz="1600" b="0" baseline="0" dirty="0" smtClean="0">
                          <a:solidFill>
                            <a:schemeClr val="tx1"/>
                          </a:solidFill>
                          <a:latin typeface="+mj-lt"/>
                        </a:rPr>
                        <a:t> Mar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11 Mar</a:t>
                      </a:r>
                      <a:r>
                        <a:rPr lang="en-AU" sz="1600" b="0" kern="1200" baseline="0" dirty="0" smtClean="0">
                          <a:solidFill>
                            <a:schemeClr val="tx1"/>
                          </a:solidFill>
                          <a:latin typeface="+mn-lt"/>
                          <a:ea typeface="+mn-ea"/>
                          <a:cs typeface="+mn-cs"/>
                        </a:rPr>
                        <a:t> 19</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8382317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has been published </a:t>
            </a:r>
            <a:r>
              <a:rPr lang="en-AU" dirty="0"/>
              <a:t>as ISO/IEC/IEEE 8802-1CB:2019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10/0/9 </a:t>
            </a:r>
            <a:r>
              <a:rPr lang="en-AU" dirty="0"/>
              <a:t>on 26 Dec 2018 (</a:t>
            </a:r>
            <a:r>
              <a:rPr lang="en-AU" dirty="0">
                <a:solidFill>
                  <a:srgbClr val="FF0000"/>
                </a:solidFill>
              </a:rPr>
              <a:t>N</a:t>
            </a:r>
            <a:r>
              <a:rPr lang="en-AU" dirty="0" smtClean="0">
                <a:solidFill>
                  <a:srgbClr val="FF0000"/>
                </a:solidFill>
              </a:rPr>
              <a:t>??????</a:t>
            </a:r>
            <a:r>
              <a:rPr lang="en-AU" dirty="0" smtClean="0"/>
              <a:t>)</a:t>
            </a:r>
            <a:endParaRPr lang="en-US" dirty="0" smtClean="0"/>
          </a:p>
          <a:p>
            <a:pPr lvl="1"/>
            <a:r>
              <a:rPr lang="en-AU" dirty="0"/>
              <a:t>P</a:t>
            </a:r>
            <a:r>
              <a:rPr lang="en-AU" dirty="0" smtClean="0"/>
              <a:t>ublished as </a:t>
            </a:r>
            <a:r>
              <a:rPr lang="en-AU" dirty="0"/>
              <a:t>ISO/IEC/IEEE </a:t>
            </a:r>
            <a:r>
              <a:rPr lang="en-AU" dirty="0" smtClean="0"/>
              <a:t>8802-1CB:2019</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25</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has </a:t>
            </a:r>
            <a:r>
              <a:rPr lang="en-AU" dirty="0"/>
              <a:t>been published </a:t>
            </a:r>
            <a:r>
              <a:rPr lang="en-AU" dirty="0" smtClean="0"/>
              <a:t>as </a:t>
            </a:r>
            <a:r>
              <a:rPr lang="en-AU" dirty="0"/>
              <a:t>ISO/IEC/IEEE 8802-1Q:2016/</a:t>
            </a:r>
            <a:r>
              <a:rPr lang="en-AU" dirty="0" err="1"/>
              <a:t>Amd</a:t>
            </a:r>
            <a:r>
              <a:rPr lang="en-AU" dirty="0"/>
              <a:t> 6:2019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a:t>
            </a:r>
            <a:r>
              <a:rPr lang="en-AU" dirty="0" smtClean="0"/>
              <a:t>9/0/10 </a:t>
            </a:r>
            <a:r>
              <a:rPr lang="en-AU" dirty="0"/>
              <a:t>on </a:t>
            </a:r>
            <a:r>
              <a:rPr lang="en-AU" dirty="0" smtClean="0"/>
              <a:t>3 Jan 2019 (</a:t>
            </a:r>
            <a:r>
              <a:rPr lang="en-AU" dirty="0" smtClean="0">
                <a:solidFill>
                  <a:srgbClr val="FF0000"/>
                </a:solidFill>
              </a:rPr>
              <a:t>N</a:t>
            </a:r>
            <a:r>
              <a:rPr lang="en-AU" dirty="0">
                <a:solidFill>
                  <a:srgbClr val="FF0000"/>
                </a:solidFill>
              </a:rPr>
              <a:t>??????</a:t>
            </a:r>
            <a:r>
              <a:rPr lang="en-AU" dirty="0"/>
              <a:t>)</a:t>
            </a:r>
            <a:endParaRPr lang="en-US" dirty="0"/>
          </a:p>
          <a:p>
            <a:pPr lvl="1"/>
            <a:r>
              <a:rPr lang="en-AU" dirty="0" smtClean="0"/>
              <a:t>Published as ISO/IEC/IEEE 8802-1Q/</a:t>
            </a:r>
            <a:r>
              <a:rPr lang="en-AU" dirty="0" err="1" smtClean="0"/>
              <a:t>Amd</a:t>
            </a:r>
            <a:r>
              <a:rPr lang="en-AU" dirty="0" smtClean="0"/>
              <a:t> 6</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26</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has been published as ISO/IEC/IEEE </a:t>
            </a:r>
            <a:r>
              <a:rPr lang="en-AU" dirty="0" smtClean="0"/>
              <a:t>8802-1Q:2016/</a:t>
            </a:r>
            <a:r>
              <a:rPr lang="en-AU" dirty="0" err="1" smtClean="0"/>
              <a:t>Amd</a:t>
            </a:r>
            <a:r>
              <a:rPr lang="en-AU" dirty="0" smtClean="0"/>
              <a:t> 7:2019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FDIS ballot passed 9/0/10 on 3 Jan 2010 (</a:t>
            </a:r>
            <a:r>
              <a:rPr lang="en-AU" dirty="0">
                <a:solidFill>
                  <a:srgbClr val="FF0000"/>
                </a:solidFill>
              </a:rPr>
              <a:t>N??????</a:t>
            </a:r>
            <a:r>
              <a:rPr lang="en-AU" dirty="0"/>
              <a:t>)</a:t>
            </a:r>
            <a:endParaRPr lang="en-US" dirty="0"/>
          </a:p>
          <a:p>
            <a:pPr lvl="1"/>
            <a:r>
              <a:rPr lang="en-AU" dirty="0" err="1" smtClean="0"/>
              <a:t>Pubished</a:t>
            </a:r>
            <a:r>
              <a:rPr lang="en-AU" dirty="0" smtClean="0"/>
              <a:t> </a:t>
            </a:r>
            <a:r>
              <a:rPr lang="en-AU" dirty="0"/>
              <a:t>as ISO/IEC/IEEE 8802-1Q:2016/</a:t>
            </a:r>
            <a:r>
              <a:rPr lang="en-AU" dirty="0" err="1"/>
              <a:t>Amd</a:t>
            </a:r>
            <a:r>
              <a:rPr lang="en-AU" dirty="0"/>
              <a:t> 7:2019</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has been published as </a:t>
            </a:r>
            <a:r>
              <a:rPr lang="en-AU" dirty="0"/>
              <a:t>ISO/IEC/IEEE 8802-A:2015/</a:t>
            </a:r>
            <a:r>
              <a:rPr lang="en-AU" dirty="0" err="1"/>
              <a:t>Amd</a:t>
            </a:r>
            <a:r>
              <a:rPr lang="en-AU" dirty="0"/>
              <a:t> 2:2019 </a:t>
            </a:r>
            <a:r>
              <a:rPr lang="en-AU" dirty="0" smtClean="0"/>
              <a:t>but </a:t>
            </a:r>
            <a:r>
              <a:rPr lang="en-AU" dirty="0"/>
              <a:t>requires a response </a:t>
            </a:r>
            <a:br>
              <a:rPr lang="en-AU" dirty="0"/>
            </a:br>
            <a:endParaRPr lang="en-AU" dirty="0"/>
          </a:p>
        </p:txBody>
      </p:sp>
      <p:sp>
        <p:nvSpPr>
          <p:cNvPr id="10" name="Content Placeholder 9"/>
          <p:cNvSpPr>
            <a:spLocks noGrp="1"/>
          </p:cNvSpPr>
          <p:nvPr>
            <p:ph idx="1"/>
          </p:nvPr>
        </p:nvSpPr>
        <p:spPr>
          <a:xfrm>
            <a:off x="685800" y="16002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smtClean="0">
                <a:solidFill>
                  <a:srgbClr val="00B050"/>
                </a:solidFill>
              </a:rPr>
              <a:t>passed &amp; published </a:t>
            </a:r>
            <a:r>
              <a:rPr lang="en-AU" dirty="0" smtClean="0">
                <a:solidFill>
                  <a:schemeClr val="accent2"/>
                </a:solidFill>
              </a:rPr>
              <a:t>but requires a response </a:t>
            </a:r>
          </a:p>
          <a:p>
            <a:pPr lvl="1"/>
            <a:r>
              <a:rPr lang="en-AU" dirty="0"/>
              <a:t>FDIS ballot passed </a:t>
            </a:r>
            <a:r>
              <a:rPr lang="en-AU" dirty="0" smtClean="0"/>
              <a:t>9/1/9 </a:t>
            </a:r>
            <a:r>
              <a:rPr lang="en-AU" dirty="0"/>
              <a:t>on 26 Dec 2018 (</a:t>
            </a:r>
            <a:r>
              <a:rPr lang="en-AU" dirty="0">
                <a:solidFill>
                  <a:srgbClr val="FF0000"/>
                </a:solidFill>
              </a:rPr>
              <a:t>N</a:t>
            </a:r>
            <a:r>
              <a:rPr lang="en-AU" dirty="0" smtClean="0">
                <a:solidFill>
                  <a:srgbClr val="FF0000"/>
                </a:solidFill>
              </a:rPr>
              <a:t>??????</a:t>
            </a:r>
            <a:r>
              <a:rPr lang="en-AU" dirty="0" smtClean="0"/>
              <a:t>)</a:t>
            </a:r>
          </a:p>
          <a:p>
            <a:pPr lvl="2"/>
            <a:r>
              <a:rPr lang="en-AU" dirty="0" smtClean="0"/>
              <a:t>China NB voted “no”</a:t>
            </a:r>
            <a:endParaRPr lang="en-US" dirty="0"/>
          </a:p>
          <a:p>
            <a:pPr lvl="1"/>
            <a:r>
              <a:rPr lang="en-AU" dirty="0" smtClean="0"/>
              <a:t>Published as be known as </a:t>
            </a:r>
            <a:r>
              <a:rPr lang="en-AU" dirty="0"/>
              <a:t>ISO/IEC/IEEE 8802-A:2015/</a:t>
            </a:r>
            <a:r>
              <a:rPr lang="en-AU" dirty="0" err="1"/>
              <a:t>Amd</a:t>
            </a:r>
            <a:r>
              <a:rPr lang="en-AU" dirty="0"/>
              <a:t> 2:2019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802c</a:t>
            </a:r>
            <a:endParaRPr lang="en-AU" dirty="0"/>
          </a:p>
        </p:txBody>
      </p:sp>
      <p:sp>
        <p:nvSpPr>
          <p:cNvPr id="3" name="Content Placeholder 2"/>
          <p:cNvSpPr>
            <a:spLocks noGrp="1"/>
          </p:cNvSpPr>
          <p:nvPr>
            <p:ph idx="1"/>
          </p:nvPr>
        </p:nvSpPr>
        <p:spPr/>
        <p:txBody>
          <a:bodyPr/>
          <a:lstStyle/>
          <a:p>
            <a:r>
              <a:rPr lang="en-AU" dirty="0" smtClean="0"/>
              <a:t>China NB comment CN1</a:t>
            </a:r>
          </a:p>
          <a:p>
            <a:pPr lvl="1"/>
            <a:r>
              <a:rPr lang="en-US" dirty="0"/>
              <a:t>The abstract stated </a:t>
            </a:r>
            <a:r>
              <a:rPr lang="en-US" i="1" dirty="0"/>
              <a:t>“An optional local medium access control (MAC) address space structure, known as the Structured Local Address Plan (SLAP), is provided in this amendment to IEEE </a:t>
            </a:r>
            <a:r>
              <a:rPr lang="en-US" i="1" dirty="0" err="1"/>
              <a:t>Std</a:t>
            </a:r>
            <a:r>
              <a:rPr lang="en-US" i="1" dirty="0"/>
              <a:t> 802®-2014 in order to allow multiple administrations to coexist. This structure designates a range of local MAC addresses for protocols using a Company ID (CID) assigned by the IEEE Registration Authority. ”</a:t>
            </a:r>
            <a:endParaRPr lang="en-AU" dirty="0"/>
          </a:p>
          <a:p>
            <a:pPr lvl="1"/>
            <a:r>
              <a:rPr lang="en-US" dirty="0"/>
              <a:t>Also Section 9.3 states that </a:t>
            </a:r>
            <a:r>
              <a:rPr lang="en-US" i="1" dirty="0"/>
              <a:t>“an organization that has an OUI, CID, or OUI-36 assigned to it may use its OUI, CID, or OUI-36 to assign globally unique protocol identifiers to its own protocols”</a:t>
            </a:r>
            <a:r>
              <a:rPr lang="en-US" dirty="0"/>
              <a:t>. The format of an OUI or CID used as protocol identifier is</a:t>
            </a:r>
            <a:r>
              <a:rPr lang="en-GB" dirty="0"/>
              <a:t> explicitly and typically</a:t>
            </a:r>
            <a:r>
              <a:rPr lang="en-US" dirty="0"/>
              <a:t> defined for this project in Figure 15. </a:t>
            </a:r>
            <a:endParaRPr lang="en-US" dirty="0" smtClean="0"/>
          </a:p>
          <a:p>
            <a:pPr lvl="1"/>
            <a:r>
              <a:rPr lang="en-US"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428922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pPr lvl="1"/>
            <a:r>
              <a:rPr lang="en-AU" dirty="0" smtClean="0"/>
              <a:t>…</a:t>
            </a:r>
          </a:p>
          <a:p>
            <a:pPr lvl="1"/>
            <a:r>
              <a:rPr lang="en-US" dirty="0"/>
              <a:t>However, IEEE has already registered multiple OID nodes for the MAC </a:t>
            </a:r>
            <a:r>
              <a:rPr lang="en-US" dirty="0" smtClean="0"/>
              <a:t>address </a:t>
            </a:r>
            <a:r>
              <a:rPr lang="en-US" dirty="0"/>
              <a:t>and add them into the OID identification system. Using CID will cause confusion in the international standard identifier system and add burden or difficulty to the management.</a:t>
            </a:r>
            <a:endParaRPr lang="en-AU" dirty="0"/>
          </a:p>
          <a:p>
            <a:pPr lvl="1"/>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1273187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GB" i="1" dirty="0"/>
              <a:t>OID is a flexible, scalable and across heterogeneous systems identifying mechanism proposed by ISO/IEC and ITU-T. OID is commonly applied in ISO/IEC international standard series. It has established a complete global OID registration system and is running well over years. Moreover, OID has explicitly reserved 1(ISO).3(identified-organization) for assigning globally unique protocol identifiers for companies.</a:t>
            </a:r>
            <a:endParaRPr lang="en-AU" i="1" dirty="0"/>
          </a:p>
          <a:p>
            <a:pPr lvl="1"/>
            <a:r>
              <a:rPr lang="en-US" i="1" dirty="0"/>
              <a:t>IEEE 802 replied CN1 in 6N16797 and mentioned that “OID-based identifiers are already supported and are specified Clause 10 of the base standard (ISO/IEC/IEEE 8802-A:2015 “Information technology -- Telecommunications and information exchange between systems -- Local and metropolitan area networks -- Part A: Overview and architecture”) that is proposed for amendment by IEEE </a:t>
            </a:r>
            <a:r>
              <a:rPr lang="en-US" i="1" dirty="0" err="1"/>
              <a:t>Std</a:t>
            </a:r>
            <a:r>
              <a:rPr lang="en-US" i="1" dirty="0"/>
              <a:t> 802c</a:t>
            </a:r>
            <a:r>
              <a:rPr lang="en-US" i="1" dirty="0" smtClean="0"/>
              <a:t>.”</a:t>
            </a:r>
          </a:p>
          <a:p>
            <a:pPr lvl="1"/>
            <a:r>
              <a:rPr lang="en-US"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30604260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proposed change CN1</a:t>
            </a:r>
          </a:p>
          <a:p>
            <a:pPr lvl="1"/>
            <a:r>
              <a:rPr lang="en-US" i="1" dirty="0" smtClean="0"/>
              <a:t>…</a:t>
            </a:r>
          </a:p>
          <a:p>
            <a:pPr lvl="1"/>
            <a:r>
              <a:rPr lang="en-US" i="1" dirty="0" smtClean="0"/>
              <a:t>However</a:t>
            </a:r>
            <a:r>
              <a:rPr lang="en-US" i="1" dirty="0"/>
              <a:t>, actually the similar problem also exist in the base standard ISO/IEC/IEEE 8802-A:2015. </a:t>
            </a:r>
            <a:r>
              <a:rPr lang="en-GB" i="1" dirty="0"/>
              <a:t>The management of network resources of a large number of IEEE 802 standard series is still unclear and there are no specific management provisions and allocation rules. The users have no idea about where and how to get these resources.</a:t>
            </a:r>
            <a:endParaRPr lang="en-AU" i="1" dirty="0"/>
          </a:p>
          <a:p>
            <a:pPr lvl="1"/>
            <a:r>
              <a:rPr lang="en-US" i="1" dirty="0"/>
              <a:t>Therefore, in terms of the unification of similar identifiers used in global standards and the reduction of management difficulty as far as possible, it is suggested that the CID format defined in this proposal directly adopt OID format</a:t>
            </a:r>
            <a:r>
              <a:rPr lang="en-US" i="1" dirty="0" smtClean="0"/>
              <a:t>.</a:t>
            </a:r>
            <a:endParaRPr lang="en-AU" dirty="0"/>
          </a:p>
          <a:p>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3714714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CN1</a:t>
            </a:r>
          </a:p>
          <a:p>
            <a:pPr lvl="1"/>
            <a:r>
              <a:rPr lang="en-US" dirty="0" smtClean="0"/>
              <a:t>A response has been developed by various people including:</a:t>
            </a:r>
          </a:p>
          <a:p>
            <a:pPr lvl="2"/>
            <a:r>
              <a:rPr lang="en-US" dirty="0" smtClean="0"/>
              <a:t>Roger Marks</a:t>
            </a:r>
          </a:p>
          <a:p>
            <a:pPr lvl="2"/>
            <a:r>
              <a:rPr lang="en-US" dirty="0" smtClean="0"/>
              <a:t>Bob Grow</a:t>
            </a:r>
          </a:p>
          <a:p>
            <a:pPr lvl="2"/>
            <a:r>
              <a:rPr lang="en-US" dirty="0" smtClean="0"/>
              <a:t>Paul Congdon</a:t>
            </a:r>
          </a:p>
          <a:p>
            <a:pPr lvl="1"/>
            <a:r>
              <a:rPr lang="en-US" dirty="0" smtClean="0"/>
              <a:t>A draft is embedded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147087715"/>
              </p:ext>
            </p:extLst>
          </p:nvPr>
        </p:nvGraphicFramePr>
        <p:xfrm>
          <a:off x="3276600" y="3635375"/>
          <a:ext cx="914400" cy="806450"/>
        </p:xfrm>
        <a:graphic>
          <a:graphicData uri="http://schemas.openxmlformats.org/presentationml/2006/ole">
            <mc:AlternateContent xmlns:mc="http://schemas.openxmlformats.org/markup-compatibility/2006">
              <mc:Choice xmlns:v="urn:schemas-microsoft-com:vml" Requires="v">
                <p:oleObj spid="_x0000_s27654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3276600" y="36353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04754653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802c</a:t>
            </a:r>
          </a:p>
        </p:txBody>
      </p:sp>
      <p:sp>
        <p:nvSpPr>
          <p:cNvPr id="3" name="Content Placeholder 2"/>
          <p:cNvSpPr>
            <a:spLocks noGrp="1"/>
          </p:cNvSpPr>
          <p:nvPr>
            <p:ph idx="1"/>
          </p:nvPr>
        </p:nvSpPr>
        <p:spPr/>
        <p:txBody>
          <a:bodyPr/>
          <a:lstStyle/>
          <a:p>
            <a:r>
              <a:rPr lang="en-AU" dirty="0" smtClean="0"/>
              <a:t>IEEE 802 proposed response </a:t>
            </a:r>
            <a:r>
              <a:rPr lang="en-AU" dirty="0"/>
              <a:t>CN1</a:t>
            </a:r>
          </a:p>
          <a:p>
            <a:pPr lvl="2"/>
            <a:r>
              <a:rPr lang="en-US" i="1" dirty="0" smtClean="0"/>
              <a:t>…</a:t>
            </a:r>
          </a:p>
          <a:p>
            <a:pPr lvl="2"/>
            <a:r>
              <a:rPr lang="en-US" i="1" dirty="0" smtClean="0"/>
              <a:t>IEC/IEEE </a:t>
            </a:r>
            <a:r>
              <a:rPr lang="en-US" i="1" dirty="0"/>
              <a:t>8802-A:2015 specifies the construction of a protocol identifier as an extension of the 24-bit unique OUI assigned to an organization. The proposed amendment would provide for a 24-bit unique CID to be used as an alternative to the 24-bit unique OUI. The OUI and CID lie in non-overlapping regions of the same 24-bit number space, so the amendment supports additional organizational </a:t>
            </a:r>
            <a:r>
              <a:rPr lang="en-US" i="1" dirty="0" smtClean="0"/>
              <a:t>assignments.</a:t>
            </a:r>
            <a:endParaRPr lang="en-US" dirty="0"/>
          </a:p>
          <a:p>
            <a:pPr lvl="2"/>
            <a:r>
              <a:rPr lang="en-US" i="1" dirty="0" smtClean="0"/>
              <a:t>Regarding </a:t>
            </a:r>
            <a:r>
              <a:rPr lang="en-US" i="1" dirty="0"/>
              <a:t>the view that "users have no idea about where and how to get these resources," we note that, per IEC/IEEE 8802-A:2015, "The IEEE RA has the responsibility of defining and carrying out procedures for the administration of universal addresses. The IEEE RA has also been designated by ISO/IEC to act as a registration authority for the ISO/IEC 8802 series of standards." Additional information for users is provided in Footnote 1 of IEC/IEEE 8802-A:2015 and in Footnotes 2-5 of the FDIS</a:t>
            </a:r>
            <a:r>
              <a:rPr lang="en-US" i="1" dirty="0" smtClean="0"/>
              <a:t>.</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27116309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802.1Q-2018 60-day ballot closes on 11 March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GB" dirty="0" smtClean="0"/>
              <a:t>802.1Q-2018 was </a:t>
            </a:r>
            <a:r>
              <a:rPr lang="en-AU" dirty="0" smtClean="0"/>
              <a:t>published in June 2018</a:t>
            </a:r>
          </a:p>
          <a:p>
            <a:r>
              <a:rPr lang="en-US" dirty="0" smtClean="0"/>
              <a:t>60-day</a:t>
            </a:r>
            <a:r>
              <a:rPr lang="en-AU" dirty="0" smtClean="0"/>
              <a:t> pre-ballot: </a:t>
            </a:r>
            <a:r>
              <a:rPr lang="en-AU" dirty="0" smtClean="0">
                <a:solidFill>
                  <a:schemeClr val="accent2"/>
                </a:solidFill>
              </a:rPr>
              <a:t>closes 11 March 2019</a:t>
            </a:r>
          </a:p>
          <a:p>
            <a:pPr lvl="1"/>
            <a:r>
              <a:rPr lang="en-AU" dirty="0" smtClean="0"/>
              <a:t>Previously PSDO start was delayed until previous amendments (</a:t>
            </a:r>
            <a:r>
              <a:rPr lang="en-AU" dirty="0" err="1" smtClean="0"/>
              <a:t>Qci</a:t>
            </a:r>
            <a:r>
              <a:rPr lang="en-AU" dirty="0" smtClean="0"/>
              <a:t>, </a:t>
            </a:r>
            <a:r>
              <a:rPr lang="en-AU" dirty="0" err="1" smtClean="0"/>
              <a:t>Qch</a:t>
            </a:r>
            <a:r>
              <a:rPr lang="en-AU" dirty="0" smtClean="0"/>
              <a:t>) were approved, but it was submitted on 10 Jan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PSDO </a:t>
            </a:r>
            <a:r>
              <a:rPr lang="en-AU" dirty="0" smtClean="0"/>
              <a:t>process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a:t>802.1Qcc </a:t>
            </a:r>
            <a:r>
              <a:rPr lang="en-AU" dirty="0" smtClean="0"/>
              <a:t>was </a:t>
            </a:r>
            <a:r>
              <a:rPr lang="en-AU" dirty="0"/>
              <a:t>a</a:t>
            </a:r>
            <a:r>
              <a:rPr lang="en-AU" dirty="0" smtClean="0"/>
              <a:t>pproved by </a:t>
            </a:r>
            <a:r>
              <a:rPr lang="en-AU" dirty="0" err="1" smtClean="0"/>
              <a:t>RevCom</a:t>
            </a:r>
            <a:r>
              <a:rPr lang="en-AU" dirty="0" smtClean="0"/>
              <a:t> in June 2018</a:t>
            </a:r>
            <a:endParaRPr lang="en-AU" dirty="0"/>
          </a:p>
          <a:p>
            <a:r>
              <a:rPr lang="en-US" dirty="0" smtClean="0"/>
              <a:t>60-day</a:t>
            </a:r>
            <a:r>
              <a:rPr lang="en-AU" dirty="0" smtClean="0"/>
              <a:t> pre-ballot: </a:t>
            </a:r>
            <a:r>
              <a:rPr lang="en-AU" dirty="0" smtClean="0">
                <a:solidFill>
                  <a:schemeClr val="accent2"/>
                </a:solidFill>
              </a:rPr>
              <a:t>will start soon</a:t>
            </a:r>
          </a:p>
          <a:p>
            <a:pPr marL="174625" lvl="1" indent="-174625"/>
            <a:r>
              <a:rPr lang="en-AU" dirty="0"/>
              <a:t>PSDO start will be delayed until </a:t>
            </a:r>
            <a:r>
              <a:rPr lang="en-AU" dirty="0" smtClean="0"/>
              <a:t>802.1Q-2018 is 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a:t>
            </a:r>
            <a:r>
              <a:rPr lang="en-AU" dirty="0"/>
              <a:t>PSDO process</a:t>
            </a:r>
            <a:r>
              <a:rPr lang="en-AU" dirty="0" smtClean="0"/>
              <a:t> </a:t>
            </a:r>
            <a:r>
              <a:rPr lang="en-AU" dirty="0"/>
              <a:t>will be delayed until previous amendments 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smtClean="0"/>
              <a:t>802.1Qcp </a:t>
            </a:r>
            <a:r>
              <a:rPr lang="en-AU" dirty="0"/>
              <a:t>was </a:t>
            </a:r>
            <a:r>
              <a:rPr lang="en-AU" dirty="0" smtClean="0"/>
              <a:t>published in Sept 2018</a:t>
            </a:r>
            <a:endParaRPr lang="en-AU" dirty="0"/>
          </a:p>
          <a:p>
            <a:r>
              <a:rPr lang="en-US" dirty="0" smtClean="0"/>
              <a:t>60-day</a:t>
            </a:r>
            <a:r>
              <a:rPr lang="en-AU" dirty="0" smtClean="0"/>
              <a:t> pre-ballot: </a:t>
            </a:r>
            <a:r>
              <a:rPr lang="en-AU" dirty="0">
                <a:solidFill>
                  <a:schemeClr val="accent2"/>
                </a:solidFill>
              </a:rPr>
              <a:t>will start soon</a:t>
            </a:r>
            <a:endParaRPr lang="en-AU" dirty="0" smtClean="0"/>
          </a:p>
          <a:p>
            <a:pPr marL="174625" lvl="1" indent="-174625"/>
            <a:r>
              <a:rPr lang="en-AU" dirty="0"/>
              <a:t>PSDO start will be delayed until </a:t>
            </a:r>
            <a:r>
              <a:rPr lang="en-AU" dirty="0" smtClean="0"/>
              <a:t>802.1Q-2018 </a:t>
            </a:r>
            <a:r>
              <a:rPr lang="en-AU" dirty="0"/>
              <a:t>is approved</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is waiting start of FDIS ballot</a:t>
            </a:r>
            <a:r>
              <a:rPr lang="en-AU" dirty="0"/>
              <a:t/>
            </a:r>
            <a:br>
              <a:rPr lang="en-AU" dirty="0"/>
            </a:b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r>
              <a:rPr lang="en-US" dirty="0" smtClean="0"/>
              <a:t>60-day</a:t>
            </a:r>
            <a:r>
              <a:rPr lang="en-AU" dirty="0" smtClean="0"/>
              <a:t> pre-ballot: </a:t>
            </a:r>
            <a:r>
              <a:rPr lang="en-AU" dirty="0" smtClean="0">
                <a:solidFill>
                  <a:srgbClr val="00B050"/>
                </a:solidFill>
              </a:rPr>
              <a:t>passed</a:t>
            </a:r>
            <a:r>
              <a:rPr lang="en-AU" dirty="0">
                <a:solidFill>
                  <a:srgbClr val="00B050"/>
                </a:solidFill>
              </a:rPr>
              <a:t> </a:t>
            </a:r>
            <a:r>
              <a:rPr lang="en-AU" dirty="0" smtClean="0">
                <a:solidFill>
                  <a:srgbClr val="00B050"/>
                </a:solidFill>
              </a:rPr>
              <a:t>&amp; responses sent</a:t>
            </a:r>
          </a:p>
          <a:p>
            <a:pPr lvl="1"/>
            <a:r>
              <a:rPr lang="en-AU" dirty="0"/>
              <a:t>802.1AR-Rev</a:t>
            </a:r>
            <a:r>
              <a:rPr lang="en-AU" dirty="0" smtClean="0"/>
              <a:t> </a:t>
            </a:r>
            <a:r>
              <a:rPr lang="en-AU" dirty="0"/>
              <a:t>60-day ballot passed on </a:t>
            </a:r>
            <a:r>
              <a:rPr lang="en-AU" dirty="0" smtClean="0"/>
              <a:t>14 Oct 2018 </a:t>
            </a:r>
            <a:r>
              <a:rPr lang="en-AU" dirty="0"/>
              <a:t>(</a:t>
            </a:r>
            <a:r>
              <a:rPr lang="en-AU" dirty="0" smtClean="0"/>
              <a:t>N16858)</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5/1/12 </a:t>
            </a:r>
            <a:r>
              <a:rPr lang="en-AU" dirty="0"/>
              <a:t>on support for submission to FDIS</a:t>
            </a:r>
          </a:p>
          <a:p>
            <a:pPr lvl="1"/>
            <a:r>
              <a:rPr lang="en-AU" dirty="0"/>
              <a:t>China NB </a:t>
            </a:r>
            <a:r>
              <a:rPr lang="en-AU" dirty="0" smtClean="0"/>
              <a:t>provided comments</a:t>
            </a:r>
          </a:p>
          <a:p>
            <a:pPr lvl="2"/>
            <a:r>
              <a:rPr lang="en-AU" dirty="0" smtClean="0"/>
              <a:t>Response were sent in Jan 2019 </a:t>
            </a:r>
            <a:r>
              <a:rPr lang="en-AU" dirty="0" smtClean="0">
                <a:solidFill>
                  <a:srgbClr val="FF0000"/>
                </a:solidFill>
              </a:rPr>
              <a:t>(N??????)</a:t>
            </a:r>
          </a:p>
          <a:p>
            <a:r>
              <a:rPr lang="en-AU" dirty="0" smtClean="0"/>
              <a:t>FDIS ballot: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FDIS ballot closes on 26 June 2019 </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r>
              <a:rPr lang="en-US" dirty="0" smtClean="0"/>
              <a:t>60-day</a:t>
            </a:r>
            <a:r>
              <a:rPr lang="en-AU" dirty="0" smtClean="0"/>
              <a:t> pre-ballot: </a:t>
            </a:r>
            <a:r>
              <a:rPr lang="en-AU" dirty="0" smtClean="0">
                <a:solidFill>
                  <a:srgbClr val="00B050"/>
                </a:solidFill>
              </a:rPr>
              <a:t>passed</a:t>
            </a:r>
            <a:endParaRPr lang="en-AU" dirty="0" smtClean="0"/>
          </a:p>
          <a:p>
            <a:pPr lvl="1"/>
            <a:r>
              <a:rPr lang="en-AU" dirty="0"/>
              <a:t>802.</a:t>
            </a:r>
            <a:r>
              <a:rPr lang="en-AU" dirty="0">
                <a:cs typeface="Arial" panose="020B0604020202020204" pitchFamily="34" charset="0"/>
              </a:rPr>
              <a:t>1CM</a:t>
            </a:r>
            <a:r>
              <a:rPr lang="en-AU" dirty="0" smtClean="0"/>
              <a:t> </a:t>
            </a:r>
            <a:r>
              <a:rPr lang="en-AU" dirty="0"/>
              <a:t>60-day ballot passed on 14 Oct 2018 (</a:t>
            </a:r>
            <a:r>
              <a:rPr lang="en-AU" dirty="0" smtClean="0"/>
              <a:t>N16859)</a:t>
            </a:r>
            <a:endParaRPr lang="en-AU" dirty="0"/>
          </a:p>
          <a:p>
            <a:pPr lvl="2"/>
            <a:r>
              <a:rPr lang="en-AU" dirty="0"/>
              <a:t>Passed </a:t>
            </a:r>
            <a:r>
              <a:rPr lang="en-AU" dirty="0" smtClean="0"/>
              <a:t>7/0/11 </a:t>
            </a:r>
            <a:r>
              <a:rPr lang="en-AU" dirty="0"/>
              <a:t>on need for ISO standard</a:t>
            </a:r>
          </a:p>
          <a:p>
            <a:pPr lvl="2"/>
            <a:r>
              <a:rPr lang="en-AU" dirty="0"/>
              <a:t>Passed </a:t>
            </a:r>
            <a:r>
              <a:rPr lang="en-AU" dirty="0" smtClean="0"/>
              <a:t>5/0/13 </a:t>
            </a:r>
            <a:r>
              <a:rPr lang="en-AU" dirty="0"/>
              <a:t>on support for submission to </a:t>
            </a:r>
            <a:r>
              <a:rPr lang="en-AU" dirty="0" smtClean="0"/>
              <a:t>FDIS</a:t>
            </a:r>
          </a:p>
          <a:p>
            <a:pPr lvl="1"/>
            <a:r>
              <a:rPr lang="en-AU" dirty="0" smtClean="0"/>
              <a:t>No comments were submitted</a:t>
            </a:r>
            <a:endParaRPr lang="en-AU" dirty="0"/>
          </a:p>
          <a:p>
            <a:r>
              <a:rPr lang="en-AU" dirty="0" smtClean="0"/>
              <a:t>FDIS ballot: </a:t>
            </a:r>
            <a:r>
              <a:rPr lang="en-AU" dirty="0">
                <a:solidFill>
                  <a:schemeClr val="accent2"/>
                </a:solidFill>
              </a:rPr>
              <a:t>closes on 26 June 2019 </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lvl="1"/>
            <a:r>
              <a:rPr lang="en-AU" dirty="0" smtClean="0"/>
              <a:t>IEEE 802.</a:t>
            </a:r>
            <a:r>
              <a:rPr lang="en-AU" dirty="0" smtClean="0">
                <a:cs typeface="Arial" panose="020B0604020202020204" pitchFamily="34" charset="0"/>
              </a:rPr>
              <a:t>1Qcy</a:t>
            </a:r>
            <a:r>
              <a:rPr lang="en-AU" dirty="0" smtClean="0"/>
              <a:t> </a:t>
            </a:r>
            <a:r>
              <a:rPr lang="en-AU" dirty="0"/>
              <a:t>PSDO process</a:t>
            </a:r>
            <a:r>
              <a:rPr lang="en-AU" dirty="0" smtClean="0"/>
              <a:t> </a:t>
            </a:r>
            <a:r>
              <a:rPr lang="en-AU" dirty="0"/>
              <a:t>will be delayed </a:t>
            </a:r>
            <a:r>
              <a:rPr lang="en-AU" dirty="0" smtClean="0"/>
              <a:t>until previous amendments </a:t>
            </a:r>
            <a:r>
              <a:rPr lang="en-AU" dirty="0"/>
              <a:t>are approved</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r>
              <a:rPr lang="en-US" dirty="0" smtClean="0"/>
              <a:t>60-day</a:t>
            </a:r>
            <a:r>
              <a:rPr lang="en-AU" dirty="0" smtClean="0"/>
              <a:t> pre-ballot: </a:t>
            </a:r>
            <a:r>
              <a:rPr lang="en-AU" dirty="0">
                <a:solidFill>
                  <a:schemeClr val="accent2"/>
                </a:solidFill>
              </a:rPr>
              <a:t>waiting</a:t>
            </a:r>
            <a:endParaRPr lang="en-AU" dirty="0" smtClean="0">
              <a:solidFill>
                <a:schemeClr val="accent2"/>
              </a:solidFill>
            </a:endParaRPr>
          </a:p>
          <a:p>
            <a:pPr marL="174625" lvl="1" indent="-174625"/>
            <a:r>
              <a:rPr lang="en-AU" dirty="0"/>
              <a:t>PSDO start will be delayed until 802.1Q-2018 is </a:t>
            </a:r>
            <a:r>
              <a:rPr lang="en-AU" dirty="0" smtClean="0"/>
              <a:t>approved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90-day PSDO ballot closes 17 Mar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r>
              <a:rPr lang="en-AU" dirty="0" smtClean="0"/>
              <a:t>90-day FDIS ballot</a:t>
            </a:r>
            <a:r>
              <a:rPr lang="en-AU" smtClean="0"/>
              <a:t>: </a:t>
            </a:r>
            <a:r>
              <a:rPr lang="en-AU" smtClean="0">
                <a:solidFill>
                  <a:schemeClr val="accent2"/>
                </a:solidFill>
              </a:rPr>
              <a:t>closes 17 Mar 2019</a:t>
            </a:r>
            <a:endParaRPr lang="en-AU" dirty="0" smtClean="0">
              <a:solidFill>
                <a:schemeClr val="accent2"/>
              </a:solidFill>
            </a:endParaRPr>
          </a:p>
          <a:p>
            <a:pPr lvl="1"/>
            <a:r>
              <a:rPr lang="en-AU" dirty="0" smtClean="0"/>
              <a:t>A request to start ballot was sent to SC6 in Dec 2018</a:t>
            </a:r>
            <a:endParaRPr lang="en-US"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a:t>
            </a:r>
            <a:r>
              <a:rPr lang="en-AU" dirty="0"/>
              <a:t>60-day ballot closes on 11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1Xck</a:t>
            </a:r>
            <a:r>
              <a:rPr lang="en-AU" dirty="0"/>
              <a:t> D2.0 was liaised in Apr 2018 (WG1N124</a:t>
            </a:r>
            <a:r>
              <a:rPr lang="en-AU" dirty="0" smtClean="0"/>
              <a:t>)</a:t>
            </a:r>
          </a:p>
          <a:p>
            <a:r>
              <a:rPr lang="en-US" dirty="0" smtClean="0"/>
              <a:t>60-day</a:t>
            </a:r>
            <a:r>
              <a:rPr lang="en-AU" dirty="0" smtClean="0"/>
              <a:t> pre-ballot: </a:t>
            </a:r>
            <a:r>
              <a:rPr lang="en-AU" dirty="0">
                <a:solidFill>
                  <a:schemeClr val="accent2"/>
                </a:solidFill>
              </a:rPr>
              <a:t>closes 11 March 2019</a:t>
            </a:r>
            <a:endParaRPr lang="en-AU" dirty="0" smtClean="0">
              <a:solidFill>
                <a:schemeClr val="accent2"/>
              </a:solidFill>
            </a:endParaRPr>
          </a:p>
          <a:p>
            <a:pPr lvl="1"/>
            <a:r>
              <a:rPr lang="en-AU" dirty="0" smtClean="0"/>
              <a:t>Submitted </a:t>
            </a:r>
            <a:r>
              <a:rPr lang="en-AU" dirty="0"/>
              <a:t>on 10 Jan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 </a:t>
            </a:r>
            <a:r>
              <a:rPr lang="en-AU" dirty="0"/>
              <a:t>60-day ballot closes on 11 March 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IEEE 802.</a:t>
            </a:r>
            <a:r>
              <a:rPr lang="en-AU" dirty="0">
                <a:cs typeface="Arial" panose="020B0604020202020204" pitchFamily="34" charset="0"/>
              </a:rPr>
              <a:t>1AE-Rev</a:t>
            </a:r>
            <a:r>
              <a:rPr lang="en-AU" dirty="0"/>
              <a:t> D1.1 was liaised in Apr 2018 (WG1N124</a:t>
            </a:r>
            <a:r>
              <a:rPr lang="en-AU" dirty="0" smtClean="0"/>
              <a:t>)</a:t>
            </a:r>
          </a:p>
          <a:p>
            <a:r>
              <a:rPr lang="en-US" dirty="0" smtClean="0"/>
              <a:t>60-day</a:t>
            </a:r>
            <a:r>
              <a:rPr lang="en-AU" dirty="0" smtClean="0"/>
              <a:t> pre-ballot: </a:t>
            </a:r>
            <a:r>
              <a:rPr lang="en-AU" dirty="0">
                <a:solidFill>
                  <a:schemeClr val="accent2"/>
                </a:solidFill>
              </a:rPr>
              <a:t>closes 11 March 2019 </a:t>
            </a:r>
            <a:endParaRPr lang="en-AU" dirty="0" smtClean="0">
              <a:solidFill>
                <a:schemeClr val="accent2"/>
              </a:solidFill>
            </a:endParaRPr>
          </a:p>
          <a:p>
            <a:pPr lvl="1"/>
            <a:r>
              <a:rPr lang="en-AU" dirty="0" smtClean="0"/>
              <a:t>Submitted </a:t>
            </a:r>
            <a:r>
              <a:rPr lang="en-AU" dirty="0"/>
              <a:t>on 10 Jan 2019</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43</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a:t>IEEE </a:t>
            </a:r>
            <a:r>
              <a:rPr lang="en-AU" dirty="0" smtClean="0"/>
              <a:t>802.</a:t>
            </a:r>
            <a:r>
              <a:rPr lang="en-AU" dirty="0" smtClean="0">
                <a:cs typeface="Arial" panose="020B0604020202020204" pitchFamily="34" charset="0"/>
              </a:rPr>
              <a:t>1AS-Rev </a:t>
            </a:r>
            <a:r>
              <a:rPr lang="en-US" dirty="0" smtClean="0"/>
              <a:t>is approved </a:t>
            </a:r>
            <a:r>
              <a:rPr lang="en-US" dirty="0"/>
              <a:t>to be sent in </a:t>
            </a:r>
            <a:r>
              <a:rPr lang="en-US" dirty="0" smtClean="0"/>
              <a:t>for </a:t>
            </a:r>
            <a:r>
              <a:rPr lang="en-US" dirty="0"/>
              <a:t>information when a revised (Sponsor Ballot) draft is ready </a:t>
            </a:r>
            <a:r>
              <a:rPr lang="en-US" dirty="0" smtClean="0"/>
              <a:t>(D8)</a:t>
            </a:r>
          </a:p>
          <a:p>
            <a:pPr lvl="2"/>
            <a:r>
              <a:rPr lang="en-US" dirty="0" smtClean="0"/>
              <a:t>Editor </a:t>
            </a:r>
            <a:r>
              <a:rPr lang="en-US" dirty="0"/>
              <a:t>estimates Sponsor Ballot in </a:t>
            </a:r>
            <a:r>
              <a:rPr lang="en-AU" dirty="0" smtClean="0"/>
              <a:t>Jan 2019</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44</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few standards are going through Systematic Review</a:t>
            </a:r>
            <a:endParaRPr lang="en-AU" dirty="0"/>
          </a:p>
        </p:txBody>
      </p:sp>
      <p:sp>
        <p:nvSpPr>
          <p:cNvPr id="3" name="Content Placeholder 2"/>
          <p:cNvSpPr>
            <a:spLocks noGrp="1"/>
          </p:cNvSpPr>
          <p:nvPr>
            <p:ph idx="1"/>
          </p:nvPr>
        </p:nvSpPr>
        <p:spPr/>
        <p:txBody>
          <a:bodyPr/>
          <a:lstStyle/>
          <a:p>
            <a:pPr lvl="1"/>
            <a:r>
              <a:rPr lang="en-AU" dirty="0"/>
              <a:t>B</a:t>
            </a:r>
            <a:r>
              <a:rPr lang="en-AU" dirty="0" smtClean="0"/>
              <a:t>allot have started on the systematic review of </a:t>
            </a:r>
          </a:p>
          <a:p>
            <a:pPr lvl="2"/>
            <a:r>
              <a:rPr lang="en-AU" dirty="0"/>
              <a:t>ISO/IEC/IEEE </a:t>
            </a:r>
            <a:r>
              <a:rPr lang="en-AU" dirty="0" smtClean="0"/>
              <a:t>8802-1X:2013 </a:t>
            </a:r>
            <a:r>
              <a:rPr lang="en-AU" dirty="0"/>
              <a:t>(closing 4 March 2019) </a:t>
            </a:r>
            <a:endParaRPr lang="en-AU" dirty="0" smtClean="0"/>
          </a:p>
          <a:p>
            <a:pPr lvl="2"/>
            <a:r>
              <a:rPr lang="en-AU" dirty="0"/>
              <a:t>ISO/IEC/IEEE </a:t>
            </a:r>
            <a:r>
              <a:rPr lang="en-AU" dirty="0" smtClean="0"/>
              <a:t>8802-1AE:2013 </a:t>
            </a:r>
            <a:r>
              <a:rPr lang="en-AU" dirty="0"/>
              <a:t>(closing 4 March 2019) </a:t>
            </a:r>
            <a:endParaRPr lang="en-AU" dirty="0" smtClean="0"/>
          </a:p>
          <a:p>
            <a:pPr lvl="2"/>
            <a:r>
              <a:rPr lang="en-AU" dirty="0"/>
              <a:t>ISO/IEC/IEEE </a:t>
            </a:r>
            <a:r>
              <a:rPr lang="en-AU" dirty="0" smtClean="0"/>
              <a:t>8802-1AS:2014 (</a:t>
            </a:r>
            <a:r>
              <a:rPr lang="en-AU" dirty="0"/>
              <a:t>closing 4 June 2019</a:t>
            </a:r>
            <a:r>
              <a:rPr lang="en-AU" dirty="0" smtClean="0"/>
              <a:t>)</a:t>
            </a:r>
            <a:endParaRPr lang="en-AU" dirty="0" smtClean="0">
              <a:solidFill>
                <a:srgbClr val="FF0000"/>
              </a:solidFill>
            </a:endParaRPr>
          </a:p>
          <a:p>
            <a:pPr lvl="1"/>
            <a:r>
              <a:rPr lang="en-AU" dirty="0" smtClean="0"/>
              <a:t>Q: are there any rollups of these standards due soon?</a:t>
            </a:r>
          </a:p>
          <a:p>
            <a:pPr lvl="2"/>
            <a:r>
              <a:rPr lang="en-AU" dirty="0" smtClean="0"/>
              <a:t>If so then maybe would could make the case that the SR is unnecessary?</a:t>
            </a:r>
          </a:p>
          <a:p>
            <a:pPr lvl="2"/>
            <a:r>
              <a:rPr lang="en-US" dirty="0" smtClean="0"/>
              <a:t>Karen Randall notes</a:t>
            </a:r>
          </a:p>
          <a:p>
            <a:pPr lvl="3"/>
            <a:r>
              <a:rPr lang="en-US" dirty="0" smtClean="0"/>
              <a:t>802.1AE-Rev </a:t>
            </a:r>
            <a:r>
              <a:rPr lang="en-US" dirty="0"/>
              <a:t>(2018) has been shared for information and will be going for adoption when it is </a:t>
            </a:r>
            <a:r>
              <a:rPr lang="en-US" dirty="0" smtClean="0"/>
              <a:t>published</a:t>
            </a:r>
          </a:p>
          <a:p>
            <a:pPr lvl="3"/>
            <a:r>
              <a:rPr lang="en-US" dirty="0" smtClean="0"/>
              <a:t>We </a:t>
            </a:r>
            <a:r>
              <a:rPr lang="en-US" dirty="0"/>
              <a:t>are just starting the rollup for 1X-Rev (probably 2019).  </a:t>
            </a:r>
            <a:endParaRPr lang="en-US" dirty="0" smtClean="0"/>
          </a:p>
          <a:p>
            <a:pPr lvl="2"/>
            <a:r>
              <a:rPr lang="en-US" dirty="0" smtClean="0"/>
              <a:t>Jodi </a:t>
            </a:r>
            <a:r>
              <a:rPr lang="en-US" dirty="0" err="1" smtClean="0"/>
              <a:t>Haasz</a:t>
            </a:r>
            <a:r>
              <a:rPr lang="en-US" dirty="0" smtClean="0"/>
              <a:t> notes</a:t>
            </a:r>
          </a:p>
          <a:p>
            <a:pPr lvl="3"/>
            <a:r>
              <a:rPr lang="en-AU" dirty="0"/>
              <a:t>In regards to the systematic review, I would suggest letting ISO run their process (unless we have the document ready to send)</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425508151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couple of standards are going through Systematic Review</a:t>
            </a:r>
            <a:endParaRPr lang="en-AU" dirty="0"/>
          </a:p>
        </p:txBody>
      </p:sp>
      <p:sp>
        <p:nvSpPr>
          <p:cNvPr id="3" name="Content Placeholder 2"/>
          <p:cNvSpPr>
            <a:spLocks noGrp="1"/>
          </p:cNvSpPr>
          <p:nvPr>
            <p:ph idx="1"/>
          </p:nvPr>
        </p:nvSpPr>
        <p:spPr/>
        <p:txBody>
          <a:bodyPr/>
          <a:lstStyle/>
          <a:p>
            <a:pPr lvl="1"/>
            <a:r>
              <a:rPr lang="en-AU" dirty="0" smtClean="0"/>
              <a:t>…</a:t>
            </a:r>
          </a:p>
          <a:p>
            <a:pPr lvl="1"/>
            <a:r>
              <a:rPr lang="en-AU" dirty="0" smtClean="0"/>
              <a:t>The PSDO implementation guide states</a:t>
            </a:r>
            <a:endParaRPr lang="en-AU" i="1" dirty="0"/>
          </a:p>
          <a:p>
            <a:pPr lvl="2"/>
            <a:r>
              <a:rPr lang="en-AU" i="1" dirty="0"/>
              <a:t>ISO/IEEE standards that have been published under this agreement shall undergo review no later than five years after their last approval date.  They will be reviewed in their entirety by the responsible IEEE committee and the responsible ISO committee and a decision shall be made by both parties whether to retain ("confirm" in ISO terminology), revise, or withdraw the standard</a:t>
            </a:r>
            <a:r>
              <a:rPr lang="en-AU" i="1" dirty="0" smtClean="0"/>
              <a:t>.</a:t>
            </a:r>
          </a:p>
          <a:p>
            <a:pPr lvl="1"/>
            <a:r>
              <a:rPr lang="en-AU" dirty="0" smtClean="0"/>
              <a:t>Guidance on the ISO Systematic review process </a:t>
            </a:r>
            <a:r>
              <a:rPr lang="en-AU" dirty="0"/>
              <a:t>is available </a:t>
            </a:r>
            <a:r>
              <a:rPr lang="en-AU" dirty="0" smtClean="0"/>
              <a:t>in </a:t>
            </a:r>
            <a:r>
              <a:rPr lang="en-AU" dirty="0" smtClean="0">
                <a:hlinkClick r:id="rId2"/>
              </a:rPr>
              <a:t>Guidance_systematic_review.pdf</a:t>
            </a:r>
            <a:endParaRPr lang="en-AU" dirty="0" smtClean="0"/>
          </a:p>
          <a:p>
            <a:pPr lvl="1"/>
            <a:endParaRPr lang="en-AU" dirty="0" smtClean="0"/>
          </a:p>
          <a:p>
            <a:pPr marL="1588" lvl="1" indent="0">
              <a:buNone/>
            </a:pP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244130399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systematic review asks five questions, including a </a:t>
            </a:r>
            <a:r>
              <a:rPr lang="en-AU" i="1" dirty="0"/>
              <a:t>r</a:t>
            </a:r>
            <a:r>
              <a:rPr lang="en-AU" i="1" dirty="0" smtClean="0"/>
              <a:t>ecommended action</a:t>
            </a:r>
            <a:endParaRPr lang="en-AU" dirty="0"/>
          </a:p>
        </p:txBody>
      </p:sp>
      <p:sp>
        <p:nvSpPr>
          <p:cNvPr id="3" name="Content Placeholder 2"/>
          <p:cNvSpPr>
            <a:spLocks noGrp="1"/>
          </p:cNvSpPr>
          <p:nvPr>
            <p:ph idx="1"/>
          </p:nvPr>
        </p:nvSpPr>
        <p:spPr/>
        <p:txBody>
          <a:bodyPr/>
          <a:lstStyle/>
          <a:p>
            <a:r>
              <a:rPr lang="en-AU" dirty="0" smtClean="0"/>
              <a:t>Questions in systematic review</a:t>
            </a:r>
          </a:p>
          <a:p>
            <a:pPr lvl="1"/>
            <a:r>
              <a:rPr lang="en-AU" i="1" dirty="0" smtClean="0"/>
              <a:t>Recommended action</a:t>
            </a:r>
          </a:p>
          <a:p>
            <a:pPr lvl="2"/>
            <a:r>
              <a:rPr lang="en-AU" i="1" dirty="0" smtClean="0"/>
              <a:t>Withdraw*</a:t>
            </a:r>
          </a:p>
          <a:p>
            <a:pPr lvl="2"/>
            <a:r>
              <a:rPr lang="en-AU" i="1" dirty="0" smtClean="0"/>
              <a:t>Revise/Amend*</a:t>
            </a:r>
          </a:p>
          <a:p>
            <a:pPr lvl="2"/>
            <a:r>
              <a:rPr lang="en-AU" i="1" dirty="0" smtClean="0"/>
              <a:t>Confirm</a:t>
            </a:r>
          </a:p>
          <a:p>
            <a:pPr lvl="2"/>
            <a:r>
              <a:rPr lang="en-AU" i="1" dirty="0" smtClean="0"/>
              <a:t>Abstain </a:t>
            </a:r>
            <a:r>
              <a:rPr lang="en-AU" i="1" dirty="0"/>
              <a:t>due to lack of </a:t>
            </a:r>
            <a:r>
              <a:rPr lang="en-AU" i="1" dirty="0" smtClean="0"/>
              <a:t>consensus</a:t>
            </a:r>
          </a:p>
          <a:p>
            <a:pPr lvl="2"/>
            <a:r>
              <a:rPr lang="en-AU" i="1" dirty="0" smtClean="0"/>
              <a:t>Abstain </a:t>
            </a:r>
            <a:r>
              <a:rPr lang="en-AU" i="1" dirty="0"/>
              <a:t>due to lack of national expert </a:t>
            </a:r>
            <a:r>
              <a:rPr lang="en-AU" i="1" dirty="0" smtClean="0"/>
              <a:t>input</a:t>
            </a:r>
          </a:p>
          <a:p>
            <a:pPr lvl="2"/>
            <a:r>
              <a:rPr lang="en-AU" i="1" dirty="0" smtClean="0"/>
              <a:t>Stabilize </a:t>
            </a:r>
            <a:endParaRPr lang="en-AU" i="1" dirty="0"/>
          </a:p>
          <a:p>
            <a:pPr lvl="1"/>
            <a:r>
              <a:rPr lang="en-AU" i="1" dirty="0" smtClean="0"/>
              <a:t>Has </a:t>
            </a:r>
            <a:r>
              <a:rPr lang="en-AU" i="1" dirty="0"/>
              <a:t>this International Standard been adopted or is it intended to be adopted in the future as a national standard or other </a:t>
            </a:r>
            <a:r>
              <a:rPr lang="en-AU" i="1" dirty="0" smtClean="0"/>
              <a:t>publication?</a:t>
            </a:r>
          </a:p>
          <a:p>
            <a:pPr lvl="2"/>
            <a:r>
              <a:rPr lang="en-AU" i="1" dirty="0" smtClean="0"/>
              <a:t>Yes*</a:t>
            </a:r>
          </a:p>
          <a:p>
            <a:pPr lvl="2"/>
            <a:r>
              <a:rPr lang="en-AU" i="1" dirty="0" smtClean="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3798838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the national publication identical to the International Standard or was it </a:t>
            </a:r>
            <a:r>
              <a:rPr lang="en-AU" i="1" dirty="0" smtClean="0"/>
              <a:t>modified?</a:t>
            </a:r>
          </a:p>
          <a:p>
            <a:pPr lvl="2"/>
            <a:r>
              <a:rPr lang="en-AU" i="1" dirty="0" smtClean="0"/>
              <a:t>Identical</a:t>
            </a:r>
          </a:p>
          <a:p>
            <a:pPr lvl="2"/>
            <a:r>
              <a:rPr lang="en-AU" i="1" dirty="0" smtClean="0"/>
              <a:t>Modified* </a:t>
            </a:r>
            <a:endParaRPr lang="en-AU" i="1" dirty="0"/>
          </a:p>
          <a:p>
            <a:pPr lvl="1"/>
            <a:r>
              <a:rPr lang="en-AU" i="1" dirty="0" smtClean="0"/>
              <a:t>If </a:t>
            </a:r>
            <a:r>
              <a:rPr lang="en-AU" i="1" dirty="0"/>
              <a:t>this International Standard has not been nationally adopted, is it applied or used in your country without national adoption or are products/processes/services used in your country based on this </a:t>
            </a:r>
            <a:r>
              <a:rPr lang="en-AU" i="1" dirty="0" smtClean="0"/>
              <a:t>standard?</a:t>
            </a:r>
          </a:p>
          <a:p>
            <a:pPr lvl="2"/>
            <a:r>
              <a:rPr lang="en-AU" i="1" dirty="0" smtClean="0"/>
              <a:t>Yes* </a:t>
            </a:r>
            <a:endParaRPr lang="en-AU" i="1" dirty="0"/>
          </a:p>
          <a:p>
            <a:pPr lvl="2"/>
            <a:r>
              <a:rPr lang="en-AU" i="1" dirty="0"/>
              <a:t>No </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4516827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systematic review asks five questions, including a </a:t>
            </a:r>
            <a:r>
              <a:rPr lang="en-AU" i="1" dirty="0"/>
              <a:t>recommended action</a:t>
            </a:r>
            <a:endParaRPr lang="en-AU" dirty="0"/>
          </a:p>
        </p:txBody>
      </p:sp>
      <p:sp>
        <p:nvSpPr>
          <p:cNvPr id="3" name="Content Placeholder 2"/>
          <p:cNvSpPr>
            <a:spLocks noGrp="1"/>
          </p:cNvSpPr>
          <p:nvPr>
            <p:ph idx="1"/>
          </p:nvPr>
        </p:nvSpPr>
        <p:spPr/>
        <p:txBody>
          <a:bodyPr/>
          <a:lstStyle/>
          <a:p>
            <a:r>
              <a:rPr lang="en-AU" dirty="0"/>
              <a:t>Questions in systematic </a:t>
            </a:r>
            <a:r>
              <a:rPr lang="en-AU" dirty="0" smtClean="0"/>
              <a:t>review</a:t>
            </a:r>
          </a:p>
          <a:p>
            <a:pPr lvl="1"/>
            <a:r>
              <a:rPr lang="en-AU" i="1" dirty="0" smtClean="0"/>
              <a:t>…</a:t>
            </a:r>
          </a:p>
          <a:p>
            <a:pPr lvl="1"/>
            <a:r>
              <a:rPr lang="en-AU" i="1" dirty="0" smtClean="0"/>
              <a:t>Is </a:t>
            </a:r>
            <a:r>
              <a:rPr lang="en-AU" i="1" dirty="0"/>
              <a:t>this International Standard, or its national adoption, referenced in regulations in your </a:t>
            </a:r>
            <a:r>
              <a:rPr lang="en-AU" i="1" dirty="0" smtClean="0"/>
              <a:t>country?</a:t>
            </a:r>
          </a:p>
          <a:p>
            <a:pPr lvl="2"/>
            <a:r>
              <a:rPr lang="en-AU" i="1" dirty="0" smtClean="0"/>
              <a:t>Yes* </a:t>
            </a:r>
            <a:endParaRPr lang="en-AU" i="1" dirty="0"/>
          </a:p>
          <a:p>
            <a:pPr lvl="2"/>
            <a:r>
              <a:rPr lang="en-AU" i="1" dirty="0"/>
              <a:t>No </a:t>
            </a:r>
          </a:p>
          <a:p>
            <a:pPr lvl="1"/>
            <a:r>
              <a:rPr lang="en-AU" i="1" dirty="0" smtClean="0"/>
              <a:t>If </a:t>
            </a:r>
            <a:r>
              <a:rPr lang="en-AU" i="1" dirty="0"/>
              <a:t>the committee decides to revise or amend, do you propose an expert and/or project leader for the development of that </a:t>
            </a:r>
            <a:r>
              <a:rPr lang="en-AU" i="1" dirty="0" smtClean="0"/>
              <a:t>project?</a:t>
            </a:r>
          </a:p>
          <a:p>
            <a:pPr lvl="2"/>
            <a:r>
              <a:rPr lang="en-AU" i="1" dirty="0" smtClean="0"/>
              <a:t>Yes </a:t>
            </a:r>
            <a:r>
              <a:rPr lang="en-AU" i="1" dirty="0"/>
              <a:t>(name(s) and proposed role(s): expert or project leader</a:t>
            </a:r>
            <a:r>
              <a:rPr lang="en-AU" i="1" dirty="0" smtClean="0"/>
              <a:t>)* </a:t>
            </a:r>
            <a:endParaRPr lang="en-AU" i="1" dirty="0"/>
          </a:p>
          <a:p>
            <a:pPr lvl="2"/>
            <a:r>
              <a:rPr lang="en-AU" i="1" dirty="0"/>
              <a:t>No </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28678829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confirmation ballots on various older ISO/IEC/IEEE standards have completed</a:t>
            </a:r>
            <a:endParaRPr lang="en-AU" dirty="0"/>
          </a:p>
        </p:txBody>
      </p:sp>
      <p:sp>
        <p:nvSpPr>
          <p:cNvPr id="3" name="Content Placeholder 2"/>
          <p:cNvSpPr>
            <a:spLocks noGrp="1"/>
          </p:cNvSpPr>
          <p:nvPr>
            <p:ph idx="1"/>
          </p:nvPr>
        </p:nvSpPr>
        <p:spPr/>
        <p:txBody>
          <a:bodyPr/>
          <a:lstStyle/>
          <a:p>
            <a:pPr lvl="1"/>
            <a:r>
              <a:rPr lang="en-AU" dirty="0" smtClean="0"/>
              <a:t>It appears that all of the confirmation votes passed</a:t>
            </a:r>
          </a:p>
          <a:p>
            <a:pPr lvl="2"/>
            <a:r>
              <a:rPr lang="en-AU" dirty="0"/>
              <a:t>ISO/IEC/IEEE 8802-1X:2013 </a:t>
            </a:r>
            <a:r>
              <a:rPr lang="en-AU" dirty="0" smtClean="0"/>
              <a:t>(8/0/1/0/9/0)</a:t>
            </a:r>
          </a:p>
          <a:p>
            <a:pPr lvl="2"/>
            <a:r>
              <a:rPr lang="en-AU" dirty="0" smtClean="0"/>
              <a:t>ISO/IEC/IEEE </a:t>
            </a:r>
            <a:r>
              <a:rPr lang="en-AU" dirty="0"/>
              <a:t>8802-1AE:2013 </a:t>
            </a:r>
            <a:r>
              <a:rPr lang="en-AU" dirty="0" smtClean="0"/>
              <a:t>(7/0/0/1/10/0</a:t>
            </a:r>
            <a:r>
              <a:rPr lang="en-AU" dirty="0"/>
              <a:t>)</a:t>
            </a:r>
          </a:p>
          <a:p>
            <a:pPr lvl="2"/>
            <a:r>
              <a:rPr lang="en-AU" dirty="0">
                <a:solidFill>
                  <a:srgbClr val="FF0000"/>
                </a:solidFill>
              </a:rPr>
              <a:t>ISO/IEC/IEEE 8802-1AS:2014 </a:t>
            </a:r>
            <a:r>
              <a:rPr lang="en-AU" dirty="0" smtClean="0">
                <a:solidFill>
                  <a:srgbClr val="FF0000"/>
                </a:solidFill>
              </a:rPr>
              <a:t>()</a:t>
            </a:r>
          </a:p>
          <a:p>
            <a:pPr lvl="1"/>
            <a:r>
              <a:rPr lang="en-AU" dirty="0" smtClean="0"/>
              <a:t>Key for votes above: Confirm/Revise /Amend/ Withdraw/Abstain consensus/Abstain expertise/stabilize</a:t>
            </a:r>
          </a:p>
          <a:p>
            <a:pPr lvl="1"/>
            <a:endParaRPr lang="en-AU" dirty="0"/>
          </a:p>
          <a:p>
            <a:pPr marL="1588" lvl="1" indent="0">
              <a:buNone/>
            </a:pPr>
            <a:endParaRPr lang="en-AU"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4163513323"/>
              </p:ext>
            </p:extLst>
          </p:nvPr>
        </p:nvGraphicFramePr>
        <p:xfrm>
          <a:off x="2362200" y="4044090"/>
          <a:ext cx="1882775" cy="481012"/>
        </p:xfrm>
        <a:graphic>
          <a:graphicData uri="http://schemas.openxmlformats.org/presentationml/2006/ole">
            <mc:AlternateContent xmlns:mc="http://schemas.openxmlformats.org/markup-compatibility/2006">
              <mc:Choice xmlns:v="urn:schemas-microsoft-com:vml" Requires="v">
                <p:oleObj spid="_x0000_s277555" name="Packager Shell Object" showAsIcon="1" r:id="rId3" imgW="1882800" imgH="481320" progId="Package">
                  <p:embed/>
                </p:oleObj>
              </mc:Choice>
              <mc:Fallback>
                <p:oleObj name="Packager Shell Object" showAsIcon="1" r:id="rId3" imgW="1882800" imgH="481320" progId="Package">
                  <p:embed/>
                  <p:pic>
                    <p:nvPicPr>
                      <p:cNvPr id="0" name=""/>
                      <p:cNvPicPr/>
                      <p:nvPr/>
                    </p:nvPicPr>
                    <p:blipFill>
                      <a:blip r:embed="rId4"/>
                      <a:stretch>
                        <a:fillRect/>
                      </a:stretch>
                    </p:blipFill>
                    <p:spPr>
                      <a:xfrm>
                        <a:off x="2362200" y="4044090"/>
                        <a:ext cx="1882775" cy="481012"/>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913365932"/>
              </p:ext>
            </p:extLst>
          </p:nvPr>
        </p:nvGraphicFramePr>
        <p:xfrm>
          <a:off x="685799" y="4038600"/>
          <a:ext cx="1808162" cy="481013"/>
        </p:xfrm>
        <a:graphic>
          <a:graphicData uri="http://schemas.openxmlformats.org/presentationml/2006/ole">
            <mc:AlternateContent xmlns:mc="http://schemas.openxmlformats.org/markup-compatibility/2006">
              <mc:Choice xmlns:v="urn:schemas-microsoft-com:vml" Requires="v">
                <p:oleObj spid="_x0000_s277556" name="Packager Shell Object" showAsIcon="1" r:id="rId5" imgW="1807560" imgH="481320" progId="Package">
                  <p:embed/>
                </p:oleObj>
              </mc:Choice>
              <mc:Fallback>
                <p:oleObj name="Packager Shell Object" showAsIcon="1" r:id="rId5" imgW="1807560" imgH="481320" progId="Package">
                  <p:embed/>
                  <p:pic>
                    <p:nvPicPr>
                      <p:cNvPr id="0" name=""/>
                      <p:cNvPicPr/>
                      <p:nvPr/>
                    </p:nvPicPr>
                    <p:blipFill>
                      <a:blip r:embed="rId6"/>
                      <a:stretch>
                        <a:fillRect/>
                      </a:stretch>
                    </p:blipFill>
                    <p:spPr>
                      <a:xfrm>
                        <a:off x="685799" y="4038600"/>
                        <a:ext cx="1808162" cy="481013"/>
                      </a:xfrm>
                      <a:prstGeom prst="rect">
                        <a:avLst/>
                      </a:prstGeom>
                    </p:spPr>
                  </p:pic>
                </p:oleObj>
              </mc:Fallback>
            </mc:AlternateContent>
          </a:graphicData>
        </a:graphic>
      </p:graphicFrame>
    </p:spTree>
    <p:extLst>
      <p:ext uri="{BB962C8B-B14F-4D97-AF65-F5344CB8AC3E}">
        <p14:creationId xmlns:p14="http://schemas.microsoft.com/office/powerpoint/2010/main" val="413125815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answers to question 4 </a:t>
            </a:r>
            <a:r>
              <a:rPr lang="en-AU" dirty="0" smtClean="0"/>
              <a:t>of the </a:t>
            </a:r>
            <a:r>
              <a:rPr lang="en-AU" dirty="0"/>
              <a:t>confirmation ballots </a:t>
            </a:r>
            <a:r>
              <a:rPr lang="en-AU" dirty="0" smtClean="0"/>
              <a:t>were </a:t>
            </a:r>
            <a:r>
              <a:rPr lang="en-AU" dirty="0"/>
              <a:t>bizarre</a:t>
            </a:r>
            <a:br>
              <a:rPr lang="en-AU" dirty="0"/>
            </a:br>
            <a:endParaRPr lang="en-AU" dirty="0"/>
          </a:p>
        </p:txBody>
      </p:sp>
      <p:sp>
        <p:nvSpPr>
          <p:cNvPr id="3" name="Content Placeholder 2"/>
          <p:cNvSpPr>
            <a:spLocks noGrp="1"/>
          </p:cNvSpPr>
          <p:nvPr>
            <p:ph idx="1"/>
          </p:nvPr>
        </p:nvSpPr>
        <p:spPr/>
        <p:txBody>
          <a:bodyPr/>
          <a:lstStyle/>
          <a:p>
            <a:pPr lvl="1"/>
            <a:r>
              <a:rPr lang="en-AU" dirty="0" smtClean="0"/>
              <a:t>The answers to question 4 (for 802.1X for example) were bizarre</a:t>
            </a:r>
          </a:p>
          <a:p>
            <a:pPr lvl="2"/>
            <a:r>
              <a:rPr lang="en-AU" i="1" dirty="0" smtClean="0"/>
              <a:t>If </a:t>
            </a:r>
            <a:r>
              <a:rPr lang="en-AU" i="1" dirty="0"/>
              <a:t>this International Standard has not been nationally adopted, is it applied or used in your country </a:t>
            </a:r>
            <a:r>
              <a:rPr lang="en-AU" i="1" dirty="0" smtClean="0"/>
              <a:t>without national </a:t>
            </a:r>
            <a:r>
              <a:rPr lang="en-AU" i="1" dirty="0"/>
              <a:t>adoption or are products/processes/services used in your country based on this </a:t>
            </a:r>
            <a:r>
              <a:rPr lang="en-AU" i="1" dirty="0" smtClean="0"/>
              <a:t>standard</a:t>
            </a:r>
          </a:p>
          <a:p>
            <a:pPr lvl="1"/>
            <a:r>
              <a:rPr lang="en-AU" b="0" dirty="0" smtClean="0"/>
              <a:t>A number of countries answered “no” when such an answer is clearly incorrect</a:t>
            </a:r>
          </a:p>
          <a:p>
            <a:pPr lvl="2"/>
            <a:r>
              <a:rPr lang="en-AU" b="0" dirty="0" smtClean="0"/>
              <a:t>Australia, Austria, Belgium, Denmark, India, Italy, Kazakhstan, Russian Federation, Switzerland, Tunisia, United States</a:t>
            </a:r>
          </a:p>
          <a:p>
            <a:pPr lvl="2"/>
            <a:r>
              <a:rPr lang="en-AU" dirty="0" smtClean="0"/>
              <a:t>The Chair has reached out to Australia NB to ask why?</a:t>
            </a:r>
          </a:p>
          <a:p>
            <a:pPr lvl="1"/>
            <a:r>
              <a:rPr lang="en-AU" dirty="0" smtClean="0"/>
              <a:t>Some countries, including even China, voted “yes”, which makes far more sense given the widespread use of 802.1X</a:t>
            </a:r>
          </a:p>
          <a:p>
            <a:pPr lvl="2"/>
            <a:r>
              <a:rPr lang="en-AU" dirty="0" smtClean="0"/>
              <a:t>Canada, China, Finland, Germany, Japan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25445118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7 standards in the pipeline for ratification under the PSDO process</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35838557"/>
              </p:ext>
            </p:extLst>
          </p:nvPr>
        </p:nvGraphicFramePr>
        <p:xfrm>
          <a:off x="152399" y="1600200"/>
          <a:ext cx="8839199" cy="292608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8</a:t>
                      </a:r>
                      <a:r>
                        <a:rPr lang="en-AU" sz="1600" b="0" kern="1200" baseline="0" dirty="0" smtClean="0">
                          <a:solidFill>
                            <a:schemeClr val="tx1"/>
                          </a:solidFill>
                          <a:latin typeface="+mn-lt"/>
                          <a:ea typeface="+mn-ea"/>
                          <a:cs typeface="+mn-cs"/>
                        </a:rPr>
                        <a:t>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baseline="0" dirty="0" smtClean="0">
                          <a:solidFill>
                            <a:schemeClr val="tx1"/>
                          </a:solidFill>
                          <a:latin typeface="+mn-lt"/>
                          <a:ea typeface="+mn-ea"/>
                          <a:cs typeface="+mn-cs"/>
                        </a:rPr>
                        <a:t>14 Apr 19</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r h="290122">
                <a:tc>
                  <a:txBody>
                    <a:bodyPr/>
                    <a:lstStyle/>
                    <a:p>
                      <a:r>
                        <a:rPr lang="en-GB" sz="1600" b="0" dirty="0" smtClean="0">
                          <a:solidFill>
                            <a:schemeClr val="tx1"/>
                          </a:solidFill>
                          <a:latin typeface="+mj-lt"/>
                        </a:rPr>
                        <a:t>.3.2</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19</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370987547"/>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52</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has been published as </a:t>
            </a:r>
            <a:r>
              <a:rPr lang="en-AU" dirty="0"/>
              <a:t>ISO/IEC/IEEE 8802-3:2017/</a:t>
            </a:r>
            <a:r>
              <a:rPr lang="en-AU" dirty="0" err="1"/>
              <a:t>Amd</a:t>
            </a:r>
            <a:r>
              <a:rPr lang="en-AU" dirty="0"/>
              <a:t> 10:2019</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rgbClr val="00B050"/>
                </a:solidFill>
              </a:rPr>
              <a:t>passed &amp; published</a:t>
            </a:r>
          </a:p>
          <a:p>
            <a:pPr lvl="1"/>
            <a:r>
              <a:rPr lang="en-AU" dirty="0"/>
              <a:t>FDIS ballot passed </a:t>
            </a:r>
            <a:r>
              <a:rPr lang="en-AU" dirty="0" smtClean="0"/>
              <a:t>9/0/10 </a:t>
            </a:r>
            <a:r>
              <a:rPr lang="en-AU" dirty="0"/>
              <a:t>on 26 Dec 2018 (</a:t>
            </a:r>
            <a:r>
              <a:rPr lang="en-AU" dirty="0">
                <a:solidFill>
                  <a:srgbClr val="FF0000"/>
                </a:solidFill>
              </a:rPr>
              <a:t>N??????</a:t>
            </a:r>
            <a:r>
              <a:rPr lang="en-AU" dirty="0"/>
              <a:t>)</a:t>
            </a:r>
            <a:endParaRPr lang="en-US" dirty="0" smtClean="0"/>
          </a:p>
          <a:p>
            <a:pPr lvl="1"/>
            <a:r>
              <a:rPr lang="en-US" dirty="0" smtClean="0"/>
              <a:t>Published </a:t>
            </a:r>
            <a:r>
              <a:rPr lang="en-US" dirty="0"/>
              <a:t>as </a:t>
            </a:r>
            <a:r>
              <a:rPr lang="en-AU" dirty="0"/>
              <a:t>ISO/IEC/IEEE 8802-3:2017/</a:t>
            </a:r>
            <a:r>
              <a:rPr lang="en-AU" dirty="0" err="1"/>
              <a:t>Amd</a:t>
            </a:r>
            <a:r>
              <a:rPr lang="en-AU" dirty="0"/>
              <a:t> 10:2019</a:t>
            </a:r>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60-day ballot closes 8 April</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2017 (when in SB)</a:t>
            </a:r>
          </a:p>
          <a:p>
            <a:r>
              <a:rPr lang="en-US" dirty="0" smtClean="0"/>
              <a:t>60-day</a:t>
            </a:r>
            <a:r>
              <a:rPr lang="en-AU" dirty="0" smtClean="0"/>
              <a:t> pre-ballot: </a:t>
            </a:r>
            <a:r>
              <a:rPr lang="en-AU" dirty="0" smtClean="0">
                <a:solidFill>
                  <a:schemeClr val="accent2"/>
                </a:solidFill>
              </a:rPr>
              <a:t>closes 8 April 2019</a:t>
            </a:r>
            <a:endParaRPr lang="en-AU" dirty="0">
              <a:solidFill>
                <a:schemeClr val="accent2"/>
              </a:solidFill>
            </a:endParaRPr>
          </a:p>
          <a:p>
            <a:pPr lvl="1"/>
            <a:r>
              <a:rPr lang="en-AU" dirty="0"/>
              <a:t>Submitted in Feb </a:t>
            </a:r>
            <a:r>
              <a:rPr lang="en-AU" dirty="0" smtClean="0"/>
              <a:t>2019 (N16889)</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Will </a:t>
            </a:r>
            <a:r>
              <a:rPr lang="en-US" dirty="0">
                <a:solidFill>
                  <a:srgbClr val="FF0000"/>
                </a:solidFill>
              </a:rPr>
              <a:t>be known as ISO/IEC/IEEE 8802-3:2019/</a:t>
            </a:r>
            <a:r>
              <a:rPr lang="en-US" dirty="0" err="1">
                <a:solidFill>
                  <a:srgbClr val="FF0000"/>
                </a:solidFill>
              </a:rPr>
              <a:t>Amd</a:t>
            </a:r>
            <a:r>
              <a:rPr lang="en-US" dirty="0">
                <a:solidFill>
                  <a:srgbClr val="FF0000"/>
                </a:solidFill>
              </a:rPr>
              <a:t> </a:t>
            </a:r>
            <a:r>
              <a:rPr lang="en-US" dirty="0" smtClean="0">
                <a:solidFill>
                  <a:srgbClr val="FF0000"/>
                </a:solidFill>
              </a:rPr>
              <a:t>2?</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54</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has been published as </a:t>
            </a:r>
            <a:r>
              <a:rPr lang="en-AU" dirty="0"/>
              <a:t>ISO/IEC/IEEE 8802-3:2017/</a:t>
            </a:r>
            <a:r>
              <a:rPr lang="en-AU" dirty="0" err="1"/>
              <a:t>Amd</a:t>
            </a:r>
            <a:r>
              <a:rPr lang="en-AU" dirty="0"/>
              <a:t> 11:2019</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a:solidFill>
                  <a:srgbClr val="00B050"/>
                </a:solidFill>
              </a:rPr>
              <a:t>passed &amp; </a:t>
            </a:r>
            <a:r>
              <a:rPr lang="en-AU" dirty="0" smtClean="0">
                <a:solidFill>
                  <a:srgbClr val="00B050"/>
                </a:solidFill>
              </a:rPr>
              <a:t>published </a:t>
            </a:r>
          </a:p>
          <a:p>
            <a:pPr lvl="1"/>
            <a:r>
              <a:rPr lang="en-AU" dirty="0" smtClean="0"/>
              <a:t>FDIS </a:t>
            </a:r>
            <a:r>
              <a:rPr lang="en-AU" dirty="0"/>
              <a:t>ballot passed </a:t>
            </a:r>
            <a:r>
              <a:rPr lang="en-AU" dirty="0" smtClean="0"/>
              <a:t>9/0/10 </a:t>
            </a:r>
            <a:r>
              <a:rPr lang="en-AU" dirty="0"/>
              <a:t>on 26 Dec 2018 (</a:t>
            </a:r>
            <a:r>
              <a:rPr lang="en-AU" dirty="0">
                <a:solidFill>
                  <a:srgbClr val="FF0000"/>
                </a:solidFill>
              </a:rPr>
              <a:t>N??????</a:t>
            </a:r>
            <a:r>
              <a:rPr lang="en-AU" dirty="0"/>
              <a:t>)</a:t>
            </a:r>
            <a:endParaRPr lang="en-US" dirty="0"/>
          </a:p>
          <a:p>
            <a:pPr lvl="1"/>
            <a:r>
              <a:rPr lang="en-US" dirty="0" smtClean="0"/>
              <a:t>Published as </a:t>
            </a:r>
            <a:r>
              <a:rPr lang="en-AU" dirty="0" smtClean="0"/>
              <a:t>ISO/IEC/IEEE </a:t>
            </a:r>
            <a:r>
              <a:rPr lang="en-AU" dirty="0"/>
              <a:t>8802-3:2017/</a:t>
            </a:r>
            <a:r>
              <a:rPr lang="en-AU" dirty="0" err="1"/>
              <a:t>Amd</a:t>
            </a:r>
            <a:r>
              <a:rPr lang="en-AU" dirty="0"/>
              <a:t> 11:2019</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a:t>
            </a:r>
            <a:r>
              <a:rPr lang="en-AU" dirty="0" smtClean="0"/>
              <a:t>Dec 2018</a:t>
            </a:r>
          </a:p>
          <a:p>
            <a:pPr lvl="2"/>
            <a:r>
              <a:rPr lang="en-AU" dirty="0"/>
              <a:t>Expected submission to PSDO in </a:t>
            </a:r>
            <a:r>
              <a:rPr lang="en-AU" dirty="0" smtClean="0"/>
              <a:t>Mar 2019</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60-day ballot closes on 14 April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closes on 14 April 2019</a:t>
            </a:r>
          </a:p>
          <a:p>
            <a:pPr lvl="1"/>
            <a:r>
              <a:rPr lang="en-AU" dirty="0" smtClean="0"/>
              <a:t>Submitted in Feb 2019 (N16892)</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a:t>
            </a:r>
            <a:r>
              <a:rPr lang="en-AU" dirty="0" smtClean="0"/>
              <a:t>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solidFill>
                  <a:srgbClr val="FF0000"/>
                </a:solidFill>
              </a:rPr>
              <a:t>Expected submission to PSDO in Jan 2019 if </a:t>
            </a:r>
            <a:r>
              <a:rPr lang="en-AU" dirty="0" smtClean="0">
                <a:solidFill>
                  <a:srgbClr val="FF0000"/>
                </a:solidFill>
              </a:rPr>
              <a:t>published</a:t>
            </a:r>
          </a:p>
          <a:p>
            <a:pPr lvl="2"/>
            <a:r>
              <a:rPr lang="en-AU" dirty="0">
                <a:solidFill>
                  <a:srgbClr val="FF0000"/>
                </a:solidFill>
              </a:rPr>
              <a:t>Note: it is an amendment of </a:t>
            </a:r>
            <a:r>
              <a:rPr lang="en-AU" dirty="0" smtClean="0">
                <a:solidFill>
                  <a:srgbClr val="FF0000"/>
                </a:solidFill>
              </a:rPr>
              <a:t>802.3-2018</a:t>
            </a:r>
            <a:endParaRPr lang="en-AU" dirty="0">
              <a:solidFill>
                <a:srgbClr val="FF0000"/>
              </a:solidFill>
            </a:endParaRPr>
          </a:p>
          <a:p>
            <a:r>
              <a:rPr lang="en-AU" dirty="0" smtClean="0"/>
              <a:t>FDIS </a:t>
            </a:r>
            <a:r>
              <a:rPr lang="en-AU" dirty="0"/>
              <a:t>ballot: </a:t>
            </a:r>
            <a:r>
              <a:rPr lang="en-AU" dirty="0" smtClean="0">
                <a:solidFill>
                  <a:schemeClr val="accent2"/>
                </a:solidFill>
              </a:rPr>
              <a:t>waiting</a:t>
            </a:r>
          </a:p>
          <a:p>
            <a:pPr lvl="1"/>
            <a:r>
              <a:rPr lang="en-US" dirty="0">
                <a:solidFill>
                  <a:srgbClr val="FF0000"/>
                </a:solidFill>
              </a:rPr>
              <a:t>Will be known as ISO/IEC/IEEE </a:t>
            </a:r>
            <a:r>
              <a:rPr lang="en-US" dirty="0" smtClean="0">
                <a:solidFill>
                  <a:srgbClr val="FF0000"/>
                </a:solidFill>
              </a:rPr>
              <a:t>8802-3:2019/</a:t>
            </a:r>
            <a:r>
              <a:rPr lang="en-US" dirty="0" err="1" smtClean="0">
                <a:solidFill>
                  <a:srgbClr val="FF0000"/>
                </a:solidFill>
              </a:rPr>
              <a:t>Amd</a:t>
            </a:r>
            <a:r>
              <a:rPr lang="en-US" dirty="0" smtClean="0">
                <a:solidFill>
                  <a:srgbClr val="FF0000"/>
                </a:solidFill>
              </a:rPr>
              <a:t> 1?</a:t>
            </a:r>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 was liaised </a:t>
            </a:r>
            <a:r>
              <a:rPr lang="en-AU" dirty="0"/>
              <a:t>for information in </a:t>
            </a:r>
            <a:r>
              <a:rPr lang="en-AU" dirty="0" smtClean="0"/>
              <a:t>Feb 2019</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802.3.2 D3.0 was </a:t>
            </a:r>
            <a:r>
              <a:rPr lang="en-AU" dirty="0"/>
              <a:t>liaised for information in </a:t>
            </a:r>
            <a:r>
              <a:rPr lang="en-AU" dirty="0" smtClean="0"/>
              <a:t>Feb 2019 (N16893)</a:t>
            </a:r>
            <a:endParaRPr lang="en-AU" dirty="0"/>
          </a:p>
          <a:p>
            <a:r>
              <a:rPr lang="en-US" dirty="0" smtClean="0"/>
              <a:t>60-day</a:t>
            </a:r>
            <a:r>
              <a:rPr lang="en-AU" dirty="0" smtClean="0"/>
              <a:t> pre-ballot: </a:t>
            </a:r>
            <a:r>
              <a:rPr lang="en-AU" dirty="0" smtClean="0">
                <a:solidFill>
                  <a:schemeClr val="accent2"/>
                </a:solidFill>
              </a:rPr>
              <a:t>waiting</a:t>
            </a:r>
          </a:p>
          <a:p>
            <a:r>
              <a:rPr lang="en-AU" dirty="0" smtClean="0"/>
              <a:t>FDIS </a:t>
            </a:r>
            <a:r>
              <a:rPr lang="en-AU" dirty="0"/>
              <a:t>ballot: </a:t>
            </a:r>
            <a:r>
              <a:rPr lang="en-AU" dirty="0" smtClean="0">
                <a:solidFill>
                  <a:schemeClr val="accent2"/>
                </a:solidFill>
              </a:rPr>
              <a:t>waiting</a:t>
            </a: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19142999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Mar 2019 plenary meeting in Vancouver</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12 Mar 2019,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802.3 WG are currently considering the order of </a:t>
            </a:r>
            <a:r>
              <a:rPr lang="en-US" dirty="0"/>
              <a:t>amendments</a:t>
            </a:r>
            <a:endParaRPr lang="en-AU" dirty="0"/>
          </a:p>
        </p:txBody>
      </p:sp>
      <p:sp>
        <p:nvSpPr>
          <p:cNvPr id="3" name="Content Placeholder 2"/>
          <p:cNvSpPr>
            <a:spLocks noGrp="1"/>
          </p:cNvSpPr>
          <p:nvPr>
            <p:ph idx="1"/>
          </p:nvPr>
        </p:nvSpPr>
        <p:spPr/>
        <p:txBody>
          <a:bodyPr/>
          <a:lstStyle/>
          <a:p>
            <a:pPr lvl="1"/>
            <a:r>
              <a:rPr lang="en-US" dirty="0" smtClean="0"/>
              <a:t>After the Nov 2018 meeting …</a:t>
            </a:r>
          </a:p>
          <a:p>
            <a:pPr lvl="1"/>
            <a:r>
              <a:rPr lang="en-US" dirty="0" smtClean="0"/>
              <a:t>David </a:t>
            </a:r>
            <a:r>
              <a:rPr lang="en-US" dirty="0"/>
              <a:t>Law </a:t>
            </a:r>
            <a:r>
              <a:rPr lang="en-US" dirty="0" smtClean="0"/>
              <a:t>indicated </a:t>
            </a:r>
            <a:r>
              <a:rPr lang="en-US" dirty="0"/>
              <a:t>that IEEE 802.3 is working on a revision that will cover some upcoming amendments, so they haven’t submitted anything to ballot just yet. </a:t>
            </a:r>
            <a:endParaRPr lang="en-US" dirty="0" smtClean="0"/>
          </a:p>
          <a:p>
            <a:pPr lvl="1"/>
            <a:r>
              <a:rPr lang="en-US" dirty="0" smtClean="0"/>
              <a:t>An </a:t>
            </a:r>
            <a:r>
              <a:rPr lang="en-US" dirty="0"/>
              <a:t>update on the state of these ballots will </a:t>
            </a:r>
            <a:r>
              <a:rPr lang="en-US" dirty="0" smtClean="0"/>
              <a:t>hopefully be </a:t>
            </a:r>
            <a:r>
              <a:rPr lang="en-US" dirty="0"/>
              <a:t>available for the </a:t>
            </a:r>
            <a:r>
              <a:rPr lang="en-US" dirty="0" smtClean="0"/>
              <a:t>meeting </a:t>
            </a:r>
            <a:r>
              <a:rPr lang="en-US" dirty="0"/>
              <a:t>in </a:t>
            </a:r>
            <a:r>
              <a:rPr lang="en-US" dirty="0" smtClean="0"/>
              <a:t>Vancouver</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17200762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7183147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8</a:t>
                      </a:r>
                      <a:r>
                        <a:rPr lang="en-AU" sz="1600" b="0" baseline="0" smtClean="0">
                          <a:solidFill>
                            <a:schemeClr val="tx1"/>
                          </a:solidFill>
                          <a:latin typeface="+mj-lt"/>
                        </a:rPr>
                        <a:t> Feb 19</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26</a:t>
                      </a:r>
                      <a:r>
                        <a:rPr lang="en-AU" sz="1600" b="0" baseline="0" dirty="0" smtClean="0">
                          <a:solidFill>
                            <a:schemeClr val="tx1"/>
                          </a:solidFill>
                          <a:latin typeface="+mj-lt"/>
                        </a:rPr>
                        <a:t> Dec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Feb 2019</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10</a:t>
                      </a:r>
                      <a:r>
                        <a:rPr lang="en-AU" sz="1600" b="0" baseline="0" dirty="0" smtClean="0">
                          <a:solidFill>
                            <a:schemeClr val="tx1"/>
                          </a:solidFill>
                          <a:latin typeface="+mj-lt"/>
                        </a:rPr>
                        <a:t> Feb 19</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r h="359602">
                <a:tc>
                  <a:txBody>
                    <a:bodyPr/>
                    <a:lstStyle/>
                    <a:p>
                      <a:pPr algn="l"/>
                      <a:r>
                        <a:rPr lang="en-GB" sz="1600" b="0" dirty="0" smtClean="0">
                          <a:solidFill>
                            <a:schemeClr val="tx1"/>
                          </a:solidFill>
                          <a:latin typeface="+mj-lt"/>
                        </a:rPr>
                        <a:t>11bb</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245042808"/>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61</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FDIS ballot passed but requires comment resolution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rgbClr val="00B050"/>
                </a:solidFill>
              </a:rPr>
              <a:t>passed </a:t>
            </a:r>
            <a:r>
              <a:rPr lang="en-AU" dirty="0" smtClean="0">
                <a:solidFill>
                  <a:schemeClr val="accent2"/>
                </a:solidFill>
              </a:rPr>
              <a:t>&amp; requires comment resolution</a:t>
            </a:r>
          </a:p>
          <a:p>
            <a:pPr lvl="1"/>
            <a:r>
              <a:rPr lang="en-AU" dirty="0"/>
              <a:t>802.11ah passed </a:t>
            </a:r>
            <a:r>
              <a:rPr lang="en-AU" dirty="0" smtClean="0"/>
              <a:t>FDIS ballot (N16685</a:t>
            </a:r>
            <a:r>
              <a:rPr lang="en-AU" dirty="0"/>
              <a:t>) on </a:t>
            </a:r>
            <a:r>
              <a:rPr lang="en-AU" dirty="0" smtClean="0"/>
              <a:t>8 Feb 2019</a:t>
            </a:r>
          </a:p>
          <a:p>
            <a:pPr lvl="2"/>
            <a:r>
              <a:rPr lang="en-AU" dirty="0" smtClean="0"/>
              <a:t>Passed 9/1/9, with negative vote and comments from China NB</a:t>
            </a:r>
          </a:p>
          <a:p>
            <a:pPr lvl="1"/>
            <a:r>
              <a:rPr lang="en-AU" dirty="0" smtClean="0"/>
              <a:t>Will be known as ISO/IEC/IEEE 8802-11:2018/</a:t>
            </a:r>
            <a:r>
              <a:rPr lang="en-AU" dirty="0" err="1" smtClean="0"/>
              <a:t>Amd</a:t>
            </a:r>
            <a:r>
              <a:rPr lang="en-AU" dirty="0" smtClean="0"/>
              <a:t> 2</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a:t>China NB comment CN1</a:t>
            </a:r>
          </a:p>
          <a:p>
            <a:pPr lvl="1"/>
            <a:r>
              <a:rPr lang="en-AU" i="1" dirty="0" smtClean="0"/>
              <a:t>IEEE </a:t>
            </a:r>
            <a:r>
              <a:rPr lang="en-AU" i="1" dirty="0"/>
              <a:t>802.11ah is the amendment to IEEE 802.11-2016, which is a revision of IEEE 802.11-2012. It is an amendment based on IEEE 802.11-2016 as amended by IEEE 802.11ai. China voted against IEEE 802.11 and IEEE 802.11ai during 60-day pre-ballots and FDIS ballots with several technical comments (see comments for ISO/IEC/IEEE 8802-11:2018/</a:t>
            </a:r>
            <a:r>
              <a:rPr lang="en-AU" i="1" dirty="0" err="1"/>
              <a:t>FDAmd</a:t>
            </a:r>
            <a:r>
              <a:rPr lang="en-AU" i="1" dirty="0"/>
              <a:t> 1,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357449724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a:xfrm>
            <a:off x="685800" y="1905000"/>
            <a:ext cx="7772400" cy="4114800"/>
          </a:xfrm>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It </a:t>
            </a:r>
            <a:r>
              <a:rPr lang="en-AU" i="1" dirty="0"/>
              <a:t>is noted that IEEE 802.11ah mainly extended specifications for PHY and MAC layers. We are glad to see statements to forbid use of WEP (because of its security weakness) in the proposal, and it is noted that there are adaptability revisions on CCMP cryptographic encapsulation. However, this certain proposal still uses the flawed security mechanisms specified by IEEE 802.11-2016 and IEEE 802.11ai. For instance, in Annex B.4.28.1, Robust security network association (RSNA) is clearly stated as one of the compliant terms. 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endParaRPr lang="en-AU" i="1" dirty="0" smtClean="0"/>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9058754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802.11ah to publish as an international standard because all the technical comments on its base standards should be completely solved. </a:t>
            </a:r>
          </a:p>
          <a:p>
            <a:r>
              <a:rPr lang="en-AU" dirty="0"/>
              <a:t>China NB </a:t>
            </a:r>
            <a:r>
              <a:rPr lang="en-AU" dirty="0" smtClean="0"/>
              <a:t>proposed change </a:t>
            </a:r>
            <a:r>
              <a:rPr lang="en-AU" dirty="0"/>
              <a:t>CN1</a:t>
            </a:r>
          </a:p>
          <a:p>
            <a:pPr lvl="1"/>
            <a:r>
              <a:rPr lang="en-US" dirty="0" smtClean="0"/>
              <a:t>None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322255303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1"/>
            <a:r>
              <a:rPr lang="en-AU" dirty="0"/>
              <a:t>See </a:t>
            </a:r>
            <a:r>
              <a:rPr lang="en-AU" dirty="0" smtClean="0">
                <a:hlinkClick r:id="rId2"/>
              </a:rPr>
              <a:t>11-19-0266-02</a:t>
            </a:r>
            <a:endParaRPr lang="en-AU" dirty="0" smtClean="0"/>
          </a:p>
          <a:p>
            <a:pPr lvl="1"/>
            <a:r>
              <a:rPr lang="en-AU" i="1" dirty="0"/>
              <a:t>The IEEE 802.11 WG thanks the China NB for their comment in the FDIS ballot, conducted according to the PSDO process agreed by IEEE-SA and ISO, on IEEE 802.11ah.</a:t>
            </a:r>
          </a:p>
          <a:p>
            <a:pPr lvl="1"/>
            <a:r>
              <a:rPr lang="en-AU" i="1" dirty="0" smtClean="0"/>
              <a:t>The </a:t>
            </a:r>
            <a:r>
              <a:rPr lang="en-AU" i="1" dirty="0"/>
              <a:t>China NB’s comment is</a:t>
            </a:r>
            <a:r>
              <a:rPr lang="en-AU" i="1" dirty="0" smtClean="0"/>
              <a:t>:</a:t>
            </a:r>
          </a:p>
          <a:p>
            <a:pPr lvl="2"/>
            <a:r>
              <a:rPr lang="en-AU" i="1" dirty="0" smtClean="0"/>
              <a:t>&lt;comment inserted&gt;</a:t>
            </a:r>
            <a:endParaRPr lang="en-AU" i="1" dirty="0"/>
          </a:p>
          <a:p>
            <a:pPr lvl="1"/>
            <a:r>
              <a:rPr lang="en-AU" i="1" dirty="0"/>
              <a:t>The IEEE 802.11 Working Group would like to inform ISO/IEC JTC1/SC6 that it has decided not to make any changes to IEEE 802.11ah as a result of the China NB’s comment</a:t>
            </a:r>
            <a:r>
              <a:rPr lang="en-AU" i="1" dirty="0" smtClean="0"/>
              <a:t>:</a:t>
            </a:r>
          </a:p>
          <a:p>
            <a:pPr lvl="2"/>
            <a:r>
              <a:rPr lang="en-AU" i="1" dirty="0" smtClean="0"/>
              <a:t>The </a:t>
            </a:r>
            <a:r>
              <a:rPr lang="en-AU" i="1" dirty="0"/>
              <a:t>comment does not propose any explicit changes to IEEE 802.11ah for consideration by the IEEE 802.11 Working </a:t>
            </a:r>
            <a:r>
              <a:rPr lang="en-AU" i="1" dirty="0" smtClean="0"/>
              <a:t>Group</a:t>
            </a:r>
          </a:p>
          <a:p>
            <a:pPr lvl="2"/>
            <a:r>
              <a:rPr lang="en-GB"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66</a:t>
            </a:fld>
            <a:endParaRPr lang="en-US"/>
          </a:p>
        </p:txBody>
      </p:sp>
    </p:spTree>
    <p:extLst>
      <p:ext uri="{BB962C8B-B14F-4D97-AF65-F5344CB8AC3E}">
        <p14:creationId xmlns:p14="http://schemas.microsoft.com/office/powerpoint/2010/main" val="31435038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802.11ah </a:t>
            </a:r>
          </a:p>
        </p:txBody>
      </p:sp>
      <p:sp>
        <p:nvSpPr>
          <p:cNvPr id="3" name="Content Placeholder 2"/>
          <p:cNvSpPr>
            <a:spLocks noGrp="1"/>
          </p:cNvSpPr>
          <p:nvPr>
            <p:ph idx="1"/>
          </p:nvPr>
        </p:nvSpPr>
        <p:spPr/>
        <p:txBody>
          <a:bodyPr/>
          <a:lstStyle/>
          <a:p>
            <a:r>
              <a:rPr lang="en-AU" dirty="0" smtClean="0"/>
              <a:t>IEEE 802.11 WG proposed response to CN1</a:t>
            </a:r>
          </a:p>
          <a:p>
            <a:pPr lvl="2"/>
            <a:r>
              <a:rPr lang="en-GB" i="1" dirty="0"/>
              <a:t>…</a:t>
            </a:r>
            <a:endParaRPr lang="en-AU" i="1" dirty="0"/>
          </a:p>
          <a:p>
            <a:pPr lvl="2"/>
            <a:r>
              <a:rPr lang="en-AU" i="1" dirty="0" smtClean="0"/>
              <a:t>The </a:t>
            </a:r>
            <a:r>
              <a:rPr lang="en-AU" i="1" dirty="0"/>
              <a:t>comment does not document any validated issues. Rather, the comment generally highlights the same issues the China NB has asserted many times over multiple years relating to the security mechanisms specified in the IEEE 802.11 standard and its amendments. The IEEE 802.11 Working Group have addressed similar issues in previous comment responses </a:t>
            </a:r>
            <a:r>
              <a:rPr lang="en-AU" i="1" dirty="0" smtClean="0"/>
              <a:t>liaised </a:t>
            </a:r>
            <a:r>
              <a:rPr lang="en-AU" i="1" dirty="0"/>
              <a:t>to ISO/IEC JTC1/SC6 as part of the PSDO process. IEEE 802 experts have also participated in many discussions on similar issues over multiple years within ISO/IEC JTC1/SC6. The IEEE 802.11 Working Group continues to believe that the issues asserted in the China NB’s comments are not currently justified by any known evidence.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8980778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FDIS ballot on IEEE 802.11ah </a:t>
            </a:r>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11-19-0266-02</a:t>
            </a:r>
            <a:r>
              <a:rPr lang="en-AU" i="1" dirty="0" smtClean="0"/>
              <a:t> be liaised to ISO/IEC JTC1/SC6 as responses to comments on IEEE 802.11ah by the China NB during the FDIS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68</a:t>
            </a:fld>
            <a:endParaRPr lang="en-US"/>
          </a:p>
        </p:txBody>
      </p:sp>
    </p:spTree>
    <p:extLst>
      <p:ext uri="{BB962C8B-B14F-4D97-AF65-F5344CB8AC3E}">
        <p14:creationId xmlns:p14="http://schemas.microsoft.com/office/powerpoint/2010/main" val="349200200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a:t>
            </a:r>
            <a:r>
              <a:rPr lang="en-AU" dirty="0" smtClean="0"/>
              <a:t>has been published as </a:t>
            </a:r>
            <a:r>
              <a:rPr lang="en-AU" dirty="0"/>
              <a:t>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IEEE 802.11 interim meeting in </a:t>
            </a:r>
            <a:r>
              <a:rPr lang="en-AU" dirty="0"/>
              <a:t>J</a:t>
            </a:r>
            <a:r>
              <a:rPr lang="en-AU" dirty="0" smtClean="0"/>
              <a:t>an 2019 in St Louis</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Discuss agenda &amp; arrangements for SC6 meeting in April 2019</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has been published as ISO/IEC/IEEE 8802-11:2018/</a:t>
            </a:r>
            <a:r>
              <a:rPr lang="en-AU" dirty="0" err="1"/>
              <a:t>Amd</a:t>
            </a:r>
            <a:r>
              <a:rPr lang="en-AU" dirty="0"/>
              <a:t> 1:2019</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rgbClr val="00B050"/>
                </a:solidFill>
              </a:rPr>
              <a:t>passed &amp; published</a:t>
            </a:r>
          </a:p>
          <a:p>
            <a:pPr lvl="1"/>
            <a:r>
              <a:rPr lang="en-AU" dirty="0"/>
              <a:t>FDIS ballot passed </a:t>
            </a:r>
            <a:r>
              <a:rPr lang="en-AU" dirty="0" smtClean="0"/>
              <a:t>9/1/9 </a:t>
            </a:r>
            <a:r>
              <a:rPr lang="en-AU" dirty="0"/>
              <a:t>on </a:t>
            </a:r>
            <a:r>
              <a:rPr lang="en-AU" dirty="0" smtClean="0"/>
              <a:t>26 Dec 2018 </a:t>
            </a:r>
            <a:r>
              <a:rPr lang="en-AU" dirty="0"/>
              <a:t>(</a:t>
            </a:r>
            <a:r>
              <a:rPr lang="en-AU" dirty="0" smtClean="0">
                <a:solidFill>
                  <a:srgbClr val="FF0000"/>
                </a:solidFill>
              </a:rPr>
              <a:t>N??????</a:t>
            </a:r>
            <a:r>
              <a:rPr lang="en-AU" dirty="0" smtClean="0"/>
              <a:t>)</a:t>
            </a:r>
            <a:endParaRPr lang="en-AU" dirty="0"/>
          </a:p>
          <a:p>
            <a:pPr lvl="2"/>
            <a:r>
              <a:rPr lang="en-AU" dirty="0" smtClean="0"/>
              <a:t>China voted no</a:t>
            </a:r>
            <a:endParaRPr lang="en-AU" dirty="0"/>
          </a:p>
          <a:p>
            <a:pPr lvl="1"/>
            <a:r>
              <a:rPr lang="en-AU" dirty="0" smtClean="0"/>
              <a:t>A response was sent in Feb 2019 (N16888) – see </a:t>
            </a:r>
            <a:r>
              <a:rPr lang="en-AU" dirty="0">
                <a:hlinkClick r:id="rId3"/>
              </a:rPr>
              <a:t>11-19-0062-01</a:t>
            </a:r>
            <a:endParaRPr lang="en-AU" dirty="0" smtClean="0"/>
          </a:p>
          <a:p>
            <a:pPr lvl="1"/>
            <a:r>
              <a:rPr lang="en-AU" dirty="0" smtClean="0"/>
              <a:t>Will be known as </a:t>
            </a:r>
            <a:r>
              <a:rPr lang="en-AU" dirty="0"/>
              <a:t>ISO/IEC/IEEE </a:t>
            </a:r>
            <a:r>
              <a:rPr lang="en-AU" dirty="0" smtClean="0"/>
              <a:t>8802-11:2018/</a:t>
            </a:r>
            <a:r>
              <a:rPr lang="en-AU" dirty="0" err="1" smtClean="0"/>
              <a:t>Amd</a:t>
            </a:r>
            <a:r>
              <a:rPr lang="en-AU" dirty="0" smtClean="0"/>
              <a:t> </a:t>
            </a:r>
            <a:r>
              <a:rPr lang="en-AU" dirty="0"/>
              <a:t>1</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60-day </a:t>
            </a:r>
            <a:r>
              <a:rPr lang="en-AU" dirty="0"/>
              <a:t>ballot </a:t>
            </a:r>
            <a:r>
              <a:rPr lang="en-AU" dirty="0" smtClean="0"/>
              <a:t>passed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2017</a:t>
            </a:r>
          </a:p>
          <a:p>
            <a:pPr lvl="2"/>
            <a:r>
              <a:rPr lang="en-AU" dirty="0" smtClean="0"/>
              <a:t>Published version liaised in July 2018 (N16817)</a:t>
            </a:r>
          </a:p>
          <a:p>
            <a:r>
              <a:rPr lang="en-US" dirty="0" smtClean="0"/>
              <a:t>60-day</a:t>
            </a:r>
            <a:r>
              <a:rPr lang="en-AU" dirty="0" smtClean="0"/>
              <a:t> pre-ballot: </a:t>
            </a:r>
            <a:r>
              <a:rPr lang="en-AU" dirty="0" smtClean="0">
                <a:solidFill>
                  <a:srgbClr val="00B050"/>
                </a:solidFill>
              </a:rPr>
              <a:t>passed </a:t>
            </a:r>
            <a:r>
              <a:rPr lang="en-AU" dirty="0" smtClean="0">
                <a:solidFill>
                  <a:schemeClr val="accent2"/>
                </a:solidFill>
              </a:rPr>
              <a:t>&amp; requires response</a:t>
            </a:r>
          </a:p>
          <a:p>
            <a:pPr lvl="1"/>
            <a:r>
              <a:rPr lang="en-AU" dirty="0" smtClean="0"/>
              <a:t>802.11aj-2018 passed </a:t>
            </a:r>
            <a:r>
              <a:rPr lang="en-AU" dirty="0"/>
              <a:t>60-day pre-ballot (</a:t>
            </a:r>
            <a:r>
              <a:rPr lang="en-AU" dirty="0" smtClean="0"/>
              <a:t>N16897) </a:t>
            </a:r>
            <a:r>
              <a:rPr lang="en-AU" dirty="0"/>
              <a:t>on </a:t>
            </a:r>
            <a:r>
              <a:rPr lang="en-AU" dirty="0" smtClean="0"/>
              <a:t>10 Feb 2019</a:t>
            </a:r>
            <a:endParaRPr lang="en-AU" dirty="0"/>
          </a:p>
          <a:p>
            <a:pPr lvl="2"/>
            <a:r>
              <a:rPr lang="en-AU" dirty="0"/>
              <a:t>Need? </a:t>
            </a:r>
            <a:r>
              <a:rPr lang="en-AU" dirty="0" smtClean="0"/>
              <a:t>7/0/12</a:t>
            </a:r>
            <a:endParaRPr lang="en-AU" dirty="0"/>
          </a:p>
          <a:p>
            <a:pPr lvl="2"/>
            <a:r>
              <a:rPr lang="en-AU" dirty="0"/>
              <a:t>Submission? </a:t>
            </a:r>
            <a:r>
              <a:rPr lang="en-AU" dirty="0" smtClean="0"/>
              <a:t>6/0/13</a:t>
            </a:r>
          </a:p>
          <a:p>
            <a:pPr lvl="1"/>
            <a:r>
              <a:rPr lang="en-AU" dirty="0" smtClean="0"/>
              <a:t>China NB voted “yes”/”abstain” but submitted a 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Clause 12.2.2 states “The RSN operations in a CMMG BSS shall be the same as the RSN operations in a DMG BSS.”  However, this clause is irrelevant with the subject “Enhancements for Very High Throughput to Support Chinese </a:t>
            </a:r>
            <a:r>
              <a:rPr lang="en-AU" i="1" dirty="0" err="1"/>
              <a:t>Millimeter</a:t>
            </a:r>
            <a:r>
              <a:rPr lang="en-AU" i="1" dirty="0"/>
              <a:t> Wave Frequency Bands (60 GHz and 45 GHz)”. Selection and using of security mechanism should NOT be bound with CMMG BSS. Besides, China NB has pointed out the technical problems about RSN mechanism for several times during the past ballots. </a:t>
            </a:r>
          </a:p>
          <a:p>
            <a:r>
              <a:rPr lang="en-AU" dirty="0"/>
              <a:t>China NB </a:t>
            </a:r>
            <a:r>
              <a:rPr lang="en-AU" dirty="0" smtClean="0"/>
              <a:t>proposed change </a:t>
            </a:r>
            <a:r>
              <a:rPr lang="en-AU" dirty="0"/>
              <a:t>CN1</a:t>
            </a:r>
          </a:p>
          <a:p>
            <a:pPr lvl="1"/>
            <a:r>
              <a:rPr lang="en-AU" i="1" dirty="0"/>
              <a:t>Change the sentence in 12.2.2 to “The RSN operations in a CMMG BSS can be the same as the RSN operations in a DMG BSS. Other security methods can be implemented in a CMMG BSS.”</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72</a:t>
            </a:fld>
            <a:endParaRPr lang="en-US"/>
          </a:p>
        </p:txBody>
      </p:sp>
    </p:spTree>
    <p:extLst>
      <p:ext uri="{BB962C8B-B14F-4D97-AF65-F5344CB8AC3E}">
        <p14:creationId xmlns:p14="http://schemas.microsoft.com/office/powerpoint/2010/main" val="189155119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FDIS ballot on </a:t>
            </a:r>
            <a:r>
              <a:rPr lang="en-AU" dirty="0"/>
              <a:t>IEEE </a:t>
            </a:r>
            <a:r>
              <a:rPr lang="en-AU" dirty="0" smtClean="0"/>
              <a:t>802.11aj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err="1">
                <a:solidFill>
                  <a:srgbClr val="FF0000"/>
                </a:solidFill>
              </a:rPr>
              <a:t>t</a:t>
            </a:r>
            <a:r>
              <a:rPr lang="en-AU" dirty="0" err="1" smtClean="0">
                <a:solidFill>
                  <a:srgbClr val="FF0000"/>
                </a:solidFill>
              </a:rPr>
              <a:t>bd</a:t>
            </a:r>
            <a:r>
              <a:rPr lang="en-AU" dirty="0" smtClean="0">
                <a:solidFill>
                  <a:srgbClr val="FF0000"/>
                </a:solidFill>
              </a:rPr>
              <a:t> – needs an expert to respond to the comment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73</a:t>
            </a:fld>
            <a:endParaRPr lang="en-US"/>
          </a:p>
        </p:txBody>
      </p:sp>
    </p:spTree>
    <p:extLst>
      <p:ext uri="{BB962C8B-B14F-4D97-AF65-F5344CB8AC3E}">
        <p14:creationId xmlns:p14="http://schemas.microsoft.com/office/powerpoint/2010/main" val="135626080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60-day ballot passed but requires a response</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AU" dirty="0"/>
              <a:t>Published version </a:t>
            </a:r>
            <a:r>
              <a:rPr lang="en-AU" dirty="0" smtClean="0"/>
              <a:t>liaised </a:t>
            </a:r>
            <a:r>
              <a:rPr lang="en-AU" dirty="0"/>
              <a:t>in July 2018 (N16817)</a:t>
            </a:r>
            <a:endParaRPr lang="en-GB" dirty="0" smtClean="0"/>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smtClean="0"/>
              <a:t>802.11ak-2018 passed 60-day pre-ballot (N16898) on 10 Feb 2019</a:t>
            </a:r>
          </a:p>
          <a:p>
            <a:pPr lvl="2"/>
            <a:r>
              <a:rPr lang="en-AU" dirty="0" smtClean="0"/>
              <a:t>Need</a:t>
            </a:r>
            <a:r>
              <a:rPr lang="en-AU" dirty="0"/>
              <a:t>? 7/0/12</a:t>
            </a:r>
          </a:p>
          <a:p>
            <a:pPr lvl="2"/>
            <a:r>
              <a:rPr lang="en-AU" dirty="0"/>
              <a:t>Submission? </a:t>
            </a:r>
            <a:r>
              <a:rPr lang="en-AU" dirty="0" smtClean="0"/>
              <a:t>5/1/13</a:t>
            </a:r>
          </a:p>
          <a:p>
            <a:pPr lvl="1"/>
            <a:r>
              <a:rPr lang="en-AU" dirty="0" smtClean="0"/>
              <a:t>China NB voted “no” and submitted </a:t>
            </a:r>
            <a:r>
              <a:rPr lang="en-AU" dirty="0"/>
              <a:t>a </a:t>
            </a:r>
            <a:r>
              <a:rPr lang="en-AU" dirty="0" smtClean="0"/>
              <a:t>comment</a:t>
            </a:r>
            <a:endParaRPr lang="en-AU" dirty="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802.11ak is the amendment 4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75</a:t>
            </a:fld>
            <a:endParaRPr lang="en-US"/>
          </a:p>
        </p:txBody>
      </p:sp>
    </p:spTree>
    <p:extLst>
      <p:ext uri="{BB962C8B-B14F-4D97-AF65-F5344CB8AC3E}">
        <p14:creationId xmlns:p14="http://schemas.microsoft.com/office/powerpoint/2010/main" val="95608693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in several clauses such as 6.3.7.2, 6.3.7.3, 6.3.7.4 and 6.3.8.2, they state to use the flawed mechanism specified by IEEE 802.11-2016 like Robust security network association (RSNA).There is no further specifications to address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76</a:t>
            </a:fld>
            <a:endParaRPr lang="en-US"/>
          </a:p>
        </p:txBody>
      </p:sp>
    </p:spTree>
    <p:extLst>
      <p:ext uri="{BB962C8B-B14F-4D97-AF65-F5344CB8AC3E}">
        <p14:creationId xmlns:p14="http://schemas.microsoft.com/office/powerpoint/2010/main" val="223200308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
            </a:r>
            <a:br>
              <a:rPr lang="en-AU" dirty="0" smtClean="0"/>
            </a:br>
            <a:r>
              <a:rPr lang="en-AU" dirty="0" smtClean="0"/>
              <a:t>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802.11ak to proceed into FDIS stage because all the technical comments on its base standards should be completely solved. </a:t>
            </a:r>
            <a:endParaRPr lang="en-AU" i="1" dirty="0" smtClean="0"/>
          </a:p>
          <a:p>
            <a:r>
              <a:rPr lang="en-AU" dirty="0" smtClean="0"/>
              <a:t>China </a:t>
            </a:r>
            <a:r>
              <a:rPr lang="en-AU" dirty="0"/>
              <a:t>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77</a:t>
            </a:fld>
            <a:endParaRPr lang="en-US"/>
          </a:p>
        </p:txBody>
      </p:sp>
    </p:spTree>
    <p:extLst>
      <p:ext uri="{BB962C8B-B14F-4D97-AF65-F5344CB8AC3E}">
        <p14:creationId xmlns:p14="http://schemas.microsoft.com/office/powerpoint/2010/main" val="377320691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smtClean="0"/>
              <a:t>Proposed response leverages the response to 802.11ah; </a:t>
            </a:r>
            <a:r>
              <a:rPr lang="en-AU" dirty="0"/>
              <a:t>i</a:t>
            </a:r>
            <a:r>
              <a:rPr lang="en-AU" dirty="0" smtClean="0"/>
              <a:t>ndeed it is almost the same</a:t>
            </a:r>
          </a:p>
          <a:p>
            <a:pPr lvl="2"/>
            <a:r>
              <a:rPr lang="en-AU" dirty="0"/>
              <a:t>See </a:t>
            </a:r>
            <a:r>
              <a:rPr lang="en-AU" dirty="0" smtClean="0">
                <a:hlinkClick r:id="rId2"/>
              </a:rPr>
              <a:t>11-19-0278-01</a:t>
            </a:r>
            <a:endParaRPr lang="en-AU" dirty="0" smtClean="0"/>
          </a:p>
          <a:p>
            <a:pPr lvl="1"/>
            <a:r>
              <a:rPr lang="en-AU" dirty="0"/>
              <a:t>Donald Eastlake </a:t>
            </a:r>
            <a:r>
              <a:rPr lang="en-AU" dirty="0" smtClean="0"/>
              <a:t>(former Chair of </a:t>
            </a:r>
            <a:r>
              <a:rPr lang="en-AU" dirty="0" err="1" smtClean="0"/>
              <a:t>TGak</a:t>
            </a:r>
            <a:r>
              <a:rPr lang="en-AU" dirty="0" smtClean="0"/>
              <a:t>) agrees this is a reasonable approach</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78</a:t>
            </a:fld>
            <a:endParaRPr lang="en-US"/>
          </a:p>
        </p:txBody>
      </p:sp>
    </p:spTree>
    <p:extLst>
      <p:ext uri="{BB962C8B-B14F-4D97-AF65-F5344CB8AC3E}">
        <p14:creationId xmlns:p14="http://schemas.microsoft.com/office/powerpoint/2010/main" val="219660641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802.11ak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11-19-0278-01</a:t>
            </a:r>
            <a:r>
              <a:rPr lang="en-AU" i="1" dirty="0" smtClean="0"/>
              <a:t> be liaised to ISO/IEC JTC1/SC6 as responses to comments on IEEE 802.11ak by the China NB during the 60-day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79</a:t>
            </a:fld>
            <a:endParaRPr lang="en-US"/>
          </a:p>
        </p:txBody>
      </p:sp>
    </p:spTree>
    <p:extLst>
      <p:ext uri="{BB962C8B-B14F-4D97-AF65-F5344CB8AC3E}">
        <p14:creationId xmlns:p14="http://schemas.microsoft.com/office/powerpoint/2010/main" val="39089932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Vancouver in March 2019,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a:t>
            </a:r>
            <a:r>
              <a:rPr lang="en-AU" dirty="0"/>
              <a:t>60-day ballot passed but requires a response</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802.11aq D8.0 was sent for liaison in Mar 2017</a:t>
            </a:r>
          </a:p>
          <a:p>
            <a:pPr lvl="1"/>
            <a:r>
              <a:rPr lang="en-AU" dirty="0"/>
              <a:t>Published version </a:t>
            </a:r>
            <a:r>
              <a:rPr lang="en-AU" dirty="0" smtClean="0"/>
              <a:t>was liaised in Sept </a:t>
            </a:r>
            <a:r>
              <a:rPr lang="en-AU" dirty="0"/>
              <a:t>2018 </a:t>
            </a:r>
            <a:r>
              <a:rPr lang="en-AU" dirty="0" smtClean="0"/>
              <a:t>(N16854)</a:t>
            </a:r>
            <a:endParaRPr lang="en-GB" dirty="0">
              <a:solidFill>
                <a:srgbClr val="FF0000"/>
              </a:solidFill>
            </a:endParaRPr>
          </a:p>
          <a:p>
            <a:r>
              <a:rPr lang="en-US" dirty="0" smtClean="0"/>
              <a:t>60-day</a:t>
            </a:r>
            <a:r>
              <a:rPr lang="en-AU" dirty="0" smtClean="0"/>
              <a:t> pre-ballot: </a:t>
            </a:r>
            <a:r>
              <a:rPr lang="en-AU" dirty="0">
                <a:solidFill>
                  <a:srgbClr val="00B050"/>
                </a:solidFill>
              </a:rPr>
              <a:t>passed </a:t>
            </a:r>
            <a:r>
              <a:rPr lang="en-AU" dirty="0">
                <a:solidFill>
                  <a:schemeClr val="accent2"/>
                </a:solidFill>
              </a:rPr>
              <a:t>&amp; requires response</a:t>
            </a:r>
            <a:endParaRPr lang="en-AU" dirty="0" smtClean="0">
              <a:solidFill>
                <a:schemeClr val="accent2"/>
              </a:solidFill>
            </a:endParaRPr>
          </a:p>
          <a:p>
            <a:pPr lvl="1"/>
            <a:r>
              <a:rPr lang="en-AU" dirty="0"/>
              <a:t>802.11ak-2018 passed 60-day pre-ballot (</a:t>
            </a:r>
            <a:r>
              <a:rPr lang="en-AU" dirty="0" smtClean="0"/>
              <a:t>N16899) </a:t>
            </a:r>
            <a:r>
              <a:rPr lang="en-AU" dirty="0"/>
              <a:t>on 10 Feb 2019</a:t>
            </a:r>
          </a:p>
          <a:p>
            <a:pPr lvl="2"/>
            <a:r>
              <a:rPr lang="en-AU" dirty="0"/>
              <a:t>Need? 7/0/12</a:t>
            </a:r>
          </a:p>
          <a:p>
            <a:pPr lvl="2"/>
            <a:r>
              <a:rPr lang="en-AU" dirty="0"/>
              <a:t>Submission? 5</a:t>
            </a:r>
            <a:r>
              <a:rPr lang="en-AU" dirty="0" smtClean="0"/>
              <a:t>/1/13</a:t>
            </a:r>
            <a:endParaRPr lang="en-AU" dirty="0"/>
          </a:p>
          <a:p>
            <a:pPr lvl="1"/>
            <a:r>
              <a:rPr lang="en-AU" dirty="0"/>
              <a:t>China NB voted </a:t>
            </a:r>
            <a:r>
              <a:rPr lang="en-AU" dirty="0" smtClean="0"/>
              <a:t>“no” </a:t>
            </a:r>
            <a:r>
              <a:rPr lang="en-AU" dirty="0"/>
              <a:t>and submitted a comment</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a:t> IEEE 802.11aq is the amendment 5 to IEEE 802.11-2016, which is a revision of IEEE 802.11-2012. It is an amendment based on IEEE 802.11-2016 as amended by its previous amendments. China voted against IEEE 802.11 and its amendments in the past with several technical comments (see comments for ISO/IEC/IEEE 8802-11:2018/</a:t>
            </a:r>
            <a:r>
              <a:rPr lang="en-AU" i="1" dirty="0" err="1"/>
              <a:t>FDAmd</a:t>
            </a:r>
            <a:r>
              <a:rPr lang="en-AU" i="1" dirty="0"/>
              <a:t> 1 and 2, 6N16794 and 6N15494).</a:t>
            </a:r>
          </a:p>
          <a:p>
            <a:pPr lvl="1"/>
            <a:r>
              <a:rPr lang="en-AU" i="1" dirty="0" smtClean="0"/>
              <a:t>…</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81</a:t>
            </a:fld>
            <a:endParaRPr lang="en-US"/>
          </a:p>
        </p:txBody>
      </p:sp>
    </p:spTree>
    <p:extLst>
      <p:ext uri="{BB962C8B-B14F-4D97-AF65-F5344CB8AC3E}">
        <p14:creationId xmlns:p14="http://schemas.microsoft.com/office/powerpoint/2010/main" val="118859067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endParaRPr lang="en-AU" i="1" dirty="0"/>
          </a:p>
          <a:p>
            <a:pPr lvl="1"/>
            <a:r>
              <a:rPr lang="en-AU" i="1" dirty="0"/>
              <a:t>There is definitely a need for an ISO International Standard on the subject. However, IEEE 802.11aq added Clause 12.2.10 “Requirements for support of MAC privacy enhancements”, where the content of MAC layer privacy protection is realized by MAC address management. This did not resolve the problems pointed out in aforementioned documents (6N16794 etc.) regarding flawed security protocols, default using of typical cryptographic algorithms like AES (not including other compliant options), unsecure communication channel issue and so on. </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82</a:t>
            </a:fld>
            <a:endParaRPr lang="en-US"/>
          </a:p>
        </p:txBody>
      </p:sp>
    </p:spTree>
    <p:extLst>
      <p:ext uri="{BB962C8B-B14F-4D97-AF65-F5344CB8AC3E}">
        <p14:creationId xmlns:p14="http://schemas.microsoft.com/office/powerpoint/2010/main" val="396609281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a:t>
            </a:r>
            <a:endParaRPr lang="en-AU" dirty="0"/>
          </a:p>
        </p:txBody>
      </p:sp>
      <p:sp>
        <p:nvSpPr>
          <p:cNvPr id="3" name="Content Placeholder 2"/>
          <p:cNvSpPr>
            <a:spLocks noGrp="1"/>
          </p:cNvSpPr>
          <p:nvPr>
            <p:ph idx="1"/>
          </p:nvPr>
        </p:nvSpPr>
        <p:spPr/>
        <p:txBody>
          <a:bodyPr/>
          <a:lstStyle/>
          <a:p>
            <a:r>
              <a:rPr lang="en-AU" dirty="0" smtClean="0"/>
              <a:t>China </a:t>
            </a:r>
            <a:r>
              <a:rPr lang="en-AU" dirty="0"/>
              <a:t>NB </a:t>
            </a:r>
            <a:r>
              <a:rPr lang="en-AU" dirty="0" smtClean="0"/>
              <a:t>comment CN1</a:t>
            </a:r>
          </a:p>
          <a:p>
            <a:pPr lvl="1"/>
            <a:r>
              <a:rPr lang="en-AU" i="1" dirty="0" smtClean="0"/>
              <a:t>…</a:t>
            </a:r>
          </a:p>
          <a:p>
            <a:pPr lvl="1"/>
            <a:r>
              <a:rPr lang="en-AU" i="1" dirty="0" smtClean="0"/>
              <a:t>If </a:t>
            </a:r>
            <a:r>
              <a:rPr lang="en-AU" i="1" dirty="0"/>
              <a:t>this proposal failed to make up the security flaws in its base standards, there will be flaws in its implementation.</a:t>
            </a:r>
          </a:p>
          <a:p>
            <a:pPr lvl="1"/>
            <a:r>
              <a:rPr lang="en-AU" i="1" dirty="0"/>
              <a:t>China cannot support IEEE 802.11aq to proceed into FDIS stage because all the technical comments on its base standards should be completely solved. </a:t>
            </a:r>
          </a:p>
          <a:p>
            <a:r>
              <a:rPr lang="en-AU" dirty="0"/>
              <a:t>China NB </a:t>
            </a:r>
            <a:r>
              <a:rPr lang="en-AU" dirty="0" smtClean="0"/>
              <a:t>proposed change </a:t>
            </a:r>
            <a:r>
              <a:rPr lang="en-AU" dirty="0"/>
              <a:t>CN1</a:t>
            </a:r>
          </a:p>
          <a:p>
            <a:pPr lvl="1"/>
            <a:r>
              <a:rPr lang="en-AU" i="1" dirty="0" smtClean="0"/>
              <a:t> </a:t>
            </a:r>
            <a:r>
              <a:rPr lang="en-AU" dirty="0" smtClean="0"/>
              <a:t>None</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83</a:t>
            </a:fld>
            <a:endParaRPr lang="en-US"/>
          </a:p>
        </p:txBody>
      </p:sp>
    </p:spTree>
    <p:extLst>
      <p:ext uri="{BB962C8B-B14F-4D97-AF65-F5344CB8AC3E}">
        <p14:creationId xmlns:p14="http://schemas.microsoft.com/office/powerpoint/2010/main" val="149505080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provided comments in </a:t>
            </a:r>
            <a:r>
              <a:rPr lang="en-AU" dirty="0"/>
              <a:t>the 60-day ballot </a:t>
            </a:r>
            <a:r>
              <a:rPr lang="en-AU" dirty="0" smtClean="0"/>
              <a:t>ballot on </a:t>
            </a:r>
            <a:r>
              <a:rPr lang="en-AU" dirty="0"/>
              <a:t>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Proposed IEEE 802.11 WG response to CN1</a:t>
            </a:r>
          </a:p>
          <a:p>
            <a:pPr lvl="1"/>
            <a:r>
              <a:rPr lang="en-AU" dirty="0"/>
              <a:t>Proposed response leverages the response to </a:t>
            </a:r>
            <a:r>
              <a:rPr lang="en-AU" dirty="0" smtClean="0"/>
              <a:t>802.11ah;  </a:t>
            </a:r>
            <a:r>
              <a:rPr lang="en-AU" dirty="0"/>
              <a:t>i</a:t>
            </a:r>
            <a:r>
              <a:rPr lang="en-AU" dirty="0" smtClean="0"/>
              <a:t>ndeed </a:t>
            </a:r>
            <a:r>
              <a:rPr lang="en-AU" dirty="0"/>
              <a:t>it is almost the same</a:t>
            </a:r>
          </a:p>
          <a:p>
            <a:pPr lvl="2"/>
            <a:r>
              <a:rPr lang="en-AU" dirty="0"/>
              <a:t>See </a:t>
            </a:r>
            <a:r>
              <a:rPr lang="en-AU" dirty="0" smtClean="0">
                <a:hlinkClick r:id="rId2"/>
              </a:rPr>
              <a:t>11-19-0279-00</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84</a:t>
            </a:fld>
            <a:endParaRPr lang="en-US"/>
          </a:p>
        </p:txBody>
      </p:sp>
    </p:spTree>
    <p:extLst>
      <p:ext uri="{BB962C8B-B14F-4D97-AF65-F5344CB8AC3E}">
        <p14:creationId xmlns:p14="http://schemas.microsoft.com/office/powerpoint/2010/main" val="175406678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China NB provided comments in </a:t>
            </a:r>
            <a:r>
              <a:rPr lang="en-AU" dirty="0" smtClean="0"/>
              <a:t>60-day </a:t>
            </a:r>
            <a:r>
              <a:rPr lang="en-AU" dirty="0"/>
              <a:t>ballot on IEEE </a:t>
            </a:r>
            <a:r>
              <a:rPr lang="en-AU" dirty="0" smtClean="0"/>
              <a:t>802.11aq </a:t>
            </a:r>
            <a:endParaRPr lang="en-AU" dirty="0"/>
          </a:p>
        </p:txBody>
      </p:sp>
      <p:sp>
        <p:nvSpPr>
          <p:cNvPr id="3" name="Content Placeholder 2"/>
          <p:cNvSpPr>
            <a:spLocks noGrp="1"/>
          </p:cNvSpPr>
          <p:nvPr>
            <p:ph idx="1"/>
          </p:nvPr>
        </p:nvSpPr>
        <p:spPr/>
        <p:txBody>
          <a:bodyPr/>
          <a:lstStyle/>
          <a:p>
            <a:r>
              <a:rPr lang="en-AU" dirty="0" smtClean="0"/>
              <a:t>Motion</a:t>
            </a:r>
          </a:p>
          <a:p>
            <a:pPr lvl="1"/>
            <a:r>
              <a:rPr lang="en-AU" i="1" dirty="0" smtClean="0"/>
              <a:t>The IEEE 802 JTC1 SC recommends to the IEEE 802.11 WG that the contents of </a:t>
            </a:r>
            <a:r>
              <a:rPr lang="en-AU" i="1" dirty="0" smtClean="0">
                <a:hlinkClick r:id="rId2"/>
              </a:rPr>
              <a:t>11-19-0279-00</a:t>
            </a:r>
            <a:r>
              <a:rPr lang="en-AU" i="1" dirty="0" smtClean="0"/>
              <a:t> be liaised to ISO/IEC JTC1/SC6 as responses to comments on IEEE 802.11aq by the China NB during the 60-day ballot that was run as part of the PSDO process</a:t>
            </a:r>
          </a:p>
          <a:p>
            <a:pPr lvl="1"/>
            <a:r>
              <a:rPr lang="en-AU" dirty="0" smtClean="0"/>
              <a:t>Moved:</a:t>
            </a:r>
          </a:p>
          <a:p>
            <a:pPr lvl="1"/>
            <a:r>
              <a:rPr lang="en-AU" dirty="0" smtClean="0"/>
              <a:t>Seconded:</a:t>
            </a:r>
          </a:p>
          <a:p>
            <a:pPr lvl="1"/>
            <a:r>
              <a:rPr lang="en-AU" dirty="0" smtClean="0"/>
              <a:t>Result:</a:t>
            </a:r>
            <a:endParaRPr lang="en-AU" dirty="0"/>
          </a:p>
          <a:p>
            <a:r>
              <a:rPr lang="en-AU" dirty="0" smtClean="0"/>
              <a:t>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177116987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a:t>
            </a:r>
            <a:r>
              <a:rPr lang="en-AU" dirty="0" smtClean="0"/>
              <a:t>be </a:t>
            </a:r>
            <a:r>
              <a:rPr lang="en-AU" dirty="0"/>
              <a:t>liaised out of Vancouver</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a:t>liaise draft out of March 2019 </a:t>
            </a:r>
            <a:r>
              <a:rPr lang="en-AU" dirty="0" smtClean="0"/>
              <a:t>meeting</a:t>
            </a:r>
          </a:p>
          <a:p>
            <a:pPr lvl="2"/>
            <a:r>
              <a:rPr lang="en-AU" dirty="0" smtClean="0"/>
              <a:t>Requires WG and EC approval</a:t>
            </a:r>
            <a:endParaRPr lang="en-AU" dirty="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86</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a:t>
            </a:r>
            <a:r>
              <a:rPr lang="en-AU" dirty="0" smtClean="0"/>
              <a:t>out of Vancouver</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t>Will </a:t>
            </a:r>
            <a:r>
              <a:rPr lang="en-AU" dirty="0" smtClean="0"/>
              <a:t>liaise draft out of March 2019 </a:t>
            </a:r>
            <a:r>
              <a:rPr lang="en-AU" dirty="0" smtClean="0"/>
              <a:t>meeting</a:t>
            </a:r>
          </a:p>
          <a:p>
            <a:pPr lvl="2"/>
            <a:r>
              <a:rPr lang="en-AU" dirty="0" smtClean="0"/>
              <a:t>Approved by WG in St Louis in Jan</a:t>
            </a:r>
          </a:p>
          <a:p>
            <a:pPr lvl="2"/>
            <a:r>
              <a:rPr lang="en-AU" dirty="0" smtClean="0"/>
              <a:t>Requires EC approval</a:t>
            </a:r>
            <a:endParaRPr lang="en-AU" dirty="0" smtClean="0"/>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87</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802.11az will be liaised out of Vancouver</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88</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a:t>
            </a:r>
            <a:r>
              <a:rPr lang="en-AU" dirty="0"/>
              <a:t>will be liaised out of Vancouver</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Will liaise draft out of March 2019 meeting</a:t>
            </a:r>
          </a:p>
          <a:p>
            <a:pPr lvl="2"/>
            <a:r>
              <a:rPr lang="en-AU" dirty="0"/>
              <a:t>Requires WG and EC approval</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89</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previous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St Louis, in January 2019, as documented </a:t>
            </a:r>
            <a:r>
              <a:rPr lang="en-AU" i="1" smtClean="0"/>
              <a:t>in </a:t>
            </a:r>
            <a:r>
              <a:rPr lang="en-AU" i="1" smtClean="0">
                <a:solidFill>
                  <a:srgbClr val="FF0000"/>
                </a:solidFill>
                <a:hlinkClick r:id="rId3"/>
              </a:rPr>
              <a:t>11-19-0252-00</a:t>
            </a:r>
            <a:endParaRPr lang="en-AU" i="1"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802.11bb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t>No approved draft </a:t>
            </a:r>
            <a:r>
              <a:rPr lang="en-AU" dirty="0" smtClean="0"/>
              <a:t>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90</a:t>
            </a:fld>
            <a:endParaRPr lang="en-US"/>
          </a:p>
        </p:txBody>
      </p:sp>
    </p:spTree>
    <p:extLst>
      <p:ext uri="{BB962C8B-B14F-4D97-AF65-F5344CB8AC3E}">
        <p14:creationId xmlns:p14="http://schemas.microsoft.com/office/powerpoint/2010/main" val="32597829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91</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published as </a:t>
            </a:r>
            <a:r>
              <a:rPr lang="en-AU" dirty="0"/>
              <a:t>ISO/IEC/IEEE </a:t>
            </a:r>
            <a:r>
              <a:rPr lang="en-AU" dirty="0" smtClean="0"/>
              <a:t>8802-15-6:2017 but comment responses are required</a:t>
            </a:r>
            <a:endParaRPr lang="en-AU" dirty="0">
              <a:solidFill>
                <a:schemeClr val="accent6"/>
              </a:solidFill>
            </a:endParaRPr>
          </a:p>
        </p:txBody>
      </p:sp>
      <p:sp>
        <p:nvSpPr>
          <p:cNvPr id="10" name="Content Placeholder 9"/>
          <p:cNvSpPr>
            <a:spLocks noGrp="1"/>
          </p:cNvSpPr>
          <p:nvPr>
            <p:ph idx="1"/>
          </p:nvPr>
        </p:nvSpPr>
        <p:spPr>
          <a:xfrm>
            <a:off x="685800" y="1676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 (see 15-17-0107-02)</a:t>
            </a:r>
            <a:endParaRPr lang="en-GB" dirty="0"/>
          </a:p>
          <a:p>
            <a:r>
              <a:rPr lang="en-AU" dirty="0" smtClean="0"/>
              <a:t>FDIS ballot: </a:t>
            </a:r>
            <a:r>
              <a:rPr lang="en-AU" dirty="0">
                <a:solidFill>
                  <a:srgbClr val="00B050"/>
                </a:solidFill>
              </a:rPr>
              <a:t>passed </a:t>
            </a:r>
            <a:r>
              <a:rPr lang="en-AU" dirty="0" smtClean="0">
                <a:solidFill>
                  <a:srgbClr val="00B050"/>
                </a:solidFill>
              </a:rPr>
              <a:t>&amp; published</a:t>
            </a:r>
            <a:r>
              <a:rPr lang="en-AU" dirty="0" smtClean="0">
                <a:solidFill>
                  <a:schemeClr val="accent6"/>
                </a:solidFill>
              </a:rPr>
              <a:t>, but 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a:p>
            <a:pPr lvl="1"/>
            <a:r>
              <a:rPr lang="en-AU" dirty="0" smtClean="0"/>
              <a:t>Response will be sent after July 2018 meeting - </a:t>
            </a:r>
            <a:r>
              <a:rPr lang="en-AU" dirty="0" smtClean="0">
                <a:solidFill>
                  <a:srgbClr val="FF0000"/>
                </a:solidFill>
              </a:rPr>
              <a:t>was </a:t>
            </a:r>
            <a:r>
              <a:rPr lang="en-AU" dirty="0">
                <a:solidFill>
                  <a:srgbClr val="FF0000"/>
                </a:solidFill>
              </a:rPr>
              <a:t>it</a:t>
            </a:r>
            <a:r>
              <a:rPr lang="en-AU" dirty="0" smtClean="0">
                <a:solidFill>
                  <a:srgbClr val="FF0000"/>
                </a:solidFill>
              </a:rPr>
              <a:t>? Peter checking</a:t>
            </a:r>
          </a:p>
          <a:p>
            <a:pPr lvl="1"/>
            <a:r>
              <a:rPr lang="en-AU" dirty="0" smtClean="0"/>
              <a:t>Published as </a:t>
            </a:r>
            <a:r>
              <a:rPr lang="en-AU" dirty="0"/>
              <a:t>ISO/IEC/IEEE </a:t>
            </a:r>
            <a:r>
              <a:rPr lang="en-AU" dirty="0" smtClean="0"/>
              <a:t>8802-15-6:2017</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interest has been expressed in submitting </a:t>
            </a:r>
            <a:r>
              <a:rPr lang="en-AU" dirty="0" smtClean="0"/>
              <a:t>802.15.4 (and 802.15.3)</a:t>
            </a:r>
            <a:endParaRPr lang="en-AU" dirty="0"/>
          </a:p>
        </p:txBody>
      </p:sp>
      <p:sp>
        <p:nvSpPr>
          <p:cNvPr id="3" name="Content Placeholder 2"/>
          <p:cNvSpPr>
            <a:spLocks noGrp="1"/>
          </p:cNvSpPr>
          <p:nvPr>
            <p:ph idx="1"/>
          </p:nvPr>
        </p:nvSpPr>
        <p:spPr/>
        <p:txBody>
          <a:bodyPr/>
          <a:lstStyle/>
          <a:p>
            <a:pPr lvl="1"/>
            <a:r>
              <a:rPr lang="en-AU" dirty="0" smtClean="0"/>
              <a:t>A number of 802.15.4 participants have contacted the SC Chair expressing an interest in submitting 802.15.4 into the PSDO </a:t>
            </a:r>
            <a:r>
              <a:rPr lang="en-AU" dirty="0" smtClean="0"/>
              <a:t>process</a:t>
            </a:r>
          </a:p>
          <a:p>
            <a:pPr lvl="2"/>
            <a:r>
              <a:rPr lang="en-AU" dirty="0" smtClean="0"/>
              <a:t>An enquiry was also received in relation to 802.15.3</a:t>
            </a:r>
            <a:endParaRPr lang="en-AU" dirty="0" smtClean="0"/>
          </a:p>
          <a:p>
            <a:pPr lvl="1"/>
            <a:r>
              <a:rPr lang="en-AU" dirty="0" smtClean="0"/>
              <a:t>The SC Chair has advised them of the appropriate processes</a:t>
            </a:r>
          </a:p>
          <a:p>
            <a:pPr lvl="1"/>
            <a:r>
              <a:rPr lang="en-AU" dirty="0" smtClean="0"/>
              <a:t>Ultimately, it is question for the 802.15 WG</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137542433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zero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864153300"/>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FF0000"/>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94</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no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48574933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96</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97</a:t>
            </a:fld>
            <a:endParaRPr lang="en-US"/>
          </a:p>
        </p:txBody>
      </p:sp>
    </p:spTree>
    <p:extLst>
      <p:ext uri="{BB962C8B-B14F-4D97-AF65-F5344CB8AC3E}">
        <p14:creationId xmlns:p14="http://schemas.microsoft.com/office/powerpoint/2010/main" val="1059783583"/>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SC6 has initiated a process for the withdrawal of various ISO/IEC standards as requested by IEEE 802</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1"/>
            <a:r>
              <a:rPr lang="en-AU" dirty="0" smtClean="0"/>
              <a:t>SC6 discussed the request at their meeting in August and agreed to a request to ITTF to </a:t>
            </a:r>
            <a:r>
              <a:rPr lang="en-US" i="1" dirty="0" smtClean="0"/>
              <a:t>initiate </a:t>
            </a:r>
            <a:r>
              <a:rPr lang="en-US" i="1" dirty="0"/>
              <a:t>a systematic review </a:t>
            </a:r>
            <a:r>
              <a:rPr lang="en-US" i="1" dirty="0" smtClean="0"/>
              <a:t>ballot </a:t>
            </a:r>
            <a:r>
              <a:rPr lang="en-US" i="1" dirty="0"/>
              <a:t>for withdrawal </a:t>
            </a:r>
            <a:endParaRPr lang="en-US" i="1" dirty="0" smtClean="0"/>
          </a:p>
          <a:p>
            <a:pPr lvl="2"/>
            <a:r>
              <a:rPr lang="en-AU" dirty="0"/>
              <a:t>ISO/IEC TR </a:t>
            </a:r>
            <a:r>
              <a:rPr lang="en-AU" dirty="0" smtClean="0"/>
              <a:t>8802-1:2001</a:t>
            </a:r>
            <a:endParaRPr lang="en-AU" dirty="0"/>
          </a:p>
          <a:p>
            <a:pPr lvl="2"/>
            <a:r>
              <a:rPr lang="en-AU" dirty="0"/>
              <a:t>ISO/IEC 15802-1:1995 (in systematic </a:t>
            </a:r>
            <a:r>
              <a:rPr lang="en-AU" dirty="0" smtClean="0"/>
              <a:t>review, closing 9 Feb 2019)</a:t>
            </a:r>
          </a:p>
          <a:p>
            <a:pPr lvl="2"/>
            <a:r>
              <a:rPr lang="en-AU" dirty="0" smtClean="0"/>
              <a:t>ISO/IEC </a:t>
            </a:r>
            <a:r>
              <a:rPr lang="en-AU" dirty="0"/>
              <a:t>15802-3:1998 (in systematic </a:t>
            </a:r>
            <a:r>
              <a:rPr lang="en-AU" dirty="0" smtClean="0"/>
              <a:t>review, </a:t>
            </a:r>
            <a:r>
              <a:rPr lang="en-AU" dirty="0"/>
              <a:t>closing 9 Feb 2019</a:t>
            </a:r>
            <a:r>
              <a:rPr lang="en-AU" dirty="0" smtClean="0"/>
              <a:t>)</a:t>
            </a:r>
          </a:p>
          <a:p>
            <a:pPr lvl="2"/>
            <a:r>
              <a:rPr lang="en-AU" dirty="0" smtClean="0"/>
              <a:t>ISO/IEC </a:t>
            </a:r>
            <a:r>
              <a:rPr lang="en-AU" dirty="0"/>
              <a:t>8802-5:1998 (in systematic </a:t>
            </a:r>
            <a:r>
              <a:rPr lang="en-AU" dirty="0" smtClean="0"/>
              <a:t>review, </a:t>
            </a:r>
            <a:r>
              <a:rPr lang="en-AU" dirty="0"/>
              <a:t>closing 9 Feb 2019</a:t>
            </a:r>
            <a:r>
              <a:rPr lang="en-AU" dirty="0" smtClean="0"/>
              <a:t>)</a:t>
            </a:r>
          </a:p>
          <a:p>
            <a:pPr lvl="2"/>
            <a:r>
              <a:rPr lang="en-AU" dirty="0" smtClean="0"/>
              <a:t>ISO/IEC </a:t>
            </a:r>
            <a:r>
              <a:rPr lang="en-AU" dirty="0"/>
              <a:t>8802-5:1998/Amd.1:1998 (in systematic review, closing 9 Feb 2019</a:t>
            </a:r>
            <a:r>
              <a:rPr lang="en-AU" dirty="0" smtClean="0"/>
              <a:t>)</a:t>
            </a:r>
          </a:p>
          <a:p>
            <a:pPr lvl="1"/>
            <a:r>
              <a:rPr lang="en-AU" dirty="0" smtClean="0"/>
              <a:t>We will track progress of the </a:t>
            </a:r>
            <a:r>
              <a:rPr lang="en-AU" dirty="0" smtClean="0"/>
              <a:t>withdrawals</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98</a:t>
            </a:fld>
            <a:endParaRPr lang="en-US"/>
          </a:p>
        </p:txBody>
      </p:sp>
    </p:spTree>
    <p:extLst>
      <p:ext uri="{BB962C8B-B14F-4D97-AF65-F5344CB8AC3E}">
        <p14:creationId xmlns:p14="http://schemas.microsoft.com/office/powerpoint/2010/main" val="180374478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ballots </a:t>
            </a:r>
            <a:r>
              <a:rPr lang="en-AU" dirty="0"/>
              <a:t>on 4 of the 5 withdrawal requests have </a:t>
            </a:r>
            <a:r>
              <a:rPr lang="en-AU" dirty="0" smtClean="0"/>
              <a:t>completed</a:t>
            </a:r>
            <a:r>
              <a:rPr lang="en-AU" dirty="0"/>
              <a:t/>
            </a:r>
            <a:br>
              <a:rPr lang="en-AU" dirty="0"/>
            </a:br>
            <a:endParaRPr lang="en-AU" dirty="0"/>
          </a:p>
        </p:txBody>
      </p:sp>
      <p:sp>
        <p:nvSpPr>
          <p:cNvPr id="3" name="Content Placeholder 2"/>
          <p:cNvSpPr>
            <a:spLocks noGrp="1"/>
          </p:cNvSpPr>
          <p:nvPr>
            <p:ph idx="1"/>
          </p:nvPr>
        </p:nvSpPr>
        <p:spPr/>
        <p:txBody>
          <a:bodyPr/>
          <a:lstStyle/>
          <a:p>
            <a:pPr lvl="1"/>
            <a:r>
              <a:rPr lang="en-AU" dirty="0" smtClean="0"/>
              <a:t>The votes on 4 of the 5 withdrawal requests have completed</a:t>
            </a:r>
          </a:p>
          <a:p>
            <a:pPr lvl="2"/>
            <a:r>
              <a:rPr lang="en-AU" dirty="0" smtClean="0"/>
              <a:t>ISO/IEC </a:t>
            </a:r>
            <a:r>
              <a:rPr lang="en-AU" dirty="0"/>
              <a:t>TR </a:t>
            </a:r>
            <a:r>
              <a:rPr lang="en-AU" dirty="0" smtClean="0"/>
              <a:t>8802-1:2001 – has already been withdrawn (Dec 2018)</a:t>
            </a:r>
            <a:endParaRPr lang="en-AU" dirty="0"/>
          </a:p>
          <a:p>
            <a:pPr lvl="2"/>
            <a:r>
              <a:rPr lang="en-AU" dirty="0"/>
              <a:t>ISO/IEC 15802-1:1995 </a:t>
            </a:r>
            <a:r>
              <a:rPr lang="en-AU" dirty="0" smtClean="0"/>
              <a:t>– passed 3/1/10 (N16902)</a:t>
            </a:r>
            <a:endParaRPr lang="en-AU" dirty="0"/>
          </a:p>
          <a:p>
            <a:pPr lvl="2"/>
            <a:r>
              <a:rPr lang="en-AU" dirty="0"/>
              <a:t>ISO/IEC </a:t>
            </a:r>
            <a:r>
              <a:rPr lang="en-AU" dirty="0" smtClean="0"/>
              <a:t>15802-3:1998 </a:t>
            </a:r>
            <a:r>
              <a:rPr lang="en-AU" dirty="0"/>
              <a:t>– passed </a:t>
            </a:r>
            <a:r>
              <a:rPr lang="en-AU" dirty="0" smtClean="0"/>
              <a:t>3/1/10 (N16903)</a:t>
            </a:r>
          </a:p>
          <a:p>
            <a:pPr lvl="2"/>
            <a:r>
              <a:rPr lang="en-AU" dirty="0" smtClean="0"/>
              <a:t>ISO/IEC </a:t>
            </a:r>
            <a:r>
              <a:rPr lang="en-AU" dirty="0"/>
              <a:t>8802-5:1998 </a:t>
            </a:r>
            <a:r>
              <a:rPr lang="en-AU" dirty="0" smtClean="0"/>
              <a:t>– passed 4/1/9 (</a:t>
            </a:r>
            <a:r>
              <a:rPr lang="en-AU" dirty="0" smtClean="0"/>
              <a:t>N16901/N16904)</a:t>
            </a:r>
            <a:endParaRPr lang="en-AU" dirty="0" smtClean="0"/>
          </a:p>
          <a:p>
            <a:pPr lvl="2"/>
            <a:r>
              <a:rPr lang="en-AU" dirty="0" smtClean="0"/>
              <a:t>ISO/IEC </a:t>
            </a:r>
            <a:r>
              <a:rPr lang="en-AU" dirty="0"/>
              <a:t>8802-5:1998/Amd.1:1998 – passed </a:t>
            </a:r>
            <a:r>
              <a:rPr lang="en-AU" dirty="0" smtClean="0"/>
              <a:t>4/1/9 (N16900)</a:t>
            </a:r>
            <a:endParaRPr lang="en-AU" dirty="0"/>
          </a:p>
          <a:p>
            <a:pPr lvl="1"/>
            <a:r>
              <a:rPr lang="en-AU" dirty="0" smtClean="0"/>
              <a:t>In each case the ballot passed with a negative vote from China NB</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519149188"/>
              </p:ext>
            </p:extLst>
          </p:nvPr>
        </p:nvGraphicFramePr>
        <p:xfrm>
          <a:off x="1219200" y="4572000"/>
          <a:ext cx="914400" cy="806450"/>
        </p:xfrm>
        <a:graphic>
          <a:graphicData uri="http://schemas.openxmlformats.org/presentationml/2006/ole">
            <mc:AlternateContent xmlns:mc="http://schemas.openxmlformats.org/markup-compatibility/2006">
              <mc:Choice xmlns:v="urn:schemas-microsoft-com:vml" Requires="v">
                <p:oleObj spid="_x0000_s278625" name="Acrobat Document" showAsIcon="1" r:id="rId3" imgW="914400" imgH="806400" progId="AcroExch.Document.DC">
                  <p:embed/>
                </p:oleObj>
              </mc:Choice>
              <mc:Fallback>
                <p:oleObj name="Acrobat Document" showAsIcon="1" r:id="rId3" imgW="914400" imgH="806400" progId="AcroExch.Document.DC">
                  <p:embed/>
                  <p:pic>
                    <p:nvPicPr>
                      <p:cNvPr id="0" name=""/>
                      <p:cNvPicPr/>
                      <p:nvPr/>
                    </p:nvPicPr>
                    <p:blipFill>
                      <a:blip r:embed="rId4"/>
                      <a:stretch>
                        <a:fillRect/>
                      </a:stretch>
                    </p:blipFill>
                    <p:spPr>
                      <a:xfrm>
                        <a:off x="1219200" y="4572000"/>
                        <a:ext cx="914400" cy="806450"/>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708466245"/>
              </p:ext>
            </p:extLst>
          </p:nvPr>
        </p:nvGraphicFramePr>
        <p:xfrm>
          <a:off x="2209800" y="4572000"/>
          <a:ext cx="914400" cy="806450"/>
        </p:xfrm>
        <a:graphic>
          <a:graphicData uri="http://schemas.openxmlformats.org/presentationml/2006/ole">
            <mc:AlternateContent xmlns:mc="http://schemas.openxmlformats.org/markup-compatibility/2006">
              <mc:Choice xmlns:v="urn:schemas-microsoft-com:vml" Requires="v">
                <p:oleObj spid="_x0000_s278626" name="Acrobat Document" showAsIcon="1" r:id="rId5" imgW="914400" imgH="806400" progId="AcroExch.Document.DC">
                  <p:embed/>
                </p:oleObj>
              </mc:Choice>
              <mc:Fallback>
                <p:oleObj name="Acrobat Document" showAsIcon="1" r:id="rId5" imgW="914400" imgH="806400" progId="AcroExch.Document.DC">
                  <p:embed/>
                  <p:pic>
                    <p:nvPicPr>
                      <p:cNvPr id="0" name=""/>
                      <p:cNvPicPr/>
                      <p:nvPr/>
                    </p:nvPicPr>
                    <p:blipFill>
                      <a:blip r:embed="rId6"/>
                      <a:stretch>
                        <a:fillRect/>
                      </a:stretch>
                    </p:blipFill>
                    <p:spPr>
                      <a:xfrm>
                        <a:off x="2209800" y="4572000"/>
                        <a:ext cx="914400" cy="806450"/>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2644636928"/>
              </p:ext>
            </p:extLst>
          </p:nvPr>
        </p:nvGraphicFramePr>
        <p:xfrm>
          <a:off x="3209624" y="4572000"/>
          <a:ext cx="914400" cy="806450"/>
        </p:xfrm>
        <a:graphic>
          <a:graphicData uri="http://schemas.openxmlformats.org/presentationml/2006/ole">
            <mc:AlternateContent xmlns:mc="http://schemas.openxmlformats.org/markup-compatibility/2006">
              <mc:Choice xmlns:v="urn:schemas-microsoft-com:vml" Requires="v">
                <p:oleObj spid="_x0000_s278627" name="Acrobat Document" showAsIcon="1" r:id="rId7" imgW="914400" imgH="806400" progId="AcroExch.Document.DC">
                  <p:embed/>
                </p:oleObj>
              </mc:Choice>
              <mc:Fallback>
                <p:oleObj name="Acrobat Document" showAsIcon="1" r:id="rId7" imgW="914400" imgH="806400" progId="AcroExch.Document.DC">
                  <p:embed/>
                  <p:pic>
                    <p:nvPicPr>
                      <p:cNvPr id="0" name=""/>
                      <p:cNvPicPr/>
                      <p:nvPr/>
                    </p:nvPicPr>
                    <p:blipFill>
                      <a:blip r:embed="rId8"/>
                      <a:stretch>
                        <a:fillRect/>
                      </a:stretch>
                    </p:blipFill>
                    <p:spPr>
                      <a:xfrm>
                        <a:off x="3209624" y="4572000"/>
                        <a:ext cx="914400" cy="806450"/>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4113439879"/>
              </p:ext>
            </p:extLst>
          </p:nvPr>
        </p:nvGraphicFramePr>
        <p:xfrm>
          <a:off x="4210250" y="4572000"/>
          <a:ext cx="914400" cy="806450"/>
        </p:xfrm>
        <a:graphic>
          <a:graphicData uri="http://schemas.openxmlformats.org/presentationml/2006/ole">
            <mc:AlternateContent xmlns:mc="http://schemas.openxmlformats.org/markup-compatibility/2006">
              <mc:Choice xmlns:v="urn:schemas-microsoft-com:vml" Requires="v">
                <p:oleObj spid="_x0000_s278628" name="Acrobat Document" showAsIcon="1" r:id="rId9" imgW="914400" imgH="806400" progId="AcroExch.Document.DC">
                  <p:embed/>
                </p:oleObj>
              </mc:Choice>
              <mc:Fallback>
                <p:oleObj name="Acrobat Document" showAsIcon="1" r:id="rId9" imgW="914400" imgH="806400" progId="AcroExch.Document.DC">
                  <p:embed/>
                  <p:pic>
                    <p:nvPicPr>
                      <p:cNvPr id="0" name=""/>
                      <p:cNvPicPr/>
                      <p:nvPr/>
                    </p:nvPicPr>
                    <p:blipFill>
                      <a:blip r:embed="rId10"/>
                      <a:stretch>
                        <a:fillRect/>
                      </a:stretch>
                    </p:blipFill>
                    <p:spPr>
                      <a:xfrm>
                        <a:off x="4210250" y="4572000"/>
                        <a:ext cx="914400" cy="80645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76796193"/>
              </p:ext>
            </p:extLst>
          </p:nvPr>
        </p:nvGraphicFramePr>
        <p:xfrm>
          <a:off x="5182802" y="4572000"/>
          <a:ext cx="914400" cy="806450"/>
        </p:xfrm>
        <a:graphic>
          <a:graphicData uri="http://schemas.openxmlformats.org/presentationml/2006/ole">
            <mc:AlternateContent xmlns:mc="http://schemas.openxmlformats.org/markup-compatibility/2006">
              <mc:Choice xmlns:v="urn:schemas-microsoft-com:vml" Requires="v">
                <p:oleObj spid="_x0000_s278629" name="Acrobat Document" showAsIcon="1" r:id="rId11" imgW="914400" imgH="806400" progId="AcroExch.Document.DC">
                  <p:embed/>
                </p:oleObj>
              </mc:Choice>
              <mc:Fallback>
                <p:oleObj name="Acrobat Document" showAsIcon="1" r:id="rId11" imgW="914400" imgH="806400" progId="AcroExch.Document.DC">
                  <p:embed/>
                  <p:pic>
                    <p:nvPicPr>
                      <p:cNvPr id="0" name=""/>
                      <p:cNvPicPr/>
                      <p:nvPr/>
                    </p:nvPicPr>
                    <p:blipFill>
                      <a:blip r:embed="rId12"/>
                      <a:stretch>
                        <a:fillRect/>
                      </a:stretch>
                    </p:blipFill>
                    <p:spPr>
                      <a:xfrm>
                        <a:off x="5182802" y="45720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41796665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15698</Words>
  <Application>Microsoft Office PowerPoint</Application>
  <PresentationFormat>On-screen Show (4:3)</PresentationFormat>
  <Paragraphs>2408</Paragraphs>
  <Slides>171</Slides>
  <Notes>11</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4</vt:i4>
      </vt:variant>
      <vt:variant>
        <vt:lpstr>Slide Titles</vt:lpstr>
      </vt:variant>
      <vt:variant>
        <vt:i4>171</vt:i4>
      </vt:variant>
    </vt:vector>
  </HeadingPairs>
  <TitlesOfParts>
    <vt:vector size="179" baseType="lpstr">
      <vt:lpstr>Arial</vt:lpstr>
      <vt:lpstr>Times New Roman</vt:lpstr>
      <vt:lpstr>Wingdings</vt:lpstr>
      <vt:lpstr>802-11-Submission</vt:lpstr>
      <vt:lpstr>Acrobat Document</vt:lpstr>
      <vt:lpstr>Document</vt:lpstr>
      <vt:lpstr>Packager Shell Object</vt:lpstr>
      <vt:lpstr>Adobe Acrobat Document</vt:lpstr>
      <vt:lpstr>IEEE 802 JTC1 Standing Committee March 2019 agenda in Vancouver</vt:lpstr>
      <vt:lpstr>This document will be used to run the IEEE 802 JTC1 SC meetings in Vancouver in March 2019</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Mar 2019 plenary meeting in Vancouver</vt:lpstr>
      <vt:lpstr>The IEEE 802 JTC1 SC regular meeting has a high level list of agenda items to be considered</vt:lpstr>
      <vt:lpstr>The IEEE 802 JTC1 SC will consider approving its agenda</vt:lpstr>
      <vt:lpstr>The IEEE 802 JTC1 SC will consider approval of the minutes of its previous meeting</vt:lpstr>
      <vt:lpstr>The goals of the IEEE 802 JTC1 SC were reaffirmed by the IEEE 802 EC in July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IEEE 802 has sent 52 standards through to PSDO ratification with 32 in-process</vt:lpstr>
      <vt:lpstr>IEEE 802.1 WG has sent 24 standards completely through the PSDO ratification process</vt:lpstr>
      <vt:lpstr>IEEE 802.1 WG has sent 24 standards completely through the PSDO ratification process</vt:lpstr>
      <vt:lpstr>IEEE 802.3 WG has sent 13 standards completely through the PSDO ratification process</vt:lpstr>
      <vt:lpstr>IEEE 802.11 WG has sent 7 standards completely through the PSDO ratification process</vt:lpstr>
      <vt:lpstr>IEEE 802.15 WG has sent two standards  completely through the PSDO ratification process</vt:lpstr>
      <vt:lpstr>IEEE 802.16 WG has sent zero standards completely through the PSDO ratification process</vt:lpstr>
      <vt:lpstr>IEEE 802.21 WG has sent three standards completely through the PSDO ratification process</vt:lpstr>
      <vt:lpstr>IEEE 802.22 WG has sent three standards completely through the PSDO ratification process</vt:lpstr>
      <vt:lpstr>IEEE 802.1 has 14 standards in the pipeline for ratification under the PSDO</vt:lpstr>
      <vt:lpstr>IEEE 802.1 has 14 standards in the pipeline for ratification under the PSDO process</vt:lpstr>
      <vt:lpstr>IEEE 802.1CB has been published as ISO/IEC/IEEE 8802-1CB:2019</vt:lpstr>
      <vt:lpstr>IEEE 802.1Qci has been published as ISO/IEC/IEEE 8802-1Q:2016/Amd 6:2019</vt:lpstr>
      <vt:lpstr>IEEE 802.1Qch has been published as ISO/IEC/IEEE 8802-1Q:2016/Amd 7:2019</vt:lpstr>
      <vt:lpstr>IEEE 802c has been published as ISO/IEC/IEEE 8802-A:2015/Amd 2:2019 but requires a response  </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China NB provided comments in FDIS ballot on IEEE 802c</vt:lpstr>
      <vt:lpstr>IEEE 802.1Q-2018 60-day ballot closes on 11 March 2019</vt:lpstr>
      <vt:lpstr>IEEE 802.1Qcc PSDO process will be delayed until previous amendments are approved</vt:lpstr>
      <vt:lpstr>IEEE 802.1Qcp PSDO process will be delayed until previous amendments are approved</vt:lpstr>
      <vt:lpstr>IEEE 802.1AR-Rev is waiting start of FDIS ballot </vt:lpstr>
      <vt:lpstr>IEEE 802.1CM FDIS ballot closes on 26 June 2019 </vt:lpstr>
      <vt:lpstr>IEEE 802.1Qcy PSDO process will be delayed until previous amendments are approved</vt:lpstr>
      <vt:lpstr>IEEE 802.1AC/Cor-1 90-day PSDO ballot closes 17 Mar 2019</vt:lpstr>
      <vt:lpstr>IEEE 802.1Xck 60-day ballot closes on 11 March 2019</vt:lpstr>
      <vt:lpstr>IEEE 802.1AE-Rev 60-day ballot closes on 11 March 2019</vt:lpstr>
      <vt:lpstr>IEEE 802.1AS-Rev will be liaised for information soon</vt:lpstr>
      <vt:lpstr>A few standards are going through Systematic Review</vt:lpstr>
      <vt:lpstr>A couple of standards are going through Systematic Review</vt:lpstr>
      <vt:lpstr>A systematic review asks five questions, including a recommended action</vt:lpstr>
      <vt:lpstr>A systematic review asks five questions, including a recommended action</vt:lpstr>
      <vt:lpstr>A systematic review asks five questions, including a recommended action</vt:lpstr>
      <vt:lpstr>The confirmation ballots on various older ISO/IEC/IEEE standards have completed</vt:lpstr>
      <vt:lpstr>The answers to question 4 of the confirmation ballots were bizarre </vt:lpstr>
      <vt:lpstr>IEEE 802.3 has 7 standards in the pipeline for ratification under the PSDO process</vt:lpstr>
      <vt:lpstr>IEEE 802.3bs has been published as ISO/IEC/IEEE 8802-3:2017/Amd 10:2019</vt:lpstr>
      <vt:lpstr>IEEE 802.3cb 60-day ballot closes 8 April</vt:lpstr>
      <vt:lpstr>IEEE 802.3cc has been published as ISO/IEC/IEEE 8802-3:2017/Amd 11:2019</vt:lpstr>
      <vt:lpstr>IEEE 802.3cd was liaised for information in Feb 2018</vt:lpstr>
      <vt:lpstr>IEEE 802.3-REV 60-day ballot closes on 14 April 2019</vt:lpstr>
      <vt:lpstr>IEEE 802.3bt was liaised for information in Feb 2018</vt:lpstr>
      <vt:lpstr>IEEE 802.3.2 was liaised for information in Feb 2019</vt:lpstr>
      <vt:lpstr>802.3 WG are currently considering the order of amendments</vt:lpstr>
      <vt:lpstr>IEEE 802.11 has ten standards in the pipeline for ratification under the PSDO</vt:lpstr>
      <vt:lpstr>IEEE 802.11ah FDIS ballot passed but requires comment resolution</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China NB provided comments in FDIS ballot on IEEE 802.11ah </vt:lpstr>
      <vt:lpstr>IEEE 802.11ai has been published as ISO/IEC/IEEE 8802-11:2018/Amd 1:2019</vt:lpstr>
      <vt:lpstr>IEEE 802.11ai has been published as ISO/IEC/IEEE 8802-11:2018/Amd 1:2019</vt:lpstr>
      <vt:lpstr>IEEE 802.11aj 60-day ballot passed but requires a response</vt:lpstr>
      <vt:lpstr>China NB provided comments in FDIS ballot on IEEE 802.11aj </vt:lpstr>
      <vt:lpstr>China NB provided comments in FDIS ballot on IEEE 802.11aj </vt:lpstr>
      <vt:lpstr>IEEE 802.11ak 60-day ballot passed but requires a response</vt:lpstr>
      <vt:lpstr>China NB provided comments in the 60-day ballot on IEEE 802.11ak </vt:lpstr>
      <vt:lpstr>China NB provided comments in the 60-day ballot on IEEE 802.11ak </vt:lpstr>
      <vt:lpstr>China NB provided comments in the 60-day ballot  on IEEE 802.11ak </vt:lpstr>
      <vt:lpstr>China NB provided comments in the 60-day ballot ballot on IEEE 802.11ak </vt:lpstr>
      <vt:lpstr>China NB provided comments in 60-day ballot on IEEE 802.11ak </vt:lpstr>
      <vt:lpstr>IEEE 802.11aq 60-day ballot passed but requires a response</vt:lpstr>
      <vt:lpstr>China NB provided comments in the 60-day ballot ballot on IEEE 802.11aq</vt:lpstr>
      <vt:lpstr>China NB provided comments in the 60-day ballot ballot on IEEE 802.11aq</vt:lpstr>
      <vt:lpstr>China NB provided comments in the 60-day ballot ballot on IEEE 802.11aq</vt:lpstr>
      <vt:lpstr>China NB provided comments in the 60-day ballot ballot on IEEE 802.11aq </vt:lpstr>
      <vt:lpstr>China NB provided comments in 60-day ballot on IEEE 802.11aq </vt:lpstr>
      <vt:lpstr>IEEE 802.11ax will be liaised out of Vancouver</vt:lpstr>
      <vt:lpstr>IEEE 802.11ay will be liaised out of Vancouver</vt:lpstr>
      <vt:lpstr>IEEE 802.11az will be liaised out of Vancouver</vt:lpstr>
      <vt:lpstr>IEEE 802.11ba will be liaised out of Vancouver</vt:lpstr>
      <vt:lpstr>IEEE 802.11bb will be liaised when appropriate</vt:lpstr>
      <vt:lpstr>IEEE 802.15 has one standard in the pipeline for ratification under the PSDO</vt:lpstr>
      <vt:lpstr>IEEE 802.15.6-2012 published as ISO/IEC/IEEE 8802-15-6:2017 but comment responses are required</vt:lpstr>
      <vt:lpstr>Some interest has been expressed in submitting 802.15.4 (and 802.15.3)</vt:lpstr>
      <vt:lpstr>IEEE 802.16 has zero standards in the pipeline for ratification under the PSDO</vt:lpstr>
      <vt:lpstr>IEEE 802.21 has no standards in the pipeline for ratification under the PSDO</vt:lpstr>
      <vt:lpstr>IEEE 802.22 has zero standards in the pipeline for ratification under the PSDO</vt:lpstr>
      <vt:lpstr>A LS was sent to SC6 in March 2018 asking that  various ISO/IEC standards be withdrawn</vt:lpstr>
      <vt:lpstr>SC6 has initiated a process for the withdrawal of various ISO/IEC standards as requested by IEEE 802</vt:lpstr>
      <vt:lpstr>The ballots on 4 of the 5 withdrawal requests have completed </vt:lpstr>
      <vt:lpstr>It appears there is no further action required by IEEE 802</vt:lpstr>
      <vt:lpstr>The next SC6 meeting will be held in April 2019 in Beijing</vt:lpstr>
      <vt:lpstr>The draft agendas for the April F2F meeting at the SC6 level are placeholders</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The 2nd draft agenda for the April F2F meeting at the SC6/WG1 level has a little more detail</vt:lpstr>
      <vt:lpstr>Should IEEE 802 object to item 5.4?</vt:lpstr>
      <vt:lpstr>Is anyone intending to go to the SC6 meeting in China?</vt:lpstr>
      <vt:lpstr>The SC will need to provide a report to SC6 at their next meeting</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lpstr>IEEE 802.1AX-2014/Cor1 has been published</vt:lpstr>
      <vt:lpstr>IEEE 802.3/Cor 1 has been published</vt:lpstr>
      <vt:lpstr>IEEE 802.21-2017-Cor1 90-day  FDIS ballot passed and response sent</vt:lpstr>
      <vt:lpstr>IEEE 802.3bn is published</vt:lpstr>
      <vt:lpstr>IEEE 802.3bv is published</vt:lpstr>
      <vt:lpstr>IEEE 802.3bu is published</vt:lpstr>
      <vt:lpstr>IEEE 802.1AEcg has ratified as a ISO/IEC/IEEE standard</vt:lpstr>
      <vt:lpstr>IEEE 802.16-2017 passed 60-day pre-ballot with comments but the PSDO process was cancelled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2019-03-11T18:06:36Z</dcterms:modified>
</cp:coreProperties>
</file>