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7"/>
  </p:notesMasterIdLst>
  <p:handoutMasterIdLst>
    <p:handoutMasterId r:id="rId168"/>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7" r:id="rId26"/>
    <p:sldId id="1769" r:id="rId27"/>
    <p:sldId id="1786" r:id="rId28"/>
    <p:sldId id="1894" r:id="rId29"/>
    <p:sldId id="2225" r:id="rId30"/>
    <p:sldId id="2226" r:id="rId31"/>
    <p:sldId id="2227" r:id="rId32"/>
    <p:sldId id="2228" r:id="rId33"/>
    <p:sldId id="2229" r:id="rId34"/>
    <p:sldId id="2236" r:id="rId35"/>
    <p:sldId id="1965" r:id="rId36"/>
    <p:sldId id="1967" r:id="rId37"/>
    <p:sldId id="1968" r:id="rId38"/>
    <p:sldId id="1969" r:id="rId39"/>
    <p:sldId id="2035" r:id="rId40"/>
    <p:sldId id="2104" r:id="rId41"/>
    <p:sldId id="2112" r:id="rId42"/>
    <p:sldId id="2113" r:id="rId43"/>
    <p:sldId id="2114" r:id="rId44"/>
    <p:sldId id="2167" r:id="rId45"/>
    <p:sldId id="2207" r:id="rId46"/>
    <p:sldId id="2215" r:id="rId47"/>
    <p:sldId id="2210" r:id="rId48"/>
    <p:sldId id="2209" r:id="rId49"/>
    <p:sldId id="2211" r:id="rId50"/>
    <p:sldId id="2008" r:id="rId51"/>
    <p:sldId id="1864" r:id="rId52"/>
    <p:sldId id="1945" r:id="rId53"/>
    <p:sldId id="1946" r:id="rId54"/>
    <p:sldId id="2036" r:id="rId55"/>
    <p:sldId id="2037" r:id="rId56"/>
    <p:sldId id="2071" r:id="rId57"/>
    <p:sldId id="2218" r:id="rId58"/>
    <p:sldId id="2220" r:id="rId59"/>
    <p:sldId id="1688" r:id="rId60"/>
    <p:sldId id="1703" r:id="rId61"/>
    <p:sldId id="2245" r:id="rId62"/>
    <p:sldId id="2246" r:id="rId63"/>
    <p:sldId id="2247" r:id="rId64"/>
    <p:sldId id="2248" r:id="rId65"/>
    <p:sldId id="2249" r:id="rId66"/>
    <p:sldId id="2250" r:id="rId67"/>
    <p:sldId id="1704" r:id="rId68"/>
    <p:sldId id="1978" r:id="rId69"/>
    <p:sldId id="1705" r:id="rId70"/>
    <p:sldId id="2251" r:id="rId71"/>
    <p:sldId id="2254" r:id="rId72"/>
    <p:sldId id="1706" r:id="rId73"/>
    <p:sldId id="2252" r:id="rId74"/>
    <p:sldId id="2259" r:id="rId75"/>
    <p:sldId id="2260" r:id="rId76"/>
    <p:sldId id="2255" r:id="rId77"/>
    <p:sldId id="2261" r:id="rId78"/>
    <p:sldId id="1707" r:id="rId79"/>
    <p:sldId id="2253" r:id="rId80"/>
    <p:sldId id="2257" r:id="rId81"/>
    <p:sldId id="2258" r:id="rId82"/>
    <p:sldId id="2256" r:id="rId83"/>
    <p:sldId id="2262" r:id="rId84"/>
    <p:sldId id="1708" r:id="rId85"/>
    <p:sldId id="1709" r:id="rId86"/>
    <p:sldId id="1710" r:id="rId87"/>
    <p:sldId id="1790" r:id="rId88"/>
    <p:sldId id="2199" r:id="rId89"/>
    <p:sldId id="1698" r:id="rId90"/>
    <p:sldId id="1701" r:id="rId91"/>
    <p:sldId id="2241" r:id="rId92"/>
    <p:sldId id="2100" r:id="rId93"/>
    <p:sldId id="2101" r:id="rId94"/>
    <p:sldId id="2014" r:id="rId95"/>
    <p:sldId id="1679" r:id="rId96"/>
    <p:sldId id="2191" r:id="rId97"/>
    <p:sldId id="2192" r:id="rId98"/>
    <p:sldId id="2193" r:id="rId99"/>
    <p:sldId id="2231" r:id="rId100"/>
    <p:sldId id="2232" r:id="rId101"/>
    <p:sldId id="2233" r:id="rId102"/>
    <p:sldId id="2234" r:id="rId103"/>
    <p:sldId id="2230" r:id="rId104"/>
    <p:sldId id="2244" r:id="rId105"/>
    <p:sldId id="1375" r:id="rId106"/>
    <p:sldId id="1376" r:id="rId107"/>
    <p:sldId id="1400" r:id="rId108"/>
    <p:sldId id="2004" r:id="rId109"/>
    <p:sldId id="619" r:id="rId110"/>
    <p:sldId id="621" r:id="rId111"/>
    <p:sldId id="1561" r:id="rId112"/>
    <p:sldId id="1555" r:id="rId113"/>
    <p:sldId id="1601" r:id="rId114"/>
    <p:sldId id="1585" r:id="rId115"/>
    <p:sldId id="1586" r:id="rId116"/>
    <p:sldId id="1587" r:id="rId117"/>
    <p:sldId id="1588" r:id="rId118"/>
    <p:sldId id="1589" r:id="rId119"/>
    <p:sldId id="1590" r:id="rId120"/>
    <p:sldId id="1771" r:id="rId121"/>
    <p:sldId id="1772" r:id="rId122"/>
    <p:sldId id="1591" r:id="rId123"/>
    <p:sldId id="1592" r:id="rId124"/>
    <p:sldId id="1593" r:id="rId125"/>
    <p:sldId id="1594" r:id="rId126"/>
    <p:sldId id="1595" r:id="rId127"/>
    <p:sldId id="1596" r:id="rId128"/>
    <p:sldId id="1597" r:id="rId129"/>
    <p:sldId id="1598" r:id="rId130"/>
    <p:sldId id="1599" r:id="rId131"/>
    <p:sldId id="1600" r:id="rId132"/>
    <p:sldId id="1628" r:id="rId133"/>
    <p:sldId id="1638" r:id="rId134"/>
    <p:sldId id="1725" r:id="rId135"/>
    <p:sldId id="1726" r:id="rId136"/>
    <p:sldId id="1947" r:id="rId137"/>
    <p:sldId id="1975" r:id="rId138"/>
    <p:sldId id="1976" r:id="rId139"/>
    <p:sldId id="1977" r:id="rId140"/>
    <p:sldId id="2039" r:id="rId141"/>
    <p:sldId id="2060" r:id="rId142"/>
    <p:sldId id="2061" r:id="rId143"/>
    <p:sldId id="2097" r:id="rId144"/>
    <p:sldId id="2103" r:id="rId145"/>
    <p:sldId id="2063" r:id="rId146"/>
    <p:sldId id="2064" r:id="rId147"/>
    <p:sldId id="2065" r:id="rId148"/>
    <p:sldId id="2066" r:id="rId149"/>
    <p:sldId id="2067" r:id="rId150"/>
    <p:sldId id="2068" r:id="rId151"/>
    <p:sldId id="2069" r:id="rId152"/>
    <p:sldId id="2146" r:id="rId153"/>
    <p:sldId id="2147" r:id="rId154"/>
    <p:sldId id="2148" r:id="rId155"/>
    <p:sldId id="2158" r:id="rId156"/>
    <p:sldId id="2159" r:id="rId157"/>
    <p:sldId id="2157" r:id="rId158"/>
    <p:sldId id="2160" r:id="rId159"/>
    <p:sldId id="2216" r:id="rId160"/>
    <p:sldId id="2217" r:id="rId161"/>
    <p:sldId id="2219" r:id="rId162"/>
    <p:sldId id="2238" r:id="rId163"/>
    <p:sldId id="2239" r:id="rId164"/>
    <p:sldId id="2240" r:id="rId165"/>
    <p:sldId id="2242" r:id="rId16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DE7C1F2C-77B2-4301-B3FB-7586EFA5B134}">
          <p14:sldIdLst>
            <p14:sldId id="269"/>
            <p14:sldId id="278"/>
            <p14:sldId id="1454"/>
            <p14:sldId id="359"/>
            <p14:sldId id="1802"/>
            <p14:sldId id="287"/>
            <p14:sldId id="1620"/>
            <p14:sldId id="344"/>
            <p14:sldId id="345"/>
            <p14:sldId id="1378"/>
            <p14:sldId id="1423"/>
            <p14:sldId id="1164"/>
            <p14:sldId id="1562"/>
            <p14:sldId id="2073"/>
            <p14:sldId id="1101"/>
            <p14:sldId id="1581"/>
            <p14:sldId id="2062"/>
            <p14:sldId id="1981"/>
            <p14:sldId id="2074"/>
            <p14:sldId id="2102"/>
            <p14:sldId id="2107"/>
            <p14:sldId id="2075"/>
            <p14:sldId id="1657"/>
            <p14:sldId id="2208"/>
            <p14:sldId id="1747"/>
            <p14:sldId id="1769"/>
            <p14:sldId id="1786"/>
            <p14:sldId id="1894"/>
            <p14:sldId id="2225"/>
            <p14:sldId id="2226"/>
            <p14:sldId id="2227"/>
            <p14:sldId id="2228"/>
            <p14:sldId id="2229"/>
            <p14:sldId id="2236"/>
            <p14:sldId id="1965"/>
            <p14:sldId id="1967"/>
            <p14:sldId id="1968"/>
            <p14:sldId id="1969"/>
            <p14:sldId id="2035"/>
            <p14:sldId id="2104"/>
            <p14:sldId id="2112"/>
            <p14:sldId id="2113"/>
            <p14:sldId id="2114"/>
            <p14:sldId id="2167"/>
            <p14:sldId id="2207"/>
            <p14:sldId id="2215"/>
            <p14:sldId id="2210"/>
            <p14:sldId id="2209"/>
            <p14:sldId id="2211"/>
            <p14:sldId id="2008"/>
            <p14:sldId id="1864"/>
            <p14:sldId id="1945"/>
            <p14:sldId id="1946"/>
            <p14:sldId id="2036"/>
            <p14:sldId id="2037"/>
            <p14:sldId id="2071"/>
            <p14:sldId id="2218"/>
            <p14:sldId id="2220"/>
            <p14:sldId id="1688"/>
            <p14:sldId id="1703"/>
            <p14:sldId id="2245"/>
            <p14:sldId id="2246"/>
            <p14:sldId id="2247"/>
            <p14:sldId id="2248"/>
            <p14:sldId id="2249"/>
            <p14:sldId id="2250"/>
            <p14:sldId id="1704"/>
            <p14:sldId id="1978"/>
            <p14:sldId id="1705"/>
            <p14:sldId id="2251"/>
            <p14:sldId id="2254"/>
            <p14:sldId id="1706"/>
            <p14:sldId id="2252"/>
            <p14:sldId id="2259"/>
            <p14:sldId id="2260"/>
            <p14:sldId id="2255"/>
            <p14:sldId id="2261"/>
            <p14:sldId id="1707"/>
            <p14:sldId id="2253"/>
            <p14:sldId id="2257"/>
            <p14:sldId id="2258"/>
            <p14:sldId id="2256"/>
            <p14:sldId id="2262"/>
            <p14:sldId id="1708"/>
            <p14:sldId id="1709"/>
            <p14:sldId id="1710"/>
            <p14:sldId id="1790"/>
            <p14:sldId id="2199"/>
            <p14:sldId id="1698"/>
            <p14:sldId id="1701"/>
            <p14:sldId id="2241"/>
            <p14:sldId id="2100"/>
            <p14:sldId id="2101"/>
            <p14:sldId id="2014"/>
            <p14:sldId id="1679"/>
            <p14:sldId id="2191"/>
          </p14:sldIdLst>
        </p14:section>
        <p14:section name="Untitled Section" id="{6DA2EFCA-DC17-4AFA-A7AC-3305EC41C610}">
          <p14:sldIdLst>
            <p14:sldId id="2192"/>
            <p14:sldId id="2193"/>
            <p14:sldId id="2231"/>
            <p14:sldId id="2232"/>
            <p14:sldId id="2233"/>
            <p14:sldId id="2234"/>
            <p14:sldId id="2230"/>
            <p14:sldId id="2244"/>
            <p14:sldId id="1375"/>
            <p14:sldId id="1376"/>
            <p14:sldId id="1400"/>
            <p14:sldId id="2004"/>
            <p14:sldId id="619"/>
            <p14:sldId id="621"/>
            <p14:sldId id="1561"/>
            <p14:sldId id="1555"/>
            <p14:sldId id="1601"/>
            <p14:sldId id="1585"/>
            <p14:sldId id="1586"/>
            <p14:sldId id="1587"/>
            <p14:sldId id="1588"/>
            <p14:sldId id="1589"/>
            <p14:sldId id="1590"/>
            <p14:sldId id="1771"/>
            <p14:sldId id="1772"/>
            <p14:sldId id="1591"/>
            <p14:sldId id="1592"/>
            <p14:sldId id="1593"/>
            <p14:sldId id="1594"/>
            <p14:sldId id="1595"/>
            <p14:sldId id="1596"/>
            <p14:sldId id="1597"/>
            <p14:sldId id="1598"/>
            <p14:sldId id="1599"/>
            <p14:sldId id="1600"/>
            <p14:sldId id="1628"/>
            <p14:sldId id="1638"/>
            <p14:sldId id="1725"/>
            <p14:sldId id="1726"/>
            <p14:sldId id="1947"/>
            <p14:sldId id="1975"/>
            <p14:sldId id="1976"/>
            <p14:sldId id="1977"/>
            <p14:sldId id="2039"/>
            <p14:sldId id="2060"/>
            <p14:sldId id="2061"/>
            <p14:sldId id="2097"/>
            <p14:sldId id="2103"/>
            <p14:sldId id="2063"/>
            <p14:sldId id="2064"/>
            <p14:sldId id="2065"/>
            <p14:sldId id="2066"/>
            <p14:sldId id="2067"/>
            <p14:sldId id="2068"/>
            <p14:sldId id="2069"/>
            <p14:sldId id="2146"/>
            <p14:sldId id="2147"/>
            <p14:sldId id="2148"/>
            <p14:sldId id="2158"/>
            <p14:sldId id="2159"/>
            <p14:sldId id="2157"/>
            <p14:sldId id="2160"/>
            <p14:sldId id="2216"/>
            <p14:sldId id="2217"/>
            <p14:sldId id="2219"/>
            <p14:sldId id="2238"/>
            <p14:sldId id="2239"/>
            <p14:sldId id="2240"/>
            <p14:sldId id="22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114" d="100"/>
          <a:sy n="114" d="100"/>
        </p:scale>
        <p:origin x="142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802.11-19/0233r3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0266-02-0jtc-resolution-of-comments-received-from-china-nb-during-fdis-ballot-on-ieee-802-11ah.docx" TargetMode="Externa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0266-02-0jtc-resolution-of-comments-received-from-china-nb-during-fdis-ballot-on-ieee-802-11ah.docx" TargetMode="Externa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19/11-19-0062-01-0jtc-resolution-of-comments-received-from-china-nb-during-fdis-ballot-on-ieee-802-11ai.docx" TargetMode="External"/><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0278-01-0jtc-resolution-of-comments-received-from-china-nb-during-fdis-ballot-on-ieee-802-11ak.docx" TargetMode="Externa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0278-01-0jtc-resolution-of-comments-received-from-china-nb-during-fdis-ballot-on-ieee-802-11ak.docx" TargetMode="Externa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0279-00-0jtc-resolution-of-comments-received-from-china-nb-during-fdis-ballot-on-ieee-802-11aq.docx" TargetMode="Externa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0279-00-0jtc-resolution-of-comments-received-from-china-nb-during-fdis-ballot-on-ieee-802-11ak.docx" TargetMode="Externa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252-00-0jtc-minutes-of-st-louis-meeting-in-jan-2019.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March 2019 agenda in Vancouver</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20 </a:t>
            </a:r>
            <a:r>
              <a:rPr lang="en-US" b="0" dirty="0" smtClean="0">
                <a:solidFill>
                  <a:schemeClr val="accent2">
                    <a:lumMod val="50000"/>
                  </a:schemeClr>
                </a:solidFill>
              </a:rPr>
              <a:t>February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8271840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101</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102</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5829780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two SC6 meetings, IEEE 802 provided  status report based on the material in this deck; we will do the same for the April 2019 meeting </a:t>
            </a:r>
          </a:p>
          <a:p>
            <a:pPr lvl="1"/>
            <a:r>
              <a:rPr lang="en-AU" dirty="0" smtClean="0"/>
              <a:t>The report will be authorised at the Mar 2019 plenary and written after the plenary; it is due at SC6 by 5 April 2018</a:t>
            </a:r>
          </a:p>
          <a:p>
            <a:pPr lvl="1"/>
            <a:r>
              <a:rPr lang="en-AU" dirty="0" smtClean="0"/>
              <a:t>The Chair asked the EC to approve the request on Monday</a:t>
            </a:r>
          </a:p>
          <a:p>
            <a:pPr lvl="2"/>
            <a:r>
              <a:rPr lang="en-AU" dirty="0" smtClean="0">
                <a:solidFill>
                  <a:srgbClr val="FF0000"/>
                </a:solidFill>
              </a:rPr>
              <a:t>Result?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59745665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934"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Vancouver </a:t>
            </a:r>
            <a:r>
              <a:rPr lang="en-AU" i="1" dirty="0" smtClean="0"/>
              <a:t>in March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6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5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52 </a:t>
            </a:r>
            <a:r>
              <a:rPr lang="en-AU" dirty="0"/>
              <a:t>standards </a:t>
            </a:r>
            <a:r>
              <a:rPr lang="en-AU" dirty="0" smtClean="0"/>
              <a:t>through to </a:t>
            </a:r>
            <a:r>
              <a:rPr lang="en-AU" dirty="0"/>
              <a:t>PSDO ratification </a:t>
            </a:r>
            <a:r>
              <a:rPr lang="en-AU" dirty="0" smtClean="0"/>
              <a:t>with 32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9069328"/>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24</a:t>
                      </a:r>
                      <a:endParaRPr lang="en-AU" dirty="0"/>
                    </a:p>
                  </a:txBody>
                  <a:tcPr/>
                </a:tc>
                <a:tc>
                  <a:txBody>
                    <a:bodyPr/>
                    <a:lstStyle/>
                    <a:p>
                      <a:pPr algn="ctr"/>
                      <a:r>
                        <a:rPr lang="en-AU" dirty="0" smtClean="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13</a:t>
                      </a:r>
                      <a:endParaRPr lang="en-AU" dirty="0"/>
                    </a:p>
                  </a:txBody>
                  <a:tcPr/>
                </a:tc>
                <a:tc>
                  <a:txBody>
                    <a:bodyPr/>
                    <a:lstStyle/>
                    <a:p>
                      <a:pPr algn="ctr"/>
                      <a:r>
                        <a:rPr lang="en-AU" dirty="0" smtClean="0"/>
                        <a:t>7</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52</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32</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144</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24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150</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151</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152</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153</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154</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155</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156</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157</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158</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159</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24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6262479"/>
              </p:ext>
            </p:extLst>
          </p:nvPr>
        </p:nvGraphicFramePr>
        <p:xfrm>
          <a:off x="761999" y="1712149"/>
          <a:ext cx="7696200" cy="4602480"/>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503671">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291598">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291598">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291598">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291598">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291598">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291598">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291598">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291598">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291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291598">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291598">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r h="291598">
                <a:tc>
                  <a:txBody>
                    <a:bodyPr/>
                    <a:lstStyle/>
                    <a:p>
                      <a:r>
                        <a:rPr lang="en-AU" sz="1600" b="0" dirty="0" smtClean="0"/>
                        <a:t>802.1AEcg</a:t>
                      </a:r>
                      <a:endParaRPr lang="en-AU" sz="1600" b="0" dirty="0"/>
                    </a:p>
                  </a:txBody>
                  <a:tcPr marL="115147" marR="0"/>
                </a:tc>
                <a:tc>
                  <a:txBody>
                    <a:bodyPr/>
                    <a:lstStyle/>
                    <a:p>
                      <a:pPr algn="ctr"/>
                      <a:r>
                        <a:rPr lang="en-AU" sz="1600" b="0" dirty="0" smtClean="0">
                          <a:solidFill>
                            <a:srgbClr val="00B050"/>
                          </a:solidFill>
                        </a:rPr>
                        <a:t>Sep 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19</a:t>
                      </a:r>
                    </a:p>
                  </a:txBody>
                  <a:tcPr marL="115147" marR="115147"/>
                </a:tc>
                <a:extLst>
                  <a:ext uri="{0D108BD9-81ED-4DB2-BD59-A6C34878D82A}">
                    <a16:rowId xmlns:a16="http://schemas.microsoft.com/office/drawing/2014/main" val="126968976"/>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161</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215887641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946522868"/>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3876077492"/>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has ratified as a ISO/IEC/IEEE standard</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&amp; published</a:t>
            </a:r>
          </a:p>
          <a:p>
            <a:pPr lvl="1"/>
            <a:r>
              <a:rPr lang="en-AU" dirty="0" smtClean="0"/>
              <a:t>802.1AEcg passed FDIS ballot on 28 Aug 2018 (N</a:t>
            </a:r>
            <a:r>
              <a:rPr lang="en-AU" dirty="0" smtClean="0">
                <a:solidFill>
                  <a:srgbClr val="FF0000"/>
                </a:solidFill>
              </a:rPr>
              <a:t>??????</a:t>
            </a:r>
            <a:r>
              <a:rPr lang="en-AU" dirty="0" smtClean="0"/>
              <a:t>)</a:t>
            </a:r>
          </a:p>
          <a:p>
            <a:pPr lvl="2"/>
            <a:r>
              <a:rPr lang="en-AU" dirty="0" smtClean="0"/>
              <a:t>Passed 10/1/11, with China NB voting no </a:t>
            </a:r>
          </a:p>
          <a:p>
            <a:pPr lvl="1"/>
            <a:r>
              <a:rPr lang="en-AU" dirty="0" smtClean="0"/>
              <a:t>Comment responses were sent in Jan 2019</a:t>
            </a:r>
            <a:r>
              <a:rPr lang="en-AU" dirty="0" smtClean="0">
                <a:solidFill>
                  <a:srgbClr val="FF0000"/>
                </a:solidFill>
              </a:rPr>
              <a:t> (N?????)</a:t>
            </a:r>
          </a:p>
          <a:p>
            <a:pPr lvl="1"/>
            <a:r>
              <a:rPr lang="en-AU" dirty="0" smtClean="0"/>
              <a:t>Published </a:t>
            </a:r>
            <a:r>
              <a:rPr lang="en-AU" dirty="0"/>
              <a:t>as ISO/IEC/IEEE 8802-1AE:2013/</a:t>
            </a:r>
            <a:r>
              <a:rPr lang="en-AU" dirty="0" err="1"/>
              <a:t>Amd</a:t>
            </a:r>
            <a:r>
              <a:rPr lang="en-AU" dirty="0"/>
              <a:t> </a:t>
            </a:r>
            <a:r>
              <a:rPr lang="en-AU" dirty="0" smtClean="0"/>
              <a:t>3:2018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165</a:t>
            </a:fld>
            <a:endParaRPr lang="en-US"/>
          </a:p>
        </p:txBody>
      </p:sp>
    </p:spTree>
    <p:extLst>
      <p:ext uri="{BB962C8B-B14F-4D97-AF65-F5344CB8AC3E}">
        <p14:creationId xmlns:p14="http://schemas.microsoft.com/office/powerpoint/2010/main" val="2770857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1799613"/>
              </p:ext>
            </p:extLst>
          </p:nvPr>
        </p:nvGraphicFramePr>
        <p:xfrm>
          <a:off x="761999" y="1524000"/>
          <a:ext cx="7696200" cy="518160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r h="351837">
                <a:tc>
                  <a:txBody>
                    <a:bodyPr/>
                    <a:lstStyle/>
                    <a:p>
                      <a:r>
                        <a:rPr lang="en-GB" sz="1600" b="0" dirty="0" smtClean="0">
                          <a:solidFill>
                            <a:schemeClr val="tx1"/>
                          </a:solidFill>
                          <a:latin typeface="+mj-lt"/>
                        </a:rPr>
                        <a:t>802.3bn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16</a:t>
                      </a:r>
                      <a:r>
                        <a:rPr lang="en-AU" sz="1600" b="0" baseline="0" dirty="0" smtClean="0">
                          <a:solidFill>
                            <a:srgbClr val="00B050"/>
                          </a:solidFill>
                          <a:latin typeface="+mj-lt"/>
                        </a:rPr>
                        <a:t> Apr 17</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n/a</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4161505041"/>
                  </a:ext>
                </a:extLst>
              </a:tr>
              <a:tr h="351837">
                <a:tc>
                  <a:txBody>
                    <a:bodyPr/>
                    <a:lstStyle/>
                    <a:p>
                      <a:r>
                        <a:rPr lang="en-GB" sz="1600" b="0" dirty="0" smtClean="0">
                          <a:solidFill>
                            <a:schemeClr val="tx1"/>
                          </a:solidFill>
                          <a:latin typeface="+mj-lt"/>
                        </a:rPr>
                        <a:t>802.3bv</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18 </a:t>
                      </a:r>
                      <a:r>
                        <a:rPr lang="en-AU" sz="1600" b="0" baseline="0" dirty="0" smtClean="0">
                          <a:solidFill>
                            <a:srgbClr val="00B050"/>
                          </a:solidFill>
                          <a:latin typeface="+mj-lt"/>
                        </a:rPr>
                        <a:t>Aug 17</a:t>
                      </a:r>
                      <a:endParaRPr lang="en-AU" sz="1600" b="0" dirty="0" smtClean="0">
                        <a:solidFill>
                          <a:srgbClr val="00B050"/>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n/a</a:t>
                      </a:r>
                    </a:p>
                  </a:txBody>
                  <a:tcPr marL="115147" marR="115147"/>
                </a:tc>
                <a:extLst>
                  <a:ext uri="{0D108BD9-81ED-4DB2-BD59-A6C34878D82A}">
                    <a16:rowId xmlns:a16="http://schemas.microsoft.com/office/drawing/2014/main" val="1754327018"/>
                  </a:ext>
                </a:extLst>
              </a:tr>
              <a:tr h="351837">
                <a:tc>
                  <a:txBody>
                    <a:bodyPr/>
                    <a:lstStyle/>
                    <a:p>
                      <a:r>
                        <a:rPr lang="en-GB" sz="1600" b="0" dirty="0" smtClean="0">
                          <a:solidFill>
                            <a:schemeClr val="tx1"/>
                          </a:solidFill>
                          <a:latin typeface="+mj-lt"/>
                        </a:rPr>
                        <a:t>802.3bu</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18 </a:t>
                      </a:r>
                      <a:r>
                        <a:rPr lang="en-AU" sz="1600" b="0" kern="1200" baseline="0" dirty="0" smtClean="0">
                          <a:solidFill>
                            <a:srgbClr val="00B050"/>
                          </a:solidFill>
                          <a:latin typeface="+mn-lt"/>
                          <a:ea typeface="+mn-ea"/>
                          <a:cs typeface="+mn-cs"/>
                        </a:rPr>
                        <a:t>Aug 17</a:t>
                      </a:r>
                      <a:endParaRPr lang="en-AU" sz="1600" b="0" kern="1200" dirty="0" smtClean="0">
                        <a:solidFill>
                          <a:srgbClr val="00B050"/>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3937702897"/>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Vancouver in March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14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588118602"/>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Jun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14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a:t>
            </a:r>
            <a:r>
              <a:rPr lang="en-AU" dirty="0" smtClean="0"/>
              <a:t>three </a:t>
            </a:r>
            <a:r>
              <a:rPr lang="en-AU" dirty="0" smtClean="0"/>
              <a:t>standards are now in Systematic Review</a:t>
            </a:r>
          </a:p>
          <a:p>
            <a:pPr lvl="2"/>
            <a:r>
              <a:rPr lang="en-AU" dirty="0"/>
              <a:t>ISO/IEC/IEEE 8802-1X:2013 (closing 4 March 2019) </a:t>
            </a:r>
          </a:p>
          <a:p>
            <a:pPr lvl="2"/>
            <a:r>
              <a:rPr lang="en-AU" dirty="0"/>
              <a:t>ISO/IEC/IEEE 8802-1AE:2013 (closing 4 March 2019) </a:t>
            </a:r>
          </a:p>
          <a:p>
            <a:pPr lvl="2"/>
            <a:r>
              <a:rPr lang="en-AU" dirty="0"/>
              <a:t>ISO/IEC/IEEE 8802-1AS:2014 (closing 4 June 2019</a:t>
            </a:r>
            <a:r>
              <a:rPr lang="en-AU" dirty="0" smtClean="0"/>
              <a: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2019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28922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7318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306042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1471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CN1</a:t>
            </a:r>
          </a:p>
          <a:p>
            <a:pPr lvl="1"/>
            <a:r>
              <a:rPr lang="en-US" dirty="0" smtClean="0"/>
              <a:t>A response has been developed by various people including:</a:t>
            </a:r>
          </a:p>
          <a:p>
            <a:pPr lvl="2"/>
            <a:r>
              <a:rPr lang="en-US" dirty="0" smtClean="0"/>
              <a:t>Roger Marks</a:t>
            </a:r>
          </a:p>
          <a:p>
            <a:pPr lvl="2"/>
            <a:r>
              <a:rPr lang="en-US" dirty="0" smtClean="0"/>
              <a:t>Bob Grow</a:t>
            </a:r>
          </a:p>
          <a:p>
            <a:pPr lvl="2"/>
            <a:r>
              <a:rPr lang="en-US" dirty="0" smtClean="0"/>
              <a:t>Paul Congdon</a:t>
            </a:r>
          </a:p>
          <a:p>
            <a:pPr lvl="1"/>
            <a:r>
              <a:rPr lang="en-US" dirty="0" smtClean="0"/>
              <a:t>A draft is embedded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47087715"/>
              </p:ext>
            </p:extLst>
          </p:nvPr>
        </p:nvGraphicFramePr>
        <p:xfrm>
          <a:off x="3276600" y="3635375"/>
          <a:ext cx="914400" cy="806450"/>
        </p:xfrm>
        <a:graphic>
          <a:graphicData uri="http://schemas.openxmlformats.org/presentationml/2006/ole">
            <mc:AlternateContent xmlns:mc="http://schemas.openxmlformats.org/markup-compatibility/2006">
              <mc:Choice xmlns:v="urn:schemas-microsoft-com:vml" Requires="v">
                <p:oleObj spid="_x0000_s276509" name="Document" showAsIcon="1" r:id="rId3" imgW="914400" imgH="806400" progId="Word.Document.12">
                  <p:embed/>
                </p:oleObj>
              </mc:Choice>
              <mc:Fallback>
                <p:oleObj name="Document" showAsIcon="1" r:id="rId3" imgW="914400" imgH="806400" progId="Word.Document.12">
                  <p:embed/>
                  <p:pic>
                    <p:nvPicPr>
                      <p:cNvPr id="0" name=""/>
                      <p:cNvPicPr/>
                      <p:nvPr/>
                    </p:nvPicPr>
                    <p:blipFill>
                      <a:blip r:embed="rId4"/>
                      <a:stretch>
                        <a:fillRect/>
                      </a:stretch>
                    </p:blipFill>
                    <p:spPr>
                      <a:xfrm>
                        <a:off x="3276600" y="3635375"/>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047546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711630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FDIS ballot closes on 26 June 2019 </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a:solidFill>
                  <a:schemeClr val="accent2"/>
                </a:solidFill>
              </a:rPr>
              <a:t>closes on 26 June 2019 </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a:t>
            </a:r>
            <a:r>
              <a:rPr lang="en-AU" dirty="0" smtClean="0"/>
              <a:t>few </a:t>
            </a:r>
            <a:r>
              <a:rPr lang="en-AU" dirty="0" smtClean="0"/>
              <a:t>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started on 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a:t>
            </a:r>
            <a:endParaRPr lang="en-AU" dirty="0" smtClean="0">
              <a:solidFill>
                <a:srgbClr val="FF0000"/>
              </a:solidFill>
            </a:endParaRP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Randall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notes</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25508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4130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379883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51682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8678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7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5838557"/>
              </p:ext>
            </p:extLst>
          </p:nvPr>
        </p:nvGraphicFramePr>
        <p:xfrm>
          <a:off x="152399" y="1600200"/>
          <a:ext cx="8839199" cy="292608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a:t>
                      </a:r>
                      <a:r>
                        <a:rPr lang="en-AU" sz="1600" b="0" kern="1200" baseline="0" dirty="0" smtClean="0">
                          <a:solidFill>
                            <a:schemeClr val="tx1"/>
                          </a:solidFill>
                          <a:latin typeface="+mn-lt"/>
                          <a:ea typeface="+mn-ea"/>
                          <a:cs typeface="+mn-cs"/>
                        </a:rPr>
                        <a:t> Apr 19</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baseline="0" dirty="0" smtClean="0">
                          <a:solidFill>
                            <a:schemeClr val="tx1"/>
                          </a:solidFill>
                          <a:latin typeface="+mn-lt"/>
                          <a:ea typeface="+mn-ea"/>
                          <a:cs typeface="+mn-cs"/>
                        </a:rPr>
                        <a:t>14 Apr 19</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endParaRPr lang="en-GB" sz="1600" kern="1200" dirty="0" smtClean="0">
                        <a:solidFill>
                          <a:schemeClr val="tx1"/>
                        </a:solidFill>
                        <a:latin typeface="+mn-lt"/>
                        <a:ea typeface="+mn-ea"/>
                        <a:cs typeface="+mn-cs"/>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19</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60-day ballot closes 8 April</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closes 8 April 2019</a:t>
            </a:r>
            <a:endParaRPr lang="en-AU" dirty="0">
              <a:solidFill>
                <a:schemeClr val="accent2"/>
              </a:solidFill>
            </a:endParaRPr>
          </a:p>
          <a:p>
            <a:pPr lvl="1"/>
            <a:r>
              <a:rPr lang="en-AU" dirty="0"/>
              <a:t>Submitted in Feb </a:t>
            </a:r>
            <a:r>
              <a:rPr lang="en-AU" dirty="0" smtClean="0"/>
              <a:t>2019 (N16889)</a:t>
            </a:r>
            <a:endParaRPr lang="en-AU" dirty="0"/>
          </a:p>
          <a:p>
            <a:r>
              <a:rPr lang="en-AU" dirty="0" smtClean="0"/>
              <a:t>FDIS ballot: </a:t>
            </a:r>
            <a:r>
              <a:rPr lang="en-AU" dirty="0" smtClean="0">
                <a:solidFill>
                  <a:schemeClr val="accent2"/>
                </a:solidFill>
              </a:rPr>
              <a:t>waiting</a:t>
            </a:r>
          </a:p>
          <a:p>
            <a:pPr lvl="1"/>
            <a:r>
              <a:rPr lang="en-US" dirty="0" smtClean="0">
                <a:solidFill>
                  <a:srgbClr val="FF0000"/>
                </a:solidFill>
              </a:rPr>
              <a:t>Will </a:t>
            </a:r>
            <a:r>
              <a:rPr lang="en-US" dirty="0">
                <a:solidFill>
                  <a:srgbClr val="FF0000"/>
                </a:solidFill>
              </a:rPr>
              <a:t>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60-day ballot closes on 14 April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closes on 14 April 2019</a:t>
            </a:r>
          </a:p>
          <a:p>
            <a:pPr lvl="1"/>
            <a:r>
              <a:rPr lang="en-AU" dirty="0" smtClean="0"/>
              <a:t>Submitted in Feb 2019 (N16892)</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a:t>
            </a:r>
            <a:r>
              <a:rPr lang="en-AU" dirty="0" smtClean="0"/>
              <a:t>was liaised </a:t>
            </a:r>
            <a:r>
              <a:rPr lang="en-AU" dirty="0"/>
              <a:t>for information in </a:t>
            </a:r>
            <a:r>
              <a:rPr lang="en-AU" dirty="0" smtClean="0"/>
              <a:t>Feb </a:t>
            </a:r>
            <a:r>
              <a:rPr lang="en-AU" dirty="0" smtClean="0"/>
              <a:t>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802.3.2 </a:t>
            </a:r>
            <a:r>
              <a:rPr lang="en-AU" dirty="0" smtClean="0"/>
              <a:t>D3.0 was </a:t>
            </a:r>
            <a:r>
              <a:rPr lang="en-AU" dirty="0"/>
              <a:t>liaised for information in </a:t>
            </a:r>
            <a:r>
              <a:rPr lang="en-AU" dirty="0" smtClean="0"/>
              <a:t>Feb 2019 </a:t>
            </a:r>
            <a:r>
              <a:rPr lang="en-AU" dirty="0" smtClean="0">
                <a:solidFill>
                  <a:srgbClr val="FF0000"/>
                </a:solidFill>
              </a:rPr>
              <a:t>(N??????)</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r>
              <a:rPr lang="en-US" dirty="0"/>
              <a:t>amendments</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a:t>
            </a:r>
            <a:r>
              <a:rPr lang="en-US" dirty="0" smtClean="0"/>
              <a:t>hopefully be </a:t>
            </a:r>
            <a:r>
              <a:rPr lang="en-US" dirty="0"/>
              <a:t>available for the </a:t>
            </a:r>
            <a:r>
              <a:rPr lang="en-US" dirty="0" smtClean="0"/>
              <a:t>meeting </a:t>
            </a:r>
            <a:r>
              <a:rPr lang="en-US" dirty="0"/>
              <a:t>in </a:t>
            </a:r>
            <a:r>
              <a:rPr lang="en-US" dirty="0" smtClean="0"/>
              <a:t>Vancouver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720076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7183147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Feb 2019</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Mar 2019 plenary meeting in Vancouver</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12 Mar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passed by requires comment resolution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rgbClr val="00B050"/>
                </a:solidFill>
              </a:rPr>
              <a:t>passed </a:t>
            </a:r>
            <a:r>
              <a:rPr lang="en-AU" dirty="0" smtClean="0">
                <a:solidFill>
                  <a:schemeClr val="accent2"/>
                </a:solidFill>
              </a:rPr>
              <a:t>&amp; requires comment resolution</a:t>
            </a:r>
          </a:p>
          <a:p>
            <a:pPr lvl="1"/>
            <a:r>
              <a:rPr lang="en-AU" dirty="0"/>
              <a:t>802.11ah passed </a:t>
            </a:r>
            <a:r>
              <a:rPr lang="en-AU" dirty="0" smtClean="0"/>
              <a:t>FDIS ballot (N16685</a:t>
            </a:r>
            <a:r>
              <a:rPr lang="en-AU" dirty="0"/>
              <a:t>) on </a:t>
            </a:r>
            <a:r>
              <a:rPr lang="en-AU" dirty="0" smtClean="0"/>
              <a:t>8 Feb 2019</a:t>
            </a:r>
          </a:p>
          <a:p>
            <a:pPr lvl="2"/>
            <a:r>
              <a:rPr lang="en-AU" dirty="0" smtClean="0"/>
              <a:t>Passed 9/1/9, with negative vote and comments from China NB</a:t>
            </a:r>
            <a:endParaRPr lang="en-AU" dirty="0" smtClean="0"/>
          </a:p>
          <a:p>
            <a:pPr lvl="1"/>
            <a:r>
              <a:rPr lang="en-AU" dirty="0" smtClean="0"/>
              <a:t>Will be known as ISO/IEC/IEEE 8802-11:2018/FD </a:t>
            </a:r>
            <a:r>
              <a:rPr lang="en-AU" dirty="0" err="1" smtClean="0"/>
              <a:t>Amd</a:t>
            </a:r>
            <a:r>
              <a:rPr lang="en-AU" dirty="0" smtClean="0"/>
              <a:t> 2</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p>
        </p:txBody>
      </p:sp>
      <p:sp>
        <p:nvSpPr>
          <p:cNvPr id="3" name="Content Placeholder 2"/>
          <p:cNvSpPr>
            <a:spLocks noGrp="1"/>
          </p:cNvSpPr>
          <p:nvPr>
            <p:ph idx="1"/>
          </p:nvPr>
        </p:nvSpPr>
        <p:spPr/>
        <p:txBody>
          <a:bodyPr/>
          <a:lstStyle/>
          <a:p>
            <a:r>
              <a:rPr lang="en-AU" dirty="0"/>
              <a:t>China NB comment CN1</a:t>
            </a:r>
          </a:p>
          <a:p>
            <a:pPr lvl="1"/>
            <a:r>
              <a:rPr lang="en-AU" i="1" dirty="0" smtClean="0"/>
              <a:t>IEEE </a:t>
            </a:r>
            <a:r>
              <a:rPr lang="en-AU" i="1" dirty="0"/>
              <a:t>802.11ah is the amendment to IEEE 802.11-2016, which is a revision of IEEE 802.11-2012. It is an amendment based on IEEE 802.11-2016 as amended by IEEE 802.11ai. China voted against IEEE 802.11 and IEEE 802.11ai during 60-day pre-ballots and FDIS ballots with several technical comments (see comments for ISO/IEC/IEEE 8802-11:2018/</a:t>
            </a:r>
            <a:r>
              <a:rPr lang="en-AU" i="1" dirty="0" err="1"/>
              <a:t>FDAmd</a:t>
            </a:r>
            <a:r>
              <a:rPr lang="en-AU" i="1" dirty="0"/>
              <a:t> 1, 6N16794 and 6N15494</a:t>
            </a:r>
            <a:r>
              <a:rPr lang="en-AU" i="1" dirty="0" smtClean="0"/>
              <a:t>).</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5744972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p>
        </p:txBody>
      </p:sp>
      <p:sp>
        <p:nvSpPr>
          <p:cNvPr id="3" name="Content Placeholder 2"/>
          <p:cNvSpPr>
            <a:spLocks noGrp="1"/>
          </p:cNvSpPr>
          <p:nvPr>
            <p:ph idx="1"/>
          </p:nvPr>
        </p:nvSpPr>
        <p:spPr>
          <a:xfrm>
            <a:off x="685800" y="1905000"/>
            <a:ext cx="7772400" cy="4114800"/>
          </a:xfrm>
        </p:spPr>
        <p:txBody>
          <a:bodyPr/>
          <a:lstStyle/>
          <a:p>
            <a:r>
              <a:rPr lang="en-AU" dirty="0" smtClean="0"/>
              <a:t>China </a:t>
            </a:r>
            <a:r>
              <a:rPr lang="en-AU" dirty="0"/>
              <a:t>NB </a:t>
            </a:r>
            <a:r>
              <a:rPr lang="en-AU" dirty="0" smtClean="0"/>
              <a:t>comment CN1</a:t>
            </a:r>
          </a:p>
          <a:p>
            <a:pPr lvl="1"/>
            <a:r>
              <a:rPr lang="en-AU" i="1" dirty="0" smtClean="0"/>
              <a:t>…</a:t>
            </a:r>
          </a:p>
          <a:p>
            <a:pPr lvl="1"/>
            <a:r>
              <a:rPr lang="en-AU" i="1" dirty="0" smtClean="0"/>
              <a:t>It </a:t>
            </a:r>
            <a:r>
              <a:rPr lang="en-AU" i="1" dirty="0"/>
              <a:t>is noted that IEEE 802.11ah mainly extended specifications for PHY and MAC layers. We are glad to see statements to forbid use of WEP (because of its security weakness) in the proposal, and it is noted that there are adaptability revisions on CCMP cryptographic encapsulation. However, this certain proposal still uses the flawed security mechanisms specified by IEEE 802.11-2016 and IEEE 802.11ai. For instance, in Annex B.4.28.1, Robust security network association (RSNA) is clearly stated as one of the compliant terms. There is no further specifications to address problems pointed out in aforementioned documents (6N16794 etc.) regarding flawed security protocols, default using of typical cryptographic algorithms like AES (not including other compliant options), unsecure communication channel issue and so on. </a:t>
            </a:r>
            <a:endParaRPr lang="en-AU" i="1" dirty="0" smtClean="0"/>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905875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802.11ah to publish as an international standard because all the technical comments on its base standards should be completely solved. </a:t>
            </a:r>
          </a:p>
          <a:p>
            <a:r>
              <a:rPr lang="en-AU" dirty="0"/>
              <a:t>China NB </a:t>
            </a:r>
            <a:r>
              <a:rPr lang="en-AU" dirty="0" smtClean="0"/>
              <a:t>proposed change </a:t>
            </a:r>
            <a:r>
              <a:rPr lang="en-AU" dirty="0"/>
              <a:t>CN1</a:t>
            </a:r>
          </a:p>
          <a:p>
            <a:pPr lvl="1"/>
            <a:r>
              <a:rPr lang="en-US" dirty="0" smtClean="0"/>
              <a:t>None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32225530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p>
        </p:txBody>
      </p:sp>
      <p:sp>
        <p:nvSpPr>
          <p:cNvPr id="3" name="Content Placeholder 2"/>
          <p:cNvSpPr>
            <a:spLocks noGrp="1"/>
          </p:cNvSpPr>
          <p:nvPr>
            <p:ph idx="1"/>
          </p:nvPr>
        </p:nvSpPr>
        <p:spPr/>
        <p:txBody>
          <a:bodyPr/>
          <a:lstStyle/>
          <a:p>
            <a:r>
              <a:rPr lang="en-AU" dirty="0" smtClean="0"/>
              <a:t>IEEE 802.11 WG proposed response to CN1</a:t>
            </a:r>
          </a:p>
          <a:p>
            <a:pPr lvl="1"/>
            <a:r>
              <a:rPr lang="en-AU" dirty="0"/>
              <a:t>See </a:t>
            </a:r>
            <a:r>
              <a:rPr lang="en-AU" dirty="0" smtClean="0">
                <a:hlinkClick r:id="rId2"/>
              </a:rPr>
              <a:t>11-19-0266-02</a:t>
            </a:r>
            <a:endParaRPr lang="en-AU" dirty="0" smtClean="0"/>
          </a:p>
          <a:p>
            <a:pPr lvl="1"/>
            <a:r>
              <a:rPr lang="en-AU" i="1" dirty="0"/>
              <a:t>The IEEE 802.11 WG thanks the China NB for their comment in the FDIS ballot, conducted according to the PSDO process agreed by IEEE-SA and ISO, on IEEE 802.11ah.</a:t>
            </a:r>
          </a:p>
          <a:p>
            <a:pPr lvl="1"/>
            <a:r>
              <a:rPr lang="en-AU" i="1" dirty="0" smtClean="0"/>
              <a:t>The </a:t>
            </a:r>
            <a:r>
              <a:rPr lang="en-AU" i="1" dirty="0"/>
              <a:t>China NB’s comment is</a:t>
            </a:r>
            <a:r>
              <a:rPr lang="en-AU" i="1" dirty="0" smtClean="0"/>
              <a:t>:</a:t>
            </a:r>
          </a:p>
          <a:p>
            <a:pPr lvl="2"/>
            <a:r>
              <a:rPr lang="en-AU" i="1" dirty="0" smtClean="0"/>
              <a:t>&lt;comment inserted&gt;</a:t>
            </a:r>
            <a:endParaRPr lang="en-AU" i="1" dirty="0"/>
          </a:p>
          <a:p>
            <a:pPr lvl="1"/>
            <a:r>
              <a:rPr lang="en-AU" i="1" dirty="0"/>
              <a:t>The IEEE 802.11 Working Group would like to inform ISO/IEC JTC1/SC6 that it has decided not to make any changes to IEEE 802.11ah as a result of the China NB’s comment</a:t>
            </a:r>
            <a:r>
              <a:rPr lang="en-AU" i="1" dirty="0" smtClean="0"/>
              <a:t>:</a:t>
            </a:r>
          </a:p>
          <a:p>
            <a:pPr lvl="2"/>
            <a:r>
              <a:rPr lang="en-AU" i="1" dirty="0" smtClean="0"/>
              <a:t>The </a:t>
            </a:r>
            <a:r>
              <a:rPr lang="en-AU" i="1" dirty="0"/>
              <a:t>comment does not propose any explicit changes to IEEE 802.11ah for consideration by the IEEE 802.11 Working </a:t>
            </a:r>
            <a:r>
              <a:rPr lang="en-AU" i="1" dirty="0" smtClean="0"/>
              <a:t>Group</a:t>
            </a:r>
          </a:p>
          <a:p>
            <a:pPr lvl="2"/>
            <a:r>
              <a:rPr lang="en-GB" i="1" dirty="0" smtClean="0"/>
              <a:t>...</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1435038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p>
        </p:txBody>
      </p:sp>
      <p:sp>
        <p:nvSpPr>
          <p:cNvPr id="3" name="Content Placeholder 2"/>
          <p:cNvSpPr>
            <a:spLocks noGrp="1"/>
          </p:cNvSpPr>
          <p:nvPr>
            <p:ph idx="1"/>
          </p:nvPr>
        </p:nvSpPr>
        <p:spPr/>
        <p:txBody>
          <a:bodyPr/>
          <a:lstStyle/>
          <a:p>
            <a:r>
              <a:rPr lang="en-AU" dirty="0" smtClean="0"/>
              <a:t>IEEE 802.11 WG proposed response to CN1</a:t>
            </a:r>
          </a:p>
          <a:p>
            <a:pPr lvl="2"/>
            <a:r>
              <a:rPr lang="en-GB" i="1" dirty="0"/>
              <a:t>…</a:t>
            </a:r>
            <a:endParaRPr lang="en-AU" i="1" dirty="0"/>
          </a:p>
          <a:p>
            <a:pPr lvl="2"/>
            <a:r>
              <a:rPr lang="en-AU" i="1" dirty="0" smtClean="0"/>
              <a:t>The </a:t>
            </a:r>
            <a:r>
              <a:rPr lang="en-AU" i="1" dirty="0"/>
              <a:t>comment does not document any validated issues. Rather, the comment generally highlights the same issues the China NB has asserted many times over multiple years relating to the security mechanisms specified in the IEEE 802.11 standard and its amendments. The IEEE 802.11 Working Group have addressed similar issues in previous comment responses </a:t>
            </a:r>
            <a:r>
              <a:rPr lang="en-AU" i="1" dirty="0" err="1"/>
              <a:t>liased</a:t>
            </a:r>
            <a:r>
              <a:rPr lang="en-AU" i="1" dirty="0"/>
              <a:t> to ISO/IEC JTC1/SC6 as part of the PSDO process. IEEE 802 experts have also participated in many discussions on similar issues over multiple years within ISO/IEC JTC1/SC6. The IEEE 802.11 Working Group continues to believe that the issues asserted in the China NB’s comments are not currently justified by any known evidence.</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89807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China NB provided comments in FDIS ballot on IEEE 802.11ah </a:t>
            </a:r>
          </a:p>
        </p:txBody>
      </p:sp>
      <p:sp>
        <p:nvSpPr>
          <p:cNvPr id="3" name="Content Placeholder 2"/>
          <p:cNvSpPr>
            <a:spLocks noGrp="1"/>
          </p:cNvSpPr>
          <p:nvPr>
            <p:ph idx="1"/>
          </p:nvPr>
        </p:nvSpPr>
        <p:spPr/>
        <p:txBody>
          <a:bodyPr/>
          <a:lstStyle/>
          <a:p>
            <a:r>
              <a:rPr lang="en-AU" dirty="0" smtClean="0"/>
              <a:t>Motion</a:t>
            </a:r>
          </a:p>
          <a:p>
            <a:pPr lvl="1"/>
            <a:r>
              <a:rPr lang="en-AU" i="1" dirty="0" smtClean="0"/>
              <a:t>The IEEE 802 JTC1 SC recommends to the IEEE 802.11 WG that the contents of </a:t>
            </a:r>
            <a:r>
              <a:rPr lang="en-AU" i="1" dirty="0" smtClean="0">
                <a:hlinkClick r:id="rId2"/>
              </a:rPr>
              <a:t>11-19-0266-02</a:t>
            </a:r>
            <a:r>
              <a:rPr lang="en-AU" i="1" dirty="0" smtClean="0"/>
              <a:t> </a:t>
            </a:r>
            <a:r>
              <a:rPr lang="en-AU" i="1" dirty="0" smtClean="0"/>
              <a:t>be liaised to ISO/IEC JTC1/SC6 as responses to comments on IEEE 802.11ah by the China NB during the FDIS ballot that was run as part of the PSDO process</a:t>
            </a:r>
          </a:p>
          <a:p>
            <a:pPr lvl="1"/>
            <a:r>
              <a:rPr lang="en-AU" dirty="0" smtClean="0"/>
              <a:t>Moved:</a:t>
            </a:r>
          </a:p>
          <a:p>
            <a:pPr lvl="1"/>
            <a:r>
              <a:rPr lang="en-AU" dirty="0" smtClean="0"/>
              <a:t>Seconded:</a:t>
            </a:r>
          </a:p>
          <a:p>
            <a:pPr lvl="1"/>
            <a:r>
              <a:rPr lang="en-AU" dirty="0" smtClean="0"/>
              <a:t>Result:</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920020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a:t>
            </a:r>
            <a:r>
              <a:rPr lang="en-AU" dirty="0"/>
              <a:t>waiting for publication</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publication</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A response was sent in Feb 2019 (N16888) – see </a:t>
            </a:r>
            <a:r>
              <a:rPr lang="en-AU" dirty="0">
                <a:hlinkClick r:id="rId3"/>
              </a:rPr>
              <a:t>11-19-0062-01</a:t>
            </a:r>
            <a:endParaRPr lang="en-AU" dirty="0" smtClean="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a:t>
            </a:r>
            <a:r>
              <a:rPr lang="en-AU" dirty="0" smtClean="0"/>
              <a:t>passed but requires a response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&amp; requires response</a:t>
            </a:r>
          </a:p>
          <a:p>
            <a:pPr lvl="1"/>
            <a:r>
              <a:rPr lang="en-AU" dirty="0" smtClean="0"/>
              <a:t>802.11aj-2018 passed </a:t>
            </a:r>
            <a:r>
              <a:rPr lang="en-AU" dirty="0"/>
              <a:t>60-day pre-ballot (</a:t>
            </a:r>
            <a:r>
              <a:rPr lang="en-AU" dirty="0" smtClean="0">
                <a:solidFill>
                  <a:srgbClr val="FF0000"/>
                </a:solidFill>
              </a:rPr>
              <a:t>N??????</a:t>
            </a:r>
            <a:r>
              <a:rPr lang="en-AU" dirty="0" smtClean="0"/>
              <a:t>) </a:t>
            </a:r>
            <a:r>
              <a:rPr lang="en-AU" dirty="0"/>
              <a:t>on </a:t>
            </a:r>
            <a:r>
              <a:rPr lang="en-AU" dirty="0" smtClean="0"/>
              <a:t>10 Feb 2019</a:t>
            </a:r>
            <a:endParaRPr lang="en-AU" dirty="0"/>
          </a:p>
          <a:p>
            <a:pPr lvl="2"/>
            <a:r>
              <a:rPr lang="en-AU" dirty="0"/>
              <a:t>Need? </a:t>
            </a:r>
            <a:r>
              <a:rPr lang="en-AU" dirty="0" smtClean="0"/>
              <a:t>7/0/12</a:t>
            </a:r>
            <a:endParaRPr lang="en-AU" dirty="0"/>
          </a:p>
          <a:p>
            <a:pPr lvl="2"/>
            <a:r>
              <a:rPr lang="en-AU" dirty="0"/>
              <a:t>Submission? </a:t>
            </a:r>
            <a:r>
              <a:rPr lang="en-AU" dirty="0" smtClean="0"/>
              <a:t>6/0/13</a:t>
            </a:r>
          </a:p>
          <a:p>
            <a:pPr lvl="1"/>
            <a:r>
              <a:rPr lang="en-AU" dirty="0" smtClean="0"/>
              <a:t>China NB voted yes/abstain but submitted a comment</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802.11 interim meeting in </a:t>
            </a:r>
            <a:r>
              <a:rPr lang="en-AU" dirty="0"/>
              <a:t>J</a:t>
            </a:r>
            <a:r>
              <a:rPr lang="en-AU" dirty="0" smtClean="0"/>
              <a:t>an 2019 in St Louis</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802.11aj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a:t>Clause 12.2.2 states “The RSN operations in a CMMG BSS shall be the same as the RSN operations in a DMG BSS.”  However, this clause is irrelevant with the subject “Enhancements for Very High Throughput to Support Chinese </a:t>
            </a:r>
            <a:r>
              <a:rPr lang="en-AU" i="1" dirty="0" err="1"/>
              <a:t>Millimeter</a:t>
            </a:r>
            <a:r>
              <a:rPr lang="en-AU" i="1" dirty="0"/>
              <a:t> Wave Frequency Bands (60 GHz and 45 GHz)”. Selection and using of security mechanism should NOT be bound with CMMG BSS. Besides, China NB has pointed out the technical problems about RSN mechanism for several times during the past ballots. </a:t>
            </a:r>
          </a:p>
          <a:p>
            <a:r>
              <a:rPr lang="en-AU" dirty="0"/>
              <a:t>China NB </a:t>
            </a:r>
            <a:r>
              <a:rPr lang="en-AU" dirty="0" smtClean="0"/>
              <a:t>proposed change </a:t>
            </a:r>
            <a:r>
              <a:rPr lang="en-AU" dirty="0"/>
              <a:t>CN1</a:t>
            </a:r>
          </a:p>
          <a:p>
            <a:pPr lvl="1"/>
            <a:r>
              <a:rPr lang="en-AU" i="1" dirty="0"/>
              <a:t>Change the sentence in 12.2.2 to “The RSN operations in a CMMG BSS can be the same as the RSN operations in a DMG BSS. Other security methods can be implemented in a CMMG BSS.”</a:t>
            </a:r>
            <a:endParaRPr lang="en-US"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891551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802.11aj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err="1">
                <a:solidFill>
                  <a:srgbClr val="FF0000"/>
                </a:solidFill>
              </a:rPr>
              <a:t>t</a:t>
            </a:r>
            <a:r>
              <a:rPr lang="en-AU" dirty="0" err="1" smtClean="0">
                <a:solidFill>
                  <a:srgbClr val="FF0000"/>
                </a:solidFill>
              </a:rPr>
              <a:t>bd</a:t>
            </a:r>
            <a:r>
              <a:rPr lang="en-AU" dirty="0" smtClean="0">
                <a:solidFill>
                  <a:srgbClr val="FF0000"/>
                </a:solidFill>
              </a:rPr>
              <a:t> </a:t>
            </a:r>
            <a:r>
              <a:rPr lang="en-AU" dirty="0" smtClean="0">
                <a:solidFill>
                  <a:srgbClr val="FF0000"/>
                </a:solidFill>
              </a:rPr>
              <a:t>– needs an expert to respond to the comment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1356260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passed but requires a response</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rgbClr val="00B050"/>
                </a:solidFill>
              </a:rPr>
              <a:t>passed </a:t>
            </a:r>
            <a:r>
              <a:rPr lang="en-AU" dirty="0">
                <a:solidFill>
                  <a:schemeClr val="accent2"/>
                </a:solidFill>
              </a:rPr>
              <a:t>&amp; requires response</a:t>
            </a:r>
            <a:endParaRPr lang="en-AU" dirty="0" smtClean="0">
              <a:solidFill>
                <a:schemeClr val="accent2"/>
              </a:solidFill>
            </a:endParaRPr>
          </a:p>
          <a:p>
            <a:pPr lvl="1"/>
            <a:r>
              <a:rPr lang="en-AU" dirty="0" smtClean="0"/>
              <a:t>802.11ak-2018 passed 60-day pre-ballot (</a:t>
            </a:r>
            <a:r>
              <a:rPr lang="en-AU" dirty="0" smtClean="0">
                <a:solidFill>
                  <a:srgbClr val="FF0000"/>
                </a:solidFill>
              </a:rPr>
              <a:t>N??????</a:t>
            </a:r>
            <a:r>
              <a:rPr lang="en-AU" dirty="0" smtClean="0"/>
              <a:t>) on 10 Feb 2019</a:t>
            </a:r>
          </a:p>
          <a:p>
            <a:pPr lvl="2"/>
            <a:r>
              <a:rPr lang="en-AU" dirty="0" smtClean="0"/>
              <a:t>Need</a:t>
            </a:r>
            <a:r>
              <a:rPr lang="en-AU" dirty="0"/>
              <a:t>? 7/0/12</a:t>
            </a:r>
          </a:p>
          <a:p>
            <a:pPr lvl="2"/>
            <a:r>
              <a:rPr lang="en-AU" dirty="0"/>
              <a:t>Submission? </a:t>
            </a:r>
            <a:r>
              <a:rPr lang="en-AU" dirty="0" smtClean="0"/>
              <a:t>5/1/13</a:t>
            </a:r>
          </a:p>
          <a:p>
            <a:pPr lvl="1"/>
            <a:r>
              <a:rPr lang="en-AU" dirty="0" smtClean="0"/>
              <a:t>China NB voted no and submitted </a:t>
            </a:r>
            <a:r>
              <a:rPr lang="en-AU" dirty="0"/>
              <a:t>a </a:t>
            </a:r>
            <a:r>
              <a:rPr lang="en-AU" dirty="0" smtClean="0"/>
              <a:t>comment</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a:t> IEEE 802.11ak is the amendment 4 to IEEE 802.11-2016, which is a revision of IEEE 802.11-2012. It is an amendment based on IEEE 802.11-2016 as amended by its previous amendments. China voted against IEEE 802.11 and its amendments in the past with several technical comments (see comments for ISO/IEC/IEEE 8802-11:2018/</a:t>
            </a:r>
            <a:r>
              <a:rPr lang="en-AU" i="1" dirty="0" err="1"/>
              <a:t>FDAmd</a:t>
            </a:r>
            <a:r>
              <a:rPr lang="en-AU" i="1" dirty="0"/>
              <a:t> 1 and 2, 6N16794 and 6N15494</a:t>
            </a:r>
            <a:r>
              <a:rPr lang="en-AU" i="1" dirty="0" smtClean="0"/>
              <a:t>).</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9560869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smtClean="0"/>
              <a:t>…</a:t>
            </a:r>
            <a:endParaRPr lang="en-AU" i="1" dirty="0"/>
          </a:p>
          <a:p>
            <a:pPr lvl="1"/>
            <a:r>
              <a:rPr lang="en-AU" i="1" dirty="0"/>
              <a:t>There is definitely a need for an ISO International Standard on the subject. However, in several clauses such as 6.3.7.2, 6.3.7.3, 6.3.7.4 and 6.3.8.2, they state to use the flawed mechanism specified by IEEE 802.11-2016 like Robust security network association (RSNA).There is no further specifications to address problems pointed out in aforementioned documents (6N16794 etc.) regarding flawed security protocols, default using of typical cryptographic algorithms like AES (not including other compliant options), unsecure communication channel issue and so on. </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232003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
            </a:r>
            <a:br>
              <a:rPr lang="en-AU" dirty="0" smtClean="0"/>
            </a:br>
            <a:r>
              <a:rPr lang="en-AU" dirty="0" smtClean="0"/>
              <a:t>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802.11ak to proceed into FDIS stage because all the technical comments on its base standards should be completely solved. </a:t>
            </a:r>
            <a:endParaRPr lang="en-AU" i="1" dirty="0" smtClean="0"/>
          </a:p>
          <a:p>
            <a:r>
              <a:rPr lang="en-AU" dirty="0" smtClean="0"/>
              <a:t>China </a:t>
            </a:r>
            <a:r>
              <a:rPr lang="en-AU" dirty="0"/>
              <a:t>NB </a:t>
            </a:r>
            <a:r>
              <a:rPr lang="en-AU" dirty="0" smtClean="0"/>
              <a:t>proposed change </a:t>
            </a:r>
            <a:r>
              <a:rPr lang="en-AU" dirty="0"/>
              <a:t>CN1</a:t>
            </a:r>
          </a:p>
          <a:p>
            <a:pPr lvl="1"/>
            <a:r>
              <a:rPr lang="en-AU" i="1" dirty="0" smtClean="0"/>
              <a:t> </a:t>
            </a:r>
            <a:r>
              <a:rPr lang="en-AU" dirty="0" smtClean="0"/>
              <a:t>None</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7732069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ballot 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smtClean="0"/>
              <a:t>Proposed response leverages the response to 802.11ah; </a:t>
            </a:r>
            <a:r>
              <a:rPr lang="en-AU" dirty="0"/>
              <a:t>i</a:t>
            </a:r>
            <a:r>
              <a:rPr lang="en-AU" dirty="0" smtClean="0"/>
              <a:t>ndeed it is almost the same</a:t>
            </a:r>
          </a:p>
          <a:p>
            <a:pPr lvl="2"/>
            <a:r>
              <a:rPr lang="en-AU" dirty="0"/>
              <a:t>See </a:t>
            </a:r>
            <a:r>
              <a:rPr lang="en-AU" dirty="0" smtClean="0">
                <a:hlinkClick r:id="rId2"/>
              </a:rPr>
              <a:t>11-19-0278-01</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1966064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China NB provided comments in </a:t>
            </a:r>
            <a:r>
              <a:rPr lang="en-AU" dirty="0" smtClean="0"/>
              <a:t>60-day </a:t>
            </a:r>
            <a:r>
              <a:rPr lang="en-AU" dirty="0"/>
              <a:t>ballot on 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 JTC1 SC recommends to the IEEE 802.11 WG that the contents of </a:t>
            </a:r>
            <a:r>
              <a:rPr lang="en-AU" i="1" dirty="0" smtClean="0">
                <a:hlinkClick r:id="rId2"/>
              </a:rPr>
              <a:t>11-19-0278-01</a:t>
            </a:r>
            <a:r>
              <a:rPr lang="en-AU" i="1" dirty="0" smtClean="0"/>
              <a:t> </a:t>
            </a:r>
            <a:r>
              <a:rPr lang="en-AU" i="1" dirty="0" smtClean="0"/>
              <a:t>be </a:t>
            </a:r>
            <a:r>
              <a:rPr lang="en-AU" i="1" dirty="0" smtClean="0"/>
              <a:t>liaised to ISO/IEC JTC1/SC6 as responses to comments on IEEE </a:t>
            </a:r>
            <a:r>
              <a:rPr lang="en-AU" i="1" dirty="0" smtClean="0"/>
              <a:t>802.11ak </a:t>
            </a:r>
            <a:r>
              <a:rPr lang="en-AU" i="1" dirty="0" smtClean="0"/>
              <a:t>by the China NB during the </a:t>
            </a:r>
            <a:r>
              <a:rPr lang="en-AU" i="1" dirty="0" smtClean="0"/>
              <a:t>60-day </a:t>
            </a:r>
            <a:r>
              <a:rPr lang="en-AU" i="1" dirty="0" smtClean="0"/>
              <a:t>ballot that was run as part of the PSDO process</a:t>
            </a:r>
          </a:p>
          <a:p>
            <a:pPr lvl="1"/>
            <a:r>
              <a:rPr lang="en-AU" dirty="0" smtClean="0"/>
              <a:t>Moved:</a:t>
            </a:r>
          </a:p>
          <a:p>
            <a:pPr lvl="1"/>
            <a:r>
              <a:rPr lang="en-AU" dirty="0" smtClean="0"/>
              <a:t>Seconded:</a:t>
            </a:r>
          </a:p>
          <a:p>
            <a:pPr lvl="1"/>
            <a:r>
              <a:rPr lang="en-AU" dirty="0" smtClean="0"/>
              <a:t>Result:</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9089932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passed but requires a response</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rgbClr val="00B050"/>
                </a:solidFill>
              </a:rPr>
              <a:t>passed </a:t>
            </a:r>
            <a:r>
              <a:rPr lang="en-AU" dirty="0">
                <a:solidFill>
                  <a:schemeClr val="accent2"/>
                </a:solidFill>
              </a:rPr>
              <a:t>&amp; requires response</a:t>
            </a:r>
            <a:endParaRPr lang="en-AU" dirty="0" smtClean="0">
              <a:solidFill>
                <a:schemeClr val="accent2"/>
              </a:solidFill>
            </a:endParaRPr>
          </a:p>
          <a:p>
            <a:pPr lvl="1"/>
            <a:r>
              <a:rPr lang="en-AU" dirty="0"/>
              <a:t>802.11ak-2018 passed 60-day pre-ballot (</a:t>
            </a:r>
            <a:r>
              <a:rPr lang="en-AU" dirty="0">
                <a:solidFill>
                  <a:srgbClr val="FF0000"/>
                </a:solidFill>
              </a:rPr>
              <a:t>N??????</a:t>
            </a:r>
            <a:r>
              <a:rPr lang="en-AU" dirty="0"/>
              <a:t>) on 10 Feb 2019</a:t>
            </a:r>
          </a:p>
          <a:p>
            <a:pPr lvl="2"/>
            <a:r>
              <a:rPr lang="en-AU" dirty="0"/>
              <a:t>Need? 7/0/12</a:t>
            </a:r>
          </a:p>
          <a:p>
            <a:pPr lvl="2"/>
            <a:r>
              <a:rPr lang="en-AU" dirty="0"/>
              <a:t>Submission? 5</a:t>
            </a:r>
            <a:r>
              <a:rPr lang="en-AU" dirty="0" smtClean="0"/>
              <a:t>/1/13</a:t>
            </a:r>
            <a:endParaRPr lang="en-AU" dirty="0"/>
          </a:p>
          <a:p>
            <a:pPr lvl="1"/>
            <a:r>
              <a:rPr lang="en-AU" dirty="0"/>
              <a:t>China NB voted no and submitted a comment</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a:t> IEEE 802.11aq is the amendment 5 to IEEE 802.11-2016, which is a revision of IEEE 802.11-2012. It is an amendment based on IEEE 802.11-2016 as amended by its previous amendments. China voted against IEEE 802.11 and its amendments in the past with several technical comments (see comments for ISO/IEC/IEEE 8802-11:2018/</a:t>
            </a:r>
            <a:r>
              <a:rPr lang="en-AU" i="1" dirty="0" err="1"/>
              <a:t>FDAmd</a:t>
            </a:r>
            <a:r>
              <a:rPr lang="en-AU" i="1" dirty="0"/>
              <a:t> 1 and 2, 6N16794 and 6N15494).</a:t>
            </a:r>
          </a:p>
          <a:p>
            <a:pPr lvl="1"/>
            <a:r>
              <a:rPr lang="en-AU" i="1" dirty="0" smtClean="0"/>
              <a:t>…</a:t>
            </a:r>
            <a:endParaRPr lang="en-US"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118859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Vancouver in March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smtClean="0"/>
              <a:t>…</a:t>
            </a:r>
            <a:endParaRPr lang="en-AU" i="1" dirty="0"/>
          </a:p>
          <a:p>
            <a:pPr lvl="1"/>
            <a:r>
              <a:rPr lang="en-AU" i="1" dirty="0"/>
              <a:t>There is definitely a need for an ISO International Standard on the subject. However, IEEE 802.11aq added Clause 12.2.10 “Requirements for support of MAC privacy enhancements”, where the content of MAC layer privacy protection is realized by MAC address management. This did not resolve the problems pointed out in aforementioned documents (6N16794 etc.) regarding flawed security protocols, default using of typical cryptographic algorithms like AES (not including other compliant options), unsecure communication channel issue and so on. </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660928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802.11aq to proceed into FDIS stage because all the technical comments on its base standards should be completely solved. </a:t>
            </a:r>
          </a:p>
          <a:p>
            <a:r>
              <a:rPr lang="en-AU" dirty="0"/>
              <a:t>China NB </a:t>
            </a:r>
            <a:r>
              <a:rPr lang="en-AU" dirty="0" smtClean="0"/>
              <a:t>proposed change </a:t>
            </a:r>
            <a:r>
              <a:rPr lang="en-AU" dirty="0"/>
              <a:t>CN1</a:t>
            </a:r>
          </a:p>
          <a:p>
            <a:pPr lvl="1"/>
            <a:r>
              <a:rPr lang="en-AU" i="1" dirty="0" smtClean="0"/>
              <a:t> </a:t>
            </a:r>
            <a:r>
              <a:rPr lang="en-AU" dirty="0" smtClean="0"/>
              <a:t>None</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14950508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a:t>
            </a:r>
            <a:r>
              <a:rPr lang="en-AU" dirty="0"/>
              <a:t>the 60-day ballot </a:t>
            </a:r>
            <a:r>
              <a:rPr lang="en-AU" dirty="0" smtClean="0"/>
              <a:t>ballot on </a:t>
            </a:r>
            <a:r>
              <a:rPr lang="en-AU" dirty="0"/>
              <a:t>IEEE </a:t>
            </a:r>
            <a:r>
              <a:rPr lang="en-AU" dirty="0" smtClean="0"/>
              <a:t>802.11aq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a:t>Proposed response leverages the response to </a:t>
            </a:r>
            <a:r>
              <a:rPr lang="en-AU" dirty="0" smtClean="0"/>
              <a:t>802.11ah;  </a:t>
            </a:r>
            <a:r>
              <a:rPr lang="en-AU" dirty="0"/>
              <a:t>i</a:t>
            </a:r>
            <a:r>
              <a:rPr lang="en-AU" dirty="0" smtClean="0"/>
              <a:t>ndeed </a:t>
            </a:r>
            <a:r>
              <a:rPr lang="en-AU" dirty="0"/>
              <a:t>it is almost the same</a:t>
            </a:r>
          </a:p>
          <a:p>
            <a:pPr lvl="2"/>
            <a:r>
              <a:rPr lang="en-AU" dirty="0"/>
              <a:t>See </a:t>
            </a:r>
            <a:r>
              <a:rPr lang="en-AU" dirty="0" smtClean="0">
                <a:hlinkClick r:id="rId2"/>
              </a:rPr>
              <a:t>11-19-0279-00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17540667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China NB provided comments in </a:t>
            </a:r>
            <a:r>
              <a:rPr lang="en-AU" dirty="0" smtClean="0"/>
              <a:t>60-day </a:t>
            </a:r>
            <a:r>
              <a:rPr lang="en-AU" dirty="0"/>
              <a:t>ballot on IEEE </a:t>
            </a:r>
            <a:r>
              <a:rPr lang="en-AU" dirty="0" smtClean="0"/>
              <a:t>802.11aq </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 JTC1 SC recommends to the IEEE 802.11 WG that the contents of </a:t>
            </a:r>
            <a:r>
              <a:rPr lang="en-AU" i="1" dirty="0" smtClean="0">
                <a:hlinkClick r:id="rId2"/>
              </a:rPr>
              <a:t>11-19-0279-00</a:t>
            </a:r>
            <a:r>
              <a:rPr lang="en-AU" i="1" dirty="0" smtClean="0"/>
              <a:t> </a:t>
            </a:r>
            <a:r>
              <a:rPr lang="en-AU" i="1" dirty="0" smtClean="0"/>
              <a:t>be </a:t>
            </a:r>
            <a:r>
              <a:rPr lang="en-AU" i="1" dirty="0" smtClean="0"/>
              <a:t>liaised to ISO/IEC JTC1/SC6 as responses to comments on IEEE </a:t>
            </a:r>
            <a:r>
              <a:rPr lang="en-AU" i="1" dirty="0" smtClean="0"/>
              <a:t>802.11aq </a:t>
            </a:r>
            <a:r>
              <a:rPr lang="en-AU" i="1" dirty="0" smtClean="0"/>
              <a:t>by the China NB during the </a:t>
            </a:r>
            <a:r>
              <a:rPr lang="en-AU" i="1" dirty="0" smtClean="0"/>
              <a:t>60-day </a:t>
            </a:r>
            <a:r>
              <a:rPr lang="en-AU" i="1" dirty="0" smtClean="0"/>
              <a:t>ballot that was run as part of the PSDO process</a:t>
            </a:r>
          </a:p>
          <a:p>
            <a:pPr lvl="1"/>
            <a:r>
              <a:rPr lang="en-AU" dirty="0" smtClean="0"/>
              <a:t>Moved:</a:t>
            </a:r>
          </a:p>
          <a:p>
            <a:pPr lvl="1"/>
            <a:r>
              <a:rPr lang="en-AU" dirty="0" smtClean="0"/>
              <a:t>Seconded:</a:t>
            </a:r>
          </a:p>
          <a:p>
            <a:pPr lvl="1"/>
            <a:r>
              <a:rPr lang="en-AU" dirty="0" smtClean="0"/>
              <a:t>Result:</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17711698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May liaise draft out of March 2019 meeting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May liaise draft out of March 2019 meeting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St Louis, in January 2019, as documented </a:t>
            </a:r>
            <a:r>
              <a:rPr lang="en-AU" i="1" smtClean="0"/>
              <a:t>in </a:t>
            </a:r>
            <a:r>
              <a:rPr lang="en-AU" i="1" smtClean="0">
                <a:solidFill>
                  <a:srgbClr val="FF0000"/>
                </a:solidFill>
                <a:hlinkClick r:id="rId3"/>
              </a:rPr>
              <a:t>11-19-0252-00</a:t>
            </a:r>
            <a:endParaRPr lang="en-AU" i="1"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interest has been expressed in submitting 802.15.4</a:t>
            </a:r>
            <a:endParaRPr lang="en-AU" dirty="0"/>
          </a:p>
        </p:txBody>
      </p:sp>
      <p:sp>
        <p:nvSpPr>
          <p:cNvPr id="3" name="Content Placeholder 2"/>
          <p:cNvSpPr>
            <a:spLocks noGrp="1"/>
          </p:cNvSpPr>
          <p:nvPr>
            <p:ph idx="1"/>
          </p:nvPr>
        </p:nvSpPr>
        <p:spPr/>
        <p:txBody>
          <a:bodyPr/>
          <a:lstStyle/>
          <a:p>
            <a:pPr lvl="1"/>
            <a:r>
              <a:rPr lang="en-AU" dirty="0" smtClean="0"/>
              <a:t>A number of 802.15.4 participants have contacted the SC Chair expressing an interest in submitting 802.15.4 into the PSDO process</a:t>
            </a:r>
          </a:p>
          <a:p>
            <a:pPr lvl="1"/>
            <a:r>
              <a:rPr lang="en-AU" dirty="0" smtClean="0"/>
              <a:t>The SC Chair has advised them of the appropriate processes</a:t>
            </a:r>
          </a:p>
          <a:p>
            <a:pPr lvl="1"/>
            <a:r>
              <a:rPr lang="en-AU" dirty="0" smtClean="0"/>
              <a:t>Ultimately, it is question for the 802.15 WG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37542433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93</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15802-1:1995 (in systematic </a:t>
            </a:r>
            <a:r>
              <a:rPr lang="en-AU" dirty="0" smtClean="0"/>
              <a:t>review, closing 9 Feb 2019)</a:t>
            </a:r>
          </a:p>
          <a:p>
            <a:pPr lvl="2"/>
            <a:r>
              <a:rPr lang="en-AU" dirty="0" smtClean="0"/>
              <a:t>ISO/IEC </a:t>
            </a:r>
            <a:r>
              <a:rPr lang="en-AU" dirty="0"/>
              <a:t>15802-3:1998 (in systematic </a:t>
            </a:r>
            <a:r>
              <a:rPr lang="en-AU" dirty="0" smtClean="0"/>
              <a:t>review, </a:t>
            </a:r>
            <a:r>
              <a:rPr lang="en-AU" dirty="0"/>
              <a:t>closing 9 Feb 2019</a:t>
            </a:r>
            <a:r>
              <a:rPr lang="en-AU" dirty="0" smtClean="0"/>
              <a:t>)</a:t>
            </a:r>
          </a:p>
          <a:p>
            <a:pPr lvl="2"/>
            <a:r>
              <a:rPr lang="en-AU" dirty="0" smtClean="0"/>
              <a:t>ISO/IEC </a:t>
            </a:r>
            <a:r>
              <a:rPr lang="en-AU" dirty="0"/>
              <a:t>8802-5:1998 (in systematic </a:t>
            </a:r>
            <a:r>
              <a:rPr lang="en-AU" dirty="0" smtClean="0"/>
              <a:t>review, </a:t>
            </a:r>
            <a:r>
              <a:rPr lang="en-AU" dirty="0"/>
              <a:t>closing 9 Feb 2019</a:t>
            </a:r>
            <a:r>
              <a:rPr lang="en-AU" dirty="0" smtClean="0"/>
              <a:t>)</a:t>
            </a:r>
          </a:p>
          <a:p>
            <a:pPr lvl="2"/>
            <a:r>
              <a:rPr lang="en-AU" dirty="0" smtClean="0"/>
              <a:t>ISO/IEC </a:t>
            </a:r>
            <a:r>
              <a:rPr lang="en-AU" dirty="0"/>
              <a:t>8802-5:1998/Amd.1:1998 (in systematic review, closing 9 Feb 2019</a:t>
            </a:r>
            <a:r>
              <a:rPr lang="en-AU" dirty="0" smtClean="0"/>
              <a:t>)</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6350431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14944</Words>
  <Application>Microsoft Office PowerPoint</Application>
  <PresentationFormat>On-screen Show (4:3)</PresentationFormat>
  <Paragraphs>2332</Paragraphs>
  <Slides>165</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165</vt:i4>
      </vt:variant>
    </vt:vector>
  </HeadingPairs>
  <TitlesOfParts>
    <vt:vector size="172" baseType="lpstr">
      <vt:lpstr>Arial</vt:lpstr>
      <vt:lpstr>Times New Roman</vt:lpstr>
      <vt:lpstr>Wingdings</vt:lpstr>
      <vt:lpstr>802-11-Submission</vt:lpstr>
      <vt:lpstr>Acrobat Document</vt:lpstr>
      <vt:lpstr>Document</vt:lpstr>
      <vt:lpstr>Packager Shell Object</vt:lpstr>
      <vt:lpstr>IEEE 802 JTC1 Standing Committee March 2019 agenda in Vancouver</vt:lpstr>
      <vt:lpstr>This document will be used to run the IEEE 802 JTC1 SC meetings in Vancouver in March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2019 plenary meeting in Vancouver</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52 standards through to PSDO ratification with 32 in-process</vt:lpstr>
      <vt:lpstr>IEEE 802.1 WG has sent 24 standards completely through the PSDO ratification process</vt:lpstr>
      <vt:lpstr>IEEE 802.1 WG has sent 24 standards completely through the PSDO ratification process</vt:lpstr>
      <vt:lpstr>IEEE 802.3 WG has sent 13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14 standards in the pipeline for ratification under the PSDO</vt:lpstr>
      <vt:lpstr>IEEE 802.1 has 14 standards in the pipeline for ratification under the PSDO process</vt:lpstr>
      <vt:lpstr>IEEE 802.1CB FDIS ballot is waiting for publication</vt:lpstr>
      <vt:lpstr>IEEE 802.1Qci FDIS ballot is waiting for publication</vt:lpstr>
      <vt:lpstr>IEEE 802.1Qch FDIS ballot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FDIS ballot closes on 26 June 2019 </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few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7 standards in the pipeline for ratification under the PSDO process</vt:lpstr>
      <vt:lpstr>IEEE 802.3bs is waiting for publication</vt:lpstr>
      <vt:lpstr>IEEE 802.3cb 60-day ballot closes 8 April</vt:lpstr>
      <vt:lpstr>IEEE 802.3cc is waiting for publication</vt:lpstr>
      <vt:lpstr>IEEE 802.3cd was liaised for information in Feb 2018</vt:lpstr>
      <vt:lpstr>IEEE 802.3-REV 60-day ballot closes on 14 April 2019</vt:lpstr>
      <vt:lpstr>IEEE 802.3bt was liaised for information in Feb 2018</vt:lpstr>
      <vt:lpstr>IEEE 802.3.2 was liaised for information in Feb 2019</vt:lpstr>
      <vt:lpstr>802.3 WG are currently considering the order of amendments</vt:lpstr>
      <vt:lpstr>IEEE 802.11 has ten standards in the pipeline for ratification under the PSDO</vt:lpstr>
      <vt:lpstr>IEEE 802.11ah FDIS passed by requires comment resolution</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IEEE 802.11ai is waiting for publication</vt:lpstr>
      <vt:lpstr>IEEE 802.11ai is waiting for publication</vt:lpstr>
      <vt:lpstr>IEEE 802.11aj 60-day ballot passed but requires a response</vt:lpstr>
      <vt:lpstr>China NB provided comments in FDIS ballot on IEEE 802.11aj </vt:lpstr>
      <vt:lpstr>China NB provided comments in FDIS ballot on IEEE 802.11aj </vt:lpstr>
      <vt:lpstr>IEEE 802.11ak 60-day ballot passed but requires a response</vt:lpstr>
      <vt:lpstr>China NB provided comments in the 60-day ballot on IEEE 802.11ak </vt:lpstr>
      <vt:lpstr>China NB provided comments in the 60-day ballot on IEEE 802.11ak </vt:lpstr>
      <vt:lpstr>China NB provided comments in the 60-day ballot  on IEEE 802.11ak </vt:lpstr>
      <vt:lpstr>China NB provided comments in the 60-day ballot ballot on IEEE 802.11ak </vt:lpstr>
      <vt:lpstr>China NB provided comments in 60-day ballot on IEEE 802.11ak </vt:lpstr>
      <vt:lpstr>IEEE 802.11aq 60-day ballot passed but requires a response</vt:lpstr>
      <vt:lpstr>China NB provided comments in the 60-day ballot ballot on IEEE 802.11aq</vt:lpstr>
      <vt:lpstr>China NB provided comments in the 60-day ballot ballot on IEEE 802.11aq</vt:lpstr>
      <vt:lpstr>China NB provided comments in the 60-day ballot ballot on IEEE 802.11aq</vt:lpstr>
      <vt:lpstr>China NB provided comments in the 60-day ballot ballot on IEEE 802.11aq </vt:lpstr>
      <vt:lpstr>China NB provided comments in 60-day ballot on IEEE 802.11aq </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Some interest has been expressed in submitting 802.15.4</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Is anyone intending to go to the SC6 meeting in China?</vt:lpstr>
      <vt:lpstr>The SC will need to provide a report to SC6 at their next meeting</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lpstr>IEEE 802.3bn is published</vt:lpstr>
      <vt:lpstr>IEEE 802.3bv is published</vt:lpstr>
      <vt:lpstr>IEEE 802.3bu is published</vt:lpstr>
      <vt:lpstr>IEEE 802.1AEcg has ratified as a ISO/IEC/IEEE standard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2019-02-20T01:19:41Z</dcterms:modified>
</cp:coreProperties>
</file>