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10"/>
  </p:notesMasterIdLst>
  <p:handoutMasterIdLst>
    <p:handoutMasterId r:id="rId111"/>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18" r:id="rId15"/>
    <p:sldId id="1220" r:id="rId16"/>
    <p:sldId id="1211" r:id="rId17"/>
    <p:sldId id="1304" r:id="rId18"/>
    <p:sldId id="1306" r:id="rId19"/>
    <p:sldId id="1307" r:id="rId20"/>
    <p:sldId id="1308" r:id="rId21"/>
    <p:sldId id="1310" r:id="rId22"/>
    <p:sldId id="1305" r:id="rId23"/>
    <p:sldId id="1303" r:id="rId24"/>
    <p:sldId id="1212" r:id="rId25"/>
    <p:sldId id="1374" r:id="rId26"/>
    <p:sldId id="1377" r:id="rId27"/>
    <p:sldId id="1375" r:id="rId28"/>
    <p:sldId id="1376" r:id="rId29"/>
    <p:sldId id="1378" r:id="rId30"/>
    <p:sldId id="1381" r:id="rId31"/>
    <p:sldId id="1215" r:id="rId32"/>
    <p:sldId id="1188" r:id="rId33"/>
    <p:sldId id="1285" r:id="rId34"/>
    <p:sldId id="1229" r:id="rId35"/>
    <p:sldId id="1246" r:id="rId36"/>
    <p:sldId id="1257" r:id="rId37"/>
    <p:sldId id="1275" r:id="rId38"/>
    <p:sldId id="1296" r:id="rId39"/>
    <p:sldId id="1297" r:id="rId40"/>
    <p:sldId id="1298" r:id="rId41"/>
    <p:sldId id="1300" r:id="rId42"/>
    <p:sldId id="1299" r:id="rId43"/>
    <p:sldId id="1301" r:id="rId44"/>
    <p:sldId id="1328" r:id="rId45"/>
    <p:sldId id="1329" r:id="rId46"/>
    <p:sldId id="1339" r:id="rId47"/>
    <p:sldId id="1340" r:id="rId48"/>
    <p:sldId id="1341" r:id="rId49"/>
    <p:sldId id="1342" r:id="rId50"/>
    <p:sldId id="1343" r:id="rId51"/>
    <p:sldId id="1344" r:id="rId52"/>
    <p:sldId id="1345" r:id="rId53"/>
    <p:sldId id="1346" r:id="rId54"/>
    <p:sldId id="1347" r:id="rId55"/>
    <p:sldId id="1348" r:id="rId56"/>
    <p:sldId id="1349" r:id="rId57"/>
    <p:sldId id="1350" r:id="rId58"/>
    <p:sldId id="1351" r:id="rId59"/>
    <p:sldId id="1352" r:id="rId60"/>
    <p:sldId id="1353" r:id="rId61"/>
    <p:sldId id="1354" r:id="rId62"/>
    <p:sldId id="1338" r:id="rId63"/>
    <p:sldId id="1367" r:id="rId64"/>
    <p:sldId id="1368" r:id="rId65"/>
    <p:sldId id="1382" r:id="rId66"/>
    <p:sldId id="1379" r:id="rId67"/>
    <p:sldId id="1380" r:id="rId68"/>
    <p:sldId id="1313" r:id="rId69"/>
    <p:sldId id="1314" r:id="rId70"/>
    <p:sldId id="1365" r:id="rId71"/>
    <p:sldId id="1364" r:id="rId72"/>
    <p:sldId id="1315" r:id="rId73"/>
    <p:sldId id="1366" r:id="rId74"/>
    <p:sldId id="1383" r:id="rId75"/>
    <p:sldId id="1384" r:id="rId76"/>
    <p:sldId id="1385" r:id="rId77"/>
    <p:sldId id="1386" r:id="rId78"/>
    <p:sldId id="1387" r:id="rId79"/>
    <p:sldId id="1388" r:id="rId80"/>
    <p:sldId id="1389" r:id="rId81"/>
    <p:sldId id="1390" r:id="rId82"/>
    <p:sldId id="1391" r:id="rId83"/>
    <p:sldId id="1392" r:id="rId84"/>
    <p:sldId id="1393" r:id="rId85"/>
    <p:sldId id="1394" r:id="rId86"/>
    <p:sldId id="1395" r:id="rId87"/>
    <p:sldId id="1396" r:id="rId88"/>
    <p:sldId id="1397" r:id="rId89"/>
    <p:sldId id="1398" r:id="rId90"/>
    <p:sldId id="1399" r:id="rId91"/>
    <p:sldId id="1400" r:id="rId92"/>
    <p:sldId id="1401" r:id="rId93"/>
    <p:sldId id="1402" r:id="rId94"/>
    <p:sldId id="1403" r:id="rId95"/>
    <p:sldId id="1404" r:id="rId96"/>
    <p:sldId id="1405" r:id="rId97"/>
    <p:sldId id="1369" r:id="rId98"/>
    <p:sldId id="1370" r:id="rId99"/>
    <p:sldId id="1371" r:id="rId100"/>
    <p:sldId id="1406" r:id="rId101"/>
    <p:sldId id="1407" r:id="rId102"/>
    <p:sldId id="1204" r:id="rId103"/>
    <p:sldId id="1205" r:id="rId104"/>
    <p:sldId id="1206" r:id="rId105"/>
    <p:sldId id="1228" r:id="rId106"/>
    <p:sldId id="868" r:id="rId107"/>
    <p:sldId id="874" r:id="rId108"/>
    <p:sldId id="305" r:id="rId10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6" d="100"/>
          <a:sy n="66" d="100"/>
        </p:scale>
        <p:origin x="143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802.11-19/0232r2</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9/11-19-0500-00-coex-proposed-ls-to-3gpp-ran-and-ran1-on-continuing-the-discussion-on-a-common-preamble-between-nr-u-and-wi-fi-in-5-ghz-and-6-ghz.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9/11-19-0500-00-coex-proposed-ls-to-3gpp-ran-and-ran1-on-continuing-the-discussion-on-a-common-preamble-between-nr-u-and-wi-fi-in-5-ghz-and-6-ghz.docx"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04.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271-00-coex-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19/11-19-0485-00-coex-3gpp-ran1-status-on-nr-unlicensed.pptx"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hyperlink" Target="http://grouper.ieee.org/groups/802/11/Workshops/2019-July-Coex/workshop.htm" TargetMode="External"/><Relationship Id="rId4" Type="http://schemas.openxmlformats.org/officeDocument/2006/relationships/image" Target="../media/image5.emf"/></Relationships>
</file>

<file path=ppt/slides/_rels/slide79.xml.rels><?xml version="1.0" encoding="UTF-8" standalone="yes"?>
<Relationships xmlns="http://schemas.openxmlformats.org/package/2006/relationships"><Relationship Id="rId3" Type="http://schemas.openxmlformats.org/officeDocument/2006/relationships/hyperlink" Target="http://grouper.ieee.org/groups/802/11/Workshops/2019-July-Coex/workshop.ht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Vancouver </a:t>
            </a:r>
            <a:r>
              <a:rPr lang="en-US" dirty="0" smtClean="0">
                <a:solidFill>
                  <a:schemeClr val="accent6"/>
                </a:solidFill>
              </a:rPr>
              <a:t>in Mar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13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 proposal to send a LS asking RAN to continue discussions on use of common preambles</a:t>
            </a:r>
            <a:endParaRPr lang="en-AU" dirty="0"/>
          </a:p>
        </p:txBody>
      </p:sp>
      <p:sp>
        <p:nvSpPr>
          <p:cNvPr id="3" name="Content Placeholder 2"/>
          <p:cNvSpPr>
            <a:spLocks noGrp="1"/>
          </p:cNvSpPr>
          <p:nvPr>
            <p:ph idx="1"/>
          </p:nvPr>
        </p:nvSpPr>
        <p:spPr/>
        <p:txBody>
          <a:bodyPr/>
          <a:lstStyle/>
          <a:p>
            <a:pPr lvl="1"/>
            <a:r>
              <a:rPr lang="en-AU" dirty="0" smtClean="0"/>
              <a:t>A proposed LS has been uploaded </a:t>
            </a:r>
            <a:r>
              <a:rPr lang="en-AU" dirty="0"/>
              <a:t>asking </a:t>
            </a:r>
            <a:r>
              <a:rPr lang="en-AU" dirty="0" smtClean="0"/>
              <a:t>3GPP RAN </a:t>
            </a:r>
            <a:r>
              <a:rPr lang="en-AU" dirty="0"/>
              <a:t>to continue </a:t>
            </a:r>
            <a:r>
              <a:rPr lang="en-AU" dirty="0" smtClean="0"/>
              <a:t>discussions </a:t>
            </a:r>
            <a:r>
              <a:rPr lang="en-AU" dirty="0"/>
              <a:t>on use of common </a:t>
            </a:r>
            <a:r>
              <a:rPr lang="en-AU" dirty="0" smtClean="0"/>
              <a:t>preambles</a:t>
            </a:r>
          </a:p>
          <a:p>
            <a:pPr lvl="2"/>
            <a:r>
              <a:rPr lang="en-AU" dirty="0" smtClean="0"/>
              <a:t>See </a:t>
            </a:r>
            <a:r>
              <a:rPr lang="en-AU" dirty="0" smtClean="0">
                <a:hlinkClick r:id="rId2"/>
              </a:rPr>
              <a:t>11-19-0500-00</a:t>
            </a:r>
            <a:endParaRPr lang="en-AU" dirty="0" smtClean="0"/>
          </a:p>
          <a:p>
            <a:pPr lvl="1"/>
            <a:r>
              <a:rPr lang="en-AU" dirty="0" smtClean="0"/>
              <a:t>The authors of the proposal </a:t>
            </a:r>
            <a:r>
              <a:rPr lang="en-AU" dirty="0"/>
              <a:t>are </a:t>
            </a:r>
            <a:r>
              <a:rPr lang="en-AU" dirty="0" err="1"/>
              <a:t>Shubhodeep</a:t>
            </a:r>
            <a:r>
              <a:rPr lang="en-AU" dirty="0"/>
              <a:t> </a:t>
            </a:r>
            <a:r>
              <a:rPr lang="en-AU" dirty="0" err="1" smtClean="0"/>
              <a:t>Adhikari</a:t>
            </a:r>
            <a:r>
              <a:rPr lang="en-AU" dirty="0" smtClean="0"/>
              <a:t> (Broadcom) &amp; Sindhu Verma (Broadcom) but the proposal will be presented by David Boldy (Broadcom)</a:t>
            </a:r>
          </a:p>
          <a:p>
            <a:pPr lvl="1"/>
            <a:endParaRPr lang="en-AU" dirty="0"/>
          </a:p>
          <a:p>
            <a:pPr lvl="1"/>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0238970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a:t>
            </a:r>
            <a:r>
              <a:rPr lang="en-AU" dirty="0" err="1" smtClean="0"/>
              <a:t>Coex</a:t>
            </a:r>
            <a:r>
              <a:rPr lang="en-AU" dirty="0" smtClean="0"/>
              <a:t> SC may consider a motion to send a LS to 3GPP RAN in relation to the use of common preambles</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802.11 </a:t>
            </a:r>
            <a:r>
              <a:rPr lang="en-AU" i="1" dirty="0" err="1" smtClean="0"/>
              <a:t>Coex</a:t>
            </a:r>
            <a:r>
              <a:rPr lang="en-AU" i="1" dirty="0" smtClean="0"/>
              <a:t> SC recommends to the IEEE 802.11 WG that the contents of </a:t>
            </a:r>
            <a:r>
              <a:rPr lang="en-AU" i="1" dirty="0" smtClean="0">
                <a:hlinkClick r:id="rId2"/>
              </a:rPr>
              <a:t>11-19-0500-00</a:t>
            </a:r>
            <a:r>
              <a:rPr lang="en-AU" i="1" dirty="0" smtClean="0"/>
              <a:t> be liaised to 3GPP RAN</a:t>
            </a:r>
          </a:p>
          <a:p>
            <a:pPr lvl="1"/>
            <a:r>
              <a:rPr lang="en-AU" dirty="0" smtClean="0"/>
              <a:t>Moved: David Boldy</a:t>
            </a:r>
          </a:p>
          <a:p>
            <a:pPr lvl="1"/>
            <a:r>
              <a:rPr lang="en-AU" dirty="0" smtClean="0"/>
              <a:t>Seconded: </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8225629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871"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6796674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p>
          <a:p>
            <a:pPr lvl="1"/>
            <a:r>
              <a:rPr lang="en-US" dirty="0" smtClean="0">
                <a:solidFill>
                  <a:srgbClr val="FF0000"/>
                </a:solidFill>
              </a:rPr>
              <a:t>Status?</a:t>
            </a:r>
            <a:endParaRPr lang="en-AU" dirty="0" smtClean="0">
              <a:solidFill>
                <a:srgbClr val="FF0000"/>
              </a:solidFill>
            </a:endParaRPr>
          </a:p>
          <a:p>
            <a:pPr marL="184150" lvl="2" indent="0">
              <a:buNone/>
            </a:pP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12629689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Atlanta in May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3GPP </a:t>
            </a:r>
            <a:r>
              <a:rPr lang="en-AU" dirty="0" smtClean="0"/>
              <a:t>RAN/RAN1 activities</a:t>
            </a:r>
          </a:p>
          <a:p>
            <a:pPr lvl="2"/>
            <a:r>
              <a:rPr lang="en-AU" dirty="0" smtClean="0"/>
              <a:t>Review of ETSI BRAN discussions</a:t>
            </a:r>
            <a:endParaRPr lang="en-AU" dirty="0" smtClean="0"/>
          </a:p>
          <a:p>
            <a:pPr lvl="2"/>
            <a:r>
              <a:rPr lang="en-AU" dirty="0" smtClean="0"/>
              <a:t>Preparation for </a:t>
            </a:r>
            <a:r>
              <a:rPr lang="en-AU" dirty="0" err="1" smtClean="0"/>
              <a:t>Coex</a:t>
            </a:r>
            <a:r>
              <a:rPr lang="en-AU" dirty="0" smtClean="0"/>
              <a:t> Workshop</a:t>
            </a:r>
          </a:p>
          <a:p>
            <a:pPr lvl="3"/>
            <a:r>
              <a:rPr lang="en-AU" dirty="0" smtClean="0"/>
              <a:t>Review logistics</a:t>
            </a:r>
          </a:p>
          <a:p>
            <a:pPr lvl="3"/>
            <a:r>
              <a:rPr lang="en-AU" dirty="0" smtClean="0"/>
              <a:t>Determine agenda based on response to call for papers</a:t>
            </a:r>
          </a:p>
          <a:p>
            <a:pPr lvl="3"/>
            <a:r>
              <a:rPr lang="en-AU" dirty="0" smtClean="0"/>
              <a:t>…</a:t>
            </a:r>
            <a:endParaRPr lang="en-AU" dirty="0" smtClean="0"/>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4619790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Vancouver in March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St Louis</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St Louis </a:t>
            </a:r>
            <a:r>
              <a:rPr lang="en-AU" dirty="0" smtClean="0"/>
              <a:t>meeting in Jan 2019 are available on Mentor:</a:t>
            </a:r>
          </a:p>
          <a:p>
            <a:pPr lvl="2"/>
            <a:r>
              <a:rPr lang="en-AU" dirty="0" smtClean="0"/>
              <a:t>See </a:t>
            </a:r>
            <a:r>
              <a:rPr lang="en-AU" dirty="0" smtClean="0">
                <a:hlinkClick r:id="rId2"/>
              </a:rPr>
              <a:t>11-19-0271-00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11-19-0271-00</a:t>
            </a:r>
            <a:r>
              <a:rPr lang="en-AU" i="1" dirty="0" smtClean="0">
                <a:solidFill>
                  <a:srgbClr val="FF0000"/>
                </a:solidFill>
              </a:rPr>
              <a:t> </a:t>
            </a:r>
            <a:r>
              <a:rPr lang="en-AU" i="1" dirty="0" smtClean="0"/>
              <a:t>as minutes of its meeting in </a:t>
            </a:r>
            <a:r>
              <a:rPr lang="en-AU" i="1" dirty="0"/>
              <a:t>St Louis  </a:t>
            </a:r>
            <a:r>
              <a:rPr lang="en-AU" i="1" dirty="0" smtClean="0"/>
              <a:t>in Jan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teleconference</a:t>
            </a:r>
          </a:p>
          <a:p>
            <a:pPr marL="342900" lvl="1" indent="-342900" algn="ctr">
              <a:buNone/>
            </a:pPr>
            <a:r>
              <a:rPr lang="en-AU" sz="2400" b="1" dirty="0" smtClean="0">
                <a:solidFill>
                  <a:srgbClr val="FF0000"/>
                </a:solidFill>
              </a:rPr>
              <a:t>on 29 January 2019</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working diligently to complete the adaptivity clauses</a:t>
            </a:r>
            <a:endParaRPr lang="en-AU" dirty="0"/>
          </a:p>
        </p:txBody>
      </p:sp>
      <p:sp>
        <p:nvSpPr>
          <p:cNvPr id="3" name="Content Placeholder 2"/>
          <p:cNvSpPr>
            <a:spLocks noGrp="1"/>
          </p:cNvSpPr>
          <p:nvPr>
            <p:ph idx="1"/>
          </p:nvPr>
        </p:nvSpPr>
        <p:spPr/>
        <p:txBody>
          <a:bodyPr/>
          <a:lstStyle/>
          <a:p>
            <a:pPr lvl="1"/>
            <a:r>
              <a:rPr lang="en-US" dirty="0" smtClean="0"/>
              <a:t>ETSI BRAN is working diligently to polish the requirements in the next revision of EN 301 893</a:t>
            </a:r>
          </a:p>
          <a:p>
            <a:pPr lvl="1"/>
            <a:r>
              <a:rPr lang="en-US" dirty="0" smtClean="0"/>
              <a:t>There is very little substantive contention on most of the proposed refinements</a:t>
            </a:r>
          </a:p>
          <a:p>
            <a:pPr lvl="1"/>
            <a:r>
              <a:rPr lang="en-US" dirty="0" smtClean="0"/>
              <a:t>A teleconference was held on 29 January to consider various refinements to the adaptivity clause</a:t>
            </a:r>
          </a:p>
          <a:p>
            <a:pPr lvl="1"/>
            <a:r>
              <a:rPr lang="en-US" dirty="0" smtClean="0"/>
              <a:t>The following pages summarize the discussions</a:t>
            </a:r>
            <a:endParaRPr lang="en-AU" dirty="0" smtClean="0"/>
          </a:p>
          <a:p>
            <a:pPr lvl="1"/>
            <a:r>
              <a:rPr lang="en-US" dirty="0" smtClean="0"/>
              <a:t>There do not appear to be any open issues of significant concern to IEEE 802.11 WG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795189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a:t>BRAN(18)099003r1- </a:t>
            </a:r>
            <a:r>
              <a:rPr lang="en-GB" i="1" dirty="0"/>
              <a:t>Paused COT in EN 301 </a:t>
            </a:r>
            <a:r>
              <a:rPr lang="en-GB" i="1" dirty="0" smtClean="0"/>
              <a:t>893 (Cisco)</a:t>
            </a:r>
          </a:p>
          <a:p>
            <a:pPr lvl="2"/>
            <a:r>
              <a:rPr lang="en-GB" dirty="0" smtClean="0"/>
              <a:t>Proposal for refined text that </a:t>
            </a:r>
          </a:p>
          <a:p>
            <a:pPr lvl="3"/>
            <a:r>
              <a:rPr lang="en-GB" dirty="0" smtClean="0"/>
              <a:t>Requires paused COT feature to use ED-only mechanism</a:t>
            </a:r>
          </a:p>
          <a:p>
            <a:pPr lvl="3"/>
            <a:r>
              <a:rPr lang="en-GB" dirty="0" smtClean="0"/>
              <a:t>Imposes a requirement that a short LBT cannot interfere with 16us gap</a:t>
            </a:r>
          </a:p>
          <a:p>
            <a:pPr lvl="2"/>
            <a:r>
              <a:rPr lang="en-GB" dirty="0" smtClean="0">
                <a:solidFill>
                  <a:srgbClr val="FF9900"/>
                </a:solidFill>
              </a:rPr>
              <a:t>Resolution is waiting for Ericsson evaluation</a:t>
            </a:r>
          </a:p>
          <a:p>
            <a:pPr lvl="1"/>
            <a:r>
              <a:rPr lang="en-US" u="sng" dirty="0"/>
              <a:t>BRAN(19)000006</a:t>
            </a:r>
            <a:r>
              <a:rPr lang="en-US" b="1" u="sng" dirty="0"/>
              <a:t> - </a:t>
            </a:r>
            <a:r>
              <a:rPr lang="en-US" i="1" dirty="0"/>
              <a:t> </a:t>
            </a:r>
            <a:r>
              <a:rPr lang="en-US" i="1" dirty="0" smtClean="0"/>
              <a:t>Response to BRAN(18)099013r1 (Ericsson)</a:t>
            </a:r>
          </a:p>
          <a:p>
            <a:pPr lvl="2"/>
            <a:r>
              <a:rPr lang="en-US" dirty="0" smtClean="0"/>
              <a:t>Proposes solution to make clear that COT length does not double count simultaneous transmissions, </a:t>
            </a:r>
            <a:r>
              <a:rPr lang="en-US" dirty="0" err="1" smtClean="0"/>
              <a:t>eg</a:t>
            </a:r>
            <a:r>
              <a:rPr lang="en-US" dirty="0" smtClean="0"/>
              <a:t> like in OFDMA</a:t>
            </a:r>
          </a:p>
          <a:p>
            <a:pPr lvl="2"/>
            <a:r>
              <a:rPr lang="en-US" dirty="0" smtClean="0">
                <a:solidFill>
                  <a:srgbClr val="FF9900"/>
                </a:solidFill>
              </a:rPr>
              <a:t>Group agreed to work on revised text</a:t>
            </a:r>
          </a:p>
          <a:p>
            <a:pPr lvl="1"/>
            <a:r>
              <a:rPr lang="en-US" u="sng" dirty="0"/>
              <a:t>BRAN(19)000007 - </a:t>
            </a:r>
            <a:r>
              <a:rPr lang="en-US" i="1" dirty="0"/>
              <a:t>Clarification regarding initiating device </a:t>
            </a:r>
            <a:r>
              <a:rPr lang="en-US" i="1" dirty="0" smtClean="0"/>
              <a:t>behavior (Ericsson)</a:t>
            </a:r>
          </a:p>
          <a:p>
            <a:pPr lvl="2"/>
            <a:r>
              <a:rPr lang="en-GB" dirty="0" smtClean="0"/>
              <a:t>Make references to listening in LBT more generic </a:t>
            </a:r>
          </a:p>
          <a:p>
            <a:pPr lvl="2"/>
            <a:r>
              <a:rPr lang="en-GB" dirty="0" smtClean="0">
                <a:solidFill>
                  <a:srgbClr val="FF9900"/>
                </a:solidFill>
              </a:rPr>
              <a:t>Agreed but with some additional refinement required to deal with missed reference in proposal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46017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smtClean="0"/>
              <a:t>BRAN(19)000008</a:t>
            </a:r>
            <a:r>
              <a:rPr lang="en-US" dirty="0" smtClean="0"/>
              <a:t> – </a:t>
            </a:r>
            <a:r>
              <a:rPr lang="en-US" i="1" dirty="0" smtClean="0"/>
              <a:t>Modifications regarding 4.2.7.3.2.6 </a:t>
            </a:r>
            <a:r>
              <a:rPr lang="en-US" i="1" dirty="0"/>
              <a:t>(Ericsson)</a:t>
            </a:r>
          </a:p>
          <a:p>
            <a:pPr lvl="2"/>
            <a:r>
              <a:rPr lang="en-US" dirty="0"/>
              <a:t>Refinement to delete confusing and duplicated rules about COT length</a:t>
            </a:r>
          </a:p>
          <a:p>
            <a:pPr lvl="2"/>
            <a:r>
              <a:rPr lang="en-US" dirty="0">
                <a:solidFill>
                  <a:srgbClr val="00B050"/>
                </a:solidFill>
              </a:rPr>
              <a:t>Agreed</a:t>
            </a:r>
            <a:r>
              <a:rPr lang="en-US" dirty="0"/>
              <a:t> </a:t>
            </a:r>
          </a:p>
          <a:p>
            <a:pPr lvl="1"/>
            <a:r>
              <a:rPr lang="en-US" u="sng" dirty="0"/>
              <a:t>BRAN(19)000009</a:t>
            </a:r>
            <a:r>
              <a:rPr lang="en-US" dirty="0"/>
              <a:t> –</a:t>
            </a:r>
            <a:r>
              <a:rPr lang="en-US" i="1" dirty="0"/>
              <a:t> Response to modifications proposed in </a:t>
            </a:r>
            <a:r>
              <a:rPr lang="en-US" i="1" dirty="0" smtClean="0"/>
              <a:t>BRAN(18)099016r2 (Ericsson)</a:t>
            </a:r>
            <a:endParaRPr lang="en-US" i="1" dirty="0"/>
          </a:p>
          <a:p>
            <a:pPr lvl="2"/>
            <a:r>
              <a:rPr lang="en-US" dirty="0" smtClean="0"/>
              <a:t>Objection to Broadcom proposal to limit paused COT starts to 1ms boundaries</a:t>
            </a:r>
            <a:endParaRPr lang="en-US" dirty="0"/>
          </a:p>
          <a:p>
            <a:pPr lvl="2"/>
            <a:r>
              <a:rPr lang="en-US" dirty="0" smtClean="0">
                <a:solidFill>
                  <a:srgbClr val="00B050"/>
                </a:solidFill>
              </a:rPr>
              <a:t>Broadcom withdrew proposal</a:t>
            </a:r>
            <a:r>
              <a:rPr lang="en-US" dirty="0" smtClean="0"/>
              <a:t> </a:t>
            </a:r>
            <a:endParaRPr lang="en-US"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52854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11th F2F meeting of the </a:t>
            </a:r>
            <a:r>
              <a:rPr lang="en-AU" i="1" dirty="0" err="1" smtClean="0"/>
              <a:t>Coex</a:t>
            </a:r>
            <a:r>
              <a:rPr lang="en-AU" i="1" dirty="0" smtClean="0"/>
              <a:t> SC </a:t>
            </a:r>
            <a:r>
              <a:rPr lang="en-AU" dirty="0" smtClean="0"/>
              <a:t>in Vancouver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smtClean="0"/>
              <a:t>BRAN(18)099015a1 -</a:t>
            </a:r>
            <a:r>
              <a:rPr lang="en-US" i="1" dirty="0" smtClean="0"/>
              <a:t>TXOP </a:t>
            </a:r>
            <a:r>
              <a:rPr lang="en-US" i="1" dirty="0"/>
              <a:t>Explanation to support </a:t>
            </a:r>
            <a:r>
              <a:rPr lang="en-US" i="1" dirty="0" smtClean="0"/>
              <a:t>BRAN(18)099015r2 (Broadcom)</a:t>
            </a:r>
          </a:p>
          <a:p>
            <a:pPr lvl="2"/>
            <a:r>
              <a:rPr lang="en-US" dirty="0" smtClean="0"/>
              <a:t>Highlighted that EN 301 893 does not clearly allow typical Wi-Fi packet-</a:t>
            </a:r>
            <a:r>
              <a:rPr lang="en-US" dirty="0" err="1" smtClean="0"/>
              <a:t>ack</a:t>
            </a:r>
            <a:r>
              <a:rPr lang="en-US" dirty="0" smtClean="0"/>
              <a:t>-packet-</a:t>
            </a:r>
            <a:r>
              <a:rPr lang="en-US" dirty="0" err="1" smtClean="0"/>
              <a:t>ack</a:t>
            </a:r>
            <a:r>
              <a:rPr lang="en-US" dirty="0" smtClean="0"/>
              <a:t>-… behavior in a COT</a:t>
            </a:r>
          </a:p>
          <a:p>
            <a:pPr lvl="2"/>
            <a:r>
              <a:rPr lang="en-US" dirty="0" smtClean="0">
                <a:solidFill>
                  <a:srgbClr val="FF9900"/>
                </a:solidFill>
              </a:rPr>
              <a:t>Group agreed to work on appropriate text</a:t>
            </a:r>
          </a:p>
          <a:p>
            <a:pPr lvl="2"/>
            <a:r>
              <a:rPr lang="en-US" dirty="0" smtClean="0"/>
              <a:t>This discussion highlights the importance of 802.11 WG monitoring the ETSI BRAN work</a:t>
            </a:r>
          </a:p>
          <a:p>
            <a:pPr lvl="1"/>
            <a:r>
              <a:rPr lang="en-US" u="sng" dirty="0"/>
              <a:t>BRAN(19)000011</a:t>
            </a:r>
            <a:r>
              <a:rPr lang="en-US" i="1" u="sng" dirty="0"/>
              <a:t> </a:t>
            </a:r>
            <a:r>
              <a:rPr lang="en-US" i="1" dirty="0"/>
              <a:t>– Response to BRAN(18)099014r1 (Ericsson)</a:t>
            </a:r>
          </a:p>
          <a:p>
            <a:pPr lvl="2"/>
            <a:r>
              <a:rPr lang="en-US" dirty="0"/>
              <a:t>Objected to a Broadcom proposal to ensure a responder used a power no greater than the initiator of COT</a:t>
            </a:r>
          </a:p>
          <a:p>
            <a:pPr lvl="2"/>
            <a:r>
              <a:rPr lang="en-US" dirty="0">
                <a:solidFill>
                  <a:srgbClr val="00B050"/>
                </a:solidFill>
              </a:rPr>
              <a:t>Broadcom withdrew the proposal</a:t>
            </a:r>
          </a:p>
          <a:p>
            <a:pPr lvl="2"/>
            <a:r>
              <a:rPr lang="en-US" dirty="0"/>
              <a:t>This is an issue that may still need monitoring in RAN1</a:t>
            </a:r>
            <a:endParaRPr lang="en-AU" dirty="0"/>
          </a:p>
          <a:p>
            <a:pPr marL="184150" lvl="2"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321251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dirty="0" smtClean="0"/>
              <a:t>Other issues</a:t>
            </a:r>
          </a:p>
          <a:p>
            <a:pPr lvl="2"/>
            <a:r>
              <a:rPr lang="en-US" dirty="0" smtClean="0"/>
              <a:t>Cisco noted that EN 301 893 does not allow LAA to do delayed adjustment of CW, contrary to previous agreements </a:t>
            </a:r>
          </a:p>
          <a:p>
            <a:pPr lvl="2"/>
            <a:r>
              <a:rPr lang="en-US" dirty="0" smtClean="0">
                <a:solidFill>
                  <a:srgbClr val="FF9900"/>
                </a:solidFill>
              </a:rPr>
              <a:t>A group will work on refined text</a:t>
            </a:r>
          </a:p>
          <a:p>
            <a:pPr lvl="2"/>
            <a:r>
              <a:rPr lang="en-US" dirty="0"/>
              <a:t>This discussion highlights the importance of </a:t>
            </a:r>
            <a:r>
              <a:rPr lang="en-US" dirty="0" smtClean="0"/>
              <a:t>RAN1 monitoring </a:t>
            </a:r>
            <a:r>
              <a:rPr lang="en-US" dirty="0"/>
              <a:t>the ETSI BRAN </a:t>
            </a:r>
            <a:r>
              <a:rPr lang="en-US" dirty="0" smtClean="0"/>
              <a:t>work, although this issue was actually highlighted by a Wi-Fi stakeholder</a:t>
            </a:r>
            <a:endParaRPr lang="en-US"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1962534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US" dirty="0" smtClean="0"/>
              <a:t>It was noted that in EHT a distributed MIMO scheme might be introduced but that EN 301 893 was not written with this sort of feature in mind</a:t>
            </a:r>
          </a:p>
          <a:p>
            <a:pPr lvl="1"/>
            <a:r>
              <a:rPr lang="en-US" dirty="0" smtClean="0"/>
              <a:t>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the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6912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#101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2907379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discuss the ETSI BRAN #101 meeting</a:t>
            </a:r>
            <a:endParaRPr lang="en-AU" dirty="0"/>
          </a:p>
        </p:txBody>
      </p:sp>
      <p:sp>
        <p:nvSpPr>
          <p:cNvPr id="3" name="Content Placeholder 2"/>
          <p:cNvSpPr>
            <a:spLocks noGrp="1"/>
          </p:cNvSpPr>
          <p:nvPr>
            <p:ph idx="1"/>
          </p:nvPr>
        </p:nvSpPr>
        <p:spPr/>
        <p:txBody>
          <a:bodyPr/>
          <a:lstStyle/>
          <a:p>
            <a:pPr lvl="1"/>
            <a:r>
              <a:rPr lang="en-AU" dirty="0" smtClean="0"/>
              <a:t>The last meeting of ETSI BRAN was in February in Sophia Antipolis</a:t>
            </a:r>
          </a:p>
          <a:p>
            <a:pPr lvl="1"/>
            <a:r>
              <a:rPr lang="en-AU" dirty="0" smtClean="0"/>
              <a:t>The </a:t>
            </a:r>
            <a:r>
              <a:rPr lang="en-AU" dirty="0" err="1" smtClean="0"/>
              <a:t>Coex</a:t>
            </a:r>
            <a:r>
              <a:rPr lang="en-AU" dirty="0" smtClean="0"/>
              <a:t> SC is focusing on final refinements for the next revision of EN 301 893</a:t>
            </a:r>
          </a:p>
          <a:p>
            <a:pPr lvl="2"/>
            <a:r>
              <a:rPr lang="en-AU" dirty="0" smtClean="0"/>
              <a:t>A proposal to effectively remove the adaptivity rules in EN 301 893 did not obtain much support</a:t>
            </a:r>
          </a:p>
          <a:p>
            <a:pPr lvl="2"/>
            <a:r>
              <a:rPr lang="en-AU" dirty="0"/>
              <a:t>It was agreed to consider adaptivity refinements for broadcasts &amp; delayed acknowledgements </a:t>
            </a:r>
            <a:endParaRPr lang="en-AU" dirty="0" smtClean="0"/>
          </a:p>
          <a:p>
            <a:pPr lvl="2"/>
            <a:r>
              <a:rPr lang="en-AU" dirty="0"/>
              <a:t>Some editorial refinements were agreed for EN 301 </a:t>
            </a:r>
            <a:r>
              <a:rPr lang="en-AU" dirty="0" smtClean="0"/>
              <a:t>893</a:t>
            </a:r>
          </a:p>
          <a:p>
            <a:pPr lvl="2"/>
            <a:r>
              <a:rPr lang="en-AU" dirty="0"/>
              <a:t>A proposal to maintain the status quo for “paused COT” and focus on requirements was not agreed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to effectively remove the adaptivity rules in EN 301 893 did not obtain much support</a:t>
            </a:r>
            <a:endParaRPr lang="en-AU" dirty="0"/>
          </a:p>
        </p:txBody>
      </p:sp>
      <p:sp>
        <p:nvSpPr>
          <p:cNvPr id="3" name="Content Placeholder 2"/>
          <p:cNvSpPr>
            <a:spLocks noGrp="1"/>
          </p:cNvSpPr>
          <p:nvPr>
            <p:ph idx="1"/>
          </p:nvPr>
        </p:nvSpPr>
        <p:spPr/>
        <p:txBody>
          <a:bodyPr/>
          <a:lstStyle/>
          <a:p>
            <a:pPr lvl="1"/>
            <a:r>
              <a:rPr lang="en-US" u="sng" dirty="0" smtClean="0"/>
              <a:t>BRAN(19)101008</a:t>
            </a:r>
            <a:r>
              <a:rPr lang="en-US" dirty="0" smtClean="0"/>
              <a:t> - </a:t>
            </a:r>
            <a:r>
              <a:rPr lang="en-AU" i="1" dirty="0"/>
              <a:t>Steps seven and eight in </a:t>
            </a:r>
            <a:r>
              <a:rPr lang="en-AU" i="1" dirty="0" smtClean="0"/>
              <a:t>4.2.7.3.2.6 (Ericsson)</a:t>
            </a:r>
            <a:endParaRPr lang="en-AU" i="1" dirty="0"/>
          </a:p>
          <a:p>
            <a:pPr lvl="2"/>
            <a:r>
              <a:rPr lang="en-US" dirty="0" smtClean="0"/>
              <a:t>Asserted that the current version of EN 301 893 does not cover broadcast, delayed block </a:t>
            </a:r>
            <a:r>
              <a:rPr lang="en-US" dirty="0" err="1" smtClean="0"/>
              <a:t>acks</a:t>
            </a:r>
            <a:r>
              <a:rPr lang="en-US" dirty="0" smtClean="0"/>
              <a:t> and HARQ in 802.11</a:t>
            </a:r>
          </a:p>
          <a:p>
            <a:pPr lvl="2"/>
            <a:r>
              <a:rPr lang="en-US" dirty="0" smtClean="0"/>
              <a:t>Proposed to adjust adaptivity clause so that adjustment of the CW is effectively not defined by EN 301 893</a:t>
            </a:r>
          </a:p>
          <a:p>
            <a:pPr lvl="2"/>
            <a:r>
              <a:rPr lang="en-US" dirty="0" smtClean="0"/>
              <a:t>Appeared to argue that it is too hard to formulate rules that do not unreasonably limit innovation</a:t>
            </a:r>
          </a:p>
          <a:p>
            <a:pPr lvl="2"/>
            <a:r>
              <a:rPr lang="en-US" dirty="0" smtClean="0">
                <a:solidFill>
                  <a:srgbClr val="00B050"/>
                </a:solidFill>
              </a:rPr>
              <a:t>There was little support for the proposal because it essentially did not impose any sharing discipline</a:t>
            </a:r>
            <a:endParaRPr lang="en-US" dirty="0">
              <a:solidFill>
                <a:srgbClr val="00B05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267479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agreed to </a:t>
            </a:r>
            <a:r>
              <a:rPr lang="en-AU" dirty="0"/>
              <a:t>consider </a:t>
            </a:r>
            <a:r>
              <a:rPr lang="en-AU" dirty="0" smtClean="0"/>
              <a:t>adaptivity </a:t>
            </a:r>
            <a:r>
              <a:rPr lang="en-AU" dirty="0"/>
              <a:t>refinements for broadcasts </a:t>
            </a:r>
            <a:r>
              <a:rPr lang="en-AU" dirty="0" smtClean="0"/>
              <a:t>&amp; </a:t>
            </a:r>
            <a:r>
              <a:rPr lang="en-AU" dirty="0"/>
              <a:t>delayed acknowledgements </a:t>
            </a:r>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Word document as </a:t>
            </a:r>
            <a:r>
              <a:rPr lang="en-US" dirty="0" smtClean="0">
                <a:solidFill>
                  <a:srgbClr val="FF9900"/>
                </a:solidFill>
              </a:rPr>
              <a:t>BRAN(19)101034)</a:t>
            </a:r>
            <a:r>
              <a:rPr lang="en-GB" dirty="0" smtClean="0">
                <a:solidFill>
                  <a:srgbClr val="FF9900"/>
                </a:solidFill>
              </a:rPr>
              <a:t> as a starting point for further discussion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editorial refinements were agreed for EN 301 893</a:t>
            </a:r>
            <a:endParaRPr lang="en-AU" dirty="0"/>
          </a:p>
        </p:txBody>
      </p:sp>
      <p:sp>
        <p:nvSpPr>
          <p:cNvPr id="3" name="Content Placeholder 2"/>
          <p:cNvSpPr>
            <a:spLocks noGrp="1"/>
          </p:cNvSpPr>
          <p:nvPr>
            <p:ph idx="1"/>
          </p:nvPr>
        </p:nvSpPr>
        <p:spPr/>
        <p:txBody>
          <a:bodyPr/>
          <a:lstStyle/>
          <a:p>
            <a:pPr lvl="1"/>
            <a:r>
              <a:rPr lang="en-US" dirty="0" smtClean="0"/>
              <a:t>BRAN(19)101009 - </a:t>
            </a:r>
            <a:r>
              <a:rPr lang="en-GB" i="1" dirty="0"/>
              <a:t>The use of clause </a:t>
            </a:r>
            <a:r>
              <a:rPr lang="en-GB" i="1" dirty="0" smtClean="0"/>
              <a:t>4.2.7.3.2.5 (Ericsson)</a:t>
            </a:r>
          </a:p>
          <a:p>
            <a:pPr lvl="2"/>
            <a:r>
              <a:rPr lang="en-GB" dirty="0" smtClean="0"/>
              <a:t>An editorial proposal to clean up text defining the </a:t>
            </a:r>
            <a:r>
              <a:rPr lang="en-US" dirty="0" smtClean="0"/>
              <a:t>rules </a:t>
            </a:r>
            <a:r>
              <a:rPr lang="en-US" dirty="0"/>
              <a:t>for declaring the state of the wireless medium to be occupied or </a:t>
            </a:r>
            <a:r>
              <a:rPr lang="en-US" dirty="0" smtClean="0"/>
              <a:t>unoccupied</a:t>
            </a:r>
            <a:endParaRPr lang="en-US" dirty="0"/>
          </a:p>
          <a:p>
            <a:pPr lvl="2"/>
            <a:r>
              <a:rPr lang="en-US" dirty="0" smtClean="0">
                <a:solidFill>
                  <a:srgbClr val="00B050"/>
                </a:solidFill>
              </a:rPr>
              <a:t>Agreed</a:t>
            </a:r>
            <a:r>
              <a:rPr lang="en-US" dirty="0"/>
              <a:t> </a:t>
            </a:r>
            <a:endParaRPr lang="en-AU" dirty="0"/>
          </a:p>
          <a:p>
            <a:pPr lvl="1"/>
            <a:r>
              <a:rPr lang="en-US" dirty="0" smtClean="0"/>
              <a:t>BRAN(19)101010</a:t>
            </a:r>
            <a:r>
              <a:rPr lang="en-AU" dirty="0"/>
              <a:t> </a:t>
            </a:r>
            <a:r>
              <a:rPr lang="en-AU" dirty="0" smtClean="0"/>
              <a:t>(</a:t>
            </a:r>
            <a:r>
              <a:rPr lang="en-US" dirty="0" smtClean="0"/>
              <a:t>Qualcomm</a:t>
            </a:r>
            <a:r>
              <a:rPr lang="en-US" dirty="0"/>
              <a:t>, Ericsson, Cisco </a:t>
            </a:r>
            <a:r>
              <a:rPr lang="en-US" dirty="0" smtClean="0"/>
              <a:t>&amp; CableLabs)</a:t>
            </a:r>
          </a:p>
          <a:p>
            <a:pPr lvl="2"/>
            <a:r>
              <a:rPr lang="en-US" dirty="0" smtClean="0"/>
              <a:t>A refinement </a:t>
            </a:r>
            <a:r>
              <a:rPr lang="en-US" dirty="0"/>
              <a:t>to the definition of the Channel Occupancy Time (COT</a:t>
            </a:r>
            <a:r>
              <a:rPr lang="en-US" dirty="0" smtClean="0"/>
              <a:t>)</a:t>
            </a:r>
          </a:p>
          <a:p>
            <a:pPr lvl="2"/>
            <a:r>
              <a:rPr lang="en-US" dirty="0" smtClean="0">
                <a:solidFill>
                  <a:srgbClr val="00B050"/>
                </a:solidFill>
              </a:rPr>
              <a:t>Agreed</a:t>
            </a:r>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600429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to maintain the status quo for “paused COT” and focus on requirements was not agreed</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587830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review highlighted the history of Short Control Signalling in EN 301 893</a:t>
            </a:r>
            <a:endParaRPr lang="en-AU" dirty="0"/>
          </a:p>
        </p:txBody>
      </p:sp>
      <p:sp>
        <p:nvSpPr>
          <p:cNvPr id="3" name="Content Placeholder 2"/>
          <p:cNvSpPr>
            <a:spLocks noGrp="1"/>
          </p:cNvSpPr>
          <p:nvPr>
            <p:ph idx="1"/>
          </p:nvPr>
        </p:nvSpPr>
        <p:spPr/>
        <p:txBody>
          <a:bodyPr/>
          <a:lstStyle/>
          <a:p>
            <a:pPr lvl="1"/>
            <a:r>
              <a:rPr lang="en-US" dirty="0" smtClean="0"/>
              <a:t>BRAN(19)101020 </a:t>
            </a:r>
            <a:r>
              <a:rPr lang="en-US" dirty="0"/>
              <a:t>- Short Control </a:t>
            </a:r>
            <a:r>
              <a:rPr lang="en-US" dirty="0" smtClean="0"/>
              <a:t>Signaling History (Cisco)</a:t>
            </a:r>
            <a:endParaRPr lang="en-US" dirty="0"/>
          </a:p>
          <a:p>
            <a:pPr lvl="2"/>
            <a:r>
              <a:rPr lang="en-GB" dirty="0" smtClean="0"/>
              <a:t>Discusses </a:t>
            </a:r>
            <a:r>
              <a:rPr lang="en-GB" dirty="0"/>
              <a:t>the history of Short Control Signalling </a:t>
            </a:r>
            <a:r>
              <a:rPr lang="en-GB" dirty="0" smtClean="0"/>
              <a:t>transmissions </a:t>
            </a:r>
            <a:r>
              <a:rPr lang="en-GB" dirty="0"/>
              <a:t>in EN 301 </a:t>
            </a:r>
            <a:r>
              <a:rPr lang="en-GB" dirty="0" smtClean="0"/>
              <a:t>893</a:t>
            </a:r>
            <a:endParaRPr lang="en-GB" dirty="0"/>
          </a:p>
          <a:p>
            <a:pPr lvl="2"/>
            <a:r>
              <a:rPr lang="en-GB" dirty="0" smtClean="0"/>
              <a:t>Noted that </a:t>
            </a:r>
            <a:r>
              <a:rPr lang="en-GB" dirty="0"/>
              <a:t>Short Control Signalling</a:t>
            </a:r>
            <a:r>
              <a:rPr lang="en-GB" dirty="0" smtClean="0"/>
              <a:t> was introduced originally to allow </a:t>
            </a:r>
            <a:r>
              <a:rPr lang="en-GB" dirty="0" err="1" smtClean="0"/>
              <a:t>acks</a:t>
            </a:r>
            <a:r>
              <a:rPr lang="en-GB" dirty="0" smtClean="0"/>
              <a:t> in 802.11</a:t>
            </a:r>
            <a:r>
              <a:rPr lang="en-AU" dirty="0"/>
              <a:t> </a:t>
            </a:r>
            <a:r>
              <a:rPr lang="en-AU" dirty="0" smtClean="0"/>
              <a:t>…</a:t>
            </a:r>
          </a:p>
          <a:p>
            <a:pPr lvl="2"/>
            <a:r>
              <a:rPr lang="en-AU" dirty="0" smtClean="0"/>
              <a:t>… but that it is no longer needed for this purpose because </a:t>
            </a:r>
            <a:r>
              <a:rPr lang="en-AU" dirty="0" err="1" smtClean="0"/>
              <a:t>acks</a:t>
            </a:r>
            <a:r>
              <a:rPr lang="en-AU" dirty="0" smtClean="0"/>
              <a:t> are implicitly allowed by COTs in EN 301 893</a:t>
            </a:r>
          </a:p>
          <a:p>
            <a:pPr lvl="2"/>
            <a:r>
              <a:rPr lang="en-AU" dirty="0" smtClean="0"/>
              <a:t>Also observes there is a precedent for reducing </a:t>
            </a:r>
            <a:r>
              <a:rPr lang="en-GB" dirty="0"/>
              <a:t>Short Control Signalling </a:t>
            </a:r>
            <a:r>
              <a:rPr lang="en-GB" dirty="0" smtClean="0"/>
              <a:t>as it has already been reduced from 10% to 5%</a:t>
            </a:r>
          </a:p>
          <a:p>
            <a:pPr lvl="2"/>
            <a:r>
              <a:rPr lang="en-GB" dirty="0" smtClean="0">
                <a:solidFill>
                  <a:schemeClr val="accent1"/>
                </a:solidFill>
              </a:rPr>
              <a:t>This presentation was background for discussion on threshold for </a:t>
            </a:r>
            <a:r>
              <a:rPr lang="en-GB" dirty="0">
                <a:solidFill>
                  <a:schemeClr val="accent1"/>
                </a:solidFill>
              </a:rPr>
              <a:t>Short Control </a:t>
            </a:r>
            <a:r>
              <a:rPr lang="en-GB" dirty="0" smtClean="0">
                <a:solidFill>
                  <a:schemeClr val="accent1"/>
                </a:solidFill>
              </a:rPr>
              <a:t>Signalling with no/short LBT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122947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There is not yet consensus in ETSI BRAN on the use of Short Control Signalling </a:t>
            </a:r>
            <a:endParaRPr lang="en-AU" dirty="0"/>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30</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Tree>
    <p:extLst>
      <p:ext uri="{BB962C8B-B14F-4D97-AF65-F5344CB8AC3E}">
        <p14:creationId xmlns:p14="http://schemas.microsoft.com/office/powerpoint/2010/main" val="33631439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a:t>
            </a:r>
            <a:r>
              <a:rPr lang="en-GB" dirty="0" smtClean="0"/>
              <a:t>– </a:t>
            </a:r>
            <a:r>
              <a:rPr lang="en-GB" dirty="0" smtClean="0"/>
              <a:t>20 </a:t>
            </a:r>
            <a:r>
              <a:rPr lang="en-GB" dirty="0" smtClean="0"/>
              <a:t>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3180969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Taipei in January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3GPP RAN1 &amp; IEEE 802.11 WG organisationally seem to align with their 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032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a:p>
            <a:pPr lvl="2"/>
            <a:r>
              <a:rPr lang="en-GB" dirty="0" smtClean="0">
                <a:solidFill>
                  <a:srgbClr val="FF0000"/>
                </a:solidFill>
              </a:rPr>
              <a:t>We need someone to provide an analysis; 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24514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 GHz band coexistence between NR-U and Wi-Fi</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547046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7057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4171023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RAN1 participants believe any pushback from outside RAN1 unreasonably stifles innovation </a:t>
            </a:r>
            <a:endParaRPr lang="en-AU" dirty="0"/>
          </a:p>
        </p:txBody>
      </p:sp>
      <p:sp>
        <p:nvSpPr>
          <p:cNvPr id="3" name="Content Placeholder 2"/>
          <p:cNvSpPr>
            <a:spLocks noGrp="1"/>
          </p:cNvSpPr>
          <p:nvPr>
            <p:ph idx="1"/>
          </p:nvPr>
        </p:nvSpPr>
        <p:spPr/>
        <p:txBody>
          <a:bodyPr/>
          <a:lstStyle/>
          <a:p>
            <a:pPr lvl="1"/>
            <a:r>
              <a:rPr lang="en-AU" dirty="0" smtClean="0"/>
              <a:t>There were a few comments made from the floor at the RAN1 meeting and via e-mail that ETSI BRAN (and IEEE 802.11 WG) are attempting to </a:t>
            </a:r>
            <a:r>
              <a:rPr lang="en-AU" i="1" dirty="0" smtClean="0"/>
              <a:t>stifle innovation </a:t>
            </a:r>
            <a:r>
              <a:rPr lang="en-AU" dirty="0" smtClean="0"/>
              <a:t>by imposing restrictive rules on NR-U</a:t>
            </a:r>
          </a:p>
          <a:p>
            <a:pPr lvl="1"/>
            <a:r>
              <a:rPr lang="en-AU" dirty="0" smtClean="0"/>
              <a:t>The attitude of a few RAN1 participants seems to be that </a:t>
            </a:r>
            <a:r>
              <a:rPr lang="en-AU" i="1" dirty="0" smtClean="0"/>
              <a:t>innovation</a:t>
            </a:r>
            <a:r>
              <a:rPr lang="en-AU" dirty="0" smtClean="0"/>
              <a:t> justified 3GPP RAN1 doing anything they believe is reasonable</a:t>
            </a:r>
          </a:p>
          <a:p>
            <a:pPr lvl="2"/>
            <a:r>
              <a:rPr lang="en-AU" dirty="0" smtClean="0"/>
              <a:t>LTE-U provides a great example of what happens when a group does </a:t>
            </a:r>
            <a:r>
              <a:rPr lang="en-AU" i="1" dirty="0" smtClean="0"/>
              <a:t>anything</a:t>
            </a:r>
            <a:r>
              <a:rPr lang="en-AU" dirty="0" smtClean="0"/>
              <a:t> </a:t>
            </a:r>
            <a:r>
              <a:rPr lang="en-AU" dirty="0"/>
              <a:t>they believe is </a:t>
            </a:r>
            <a:r>
              <a:rPr lang="en-AU" dirty="0" smtClean="0"/>
              <a:t>reasonable; fortunately LTE-U is likely to fail for other reasons</a:t>
            </a:r>
          </a:p>
          <a:p>
            <a:pPr lvl="1"/>
            <a:r>
              <a:rPr lang="en-AU" dirty="0" smtClean="0"/>
              <a:t>This is a somewhat self centred attitude, and provides a good justification for rules of the sort that have been put in place by ETSI BRAN in Europe</a:t>
            </a:r>
            <a:endParaRPr lang="en-AU" dirty="0"/>
          </a:p>
          <a:p>
            <a:pPr lvl="1"/>
            <a:r>
              <a:rPr lang="en-AU" dirty="0" smtClean="0"/>
              <a:t>An alternative approach is for all the stakeholders (5GHz and 6Ghz) to get together to agree on the best way of sharing spectrum</a:t>
            </a:r>
          </a:p>
          <a:p>
            <a:pPr lvl="2"/>
            <a:r>
              <a:rPr lang="en-AU" dirty="0" smtClean="0"/>
              <a:t>This approach has not been very successful so far between 3GPP RAN1 and IEEE 802, although the Workshop in July 2019 represents another attempt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764204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ongoing discussion in RAN1 on the use of 802.11a preambles</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smtClean="0"/>
              <a:t>There was quite a lot of discussion about the use of 802.11a preamble by NR-U</a:t>
            </a:r>
          </a:p>
          <a:p>
            <a:pPr lvl="1"/>
            <a:r>
              <a:rPr lang="en-AU" dirty="0" smtClean="0"/>
              <a:t>IEEE 802 has argued in the past that NR-U should both </a:t>
            </a:r>
            <a:r>
              <a:rPr lang="en-AU" dirty="0" err="1" smtClean="0"/>
              <a:t>rx</a:t>
            </a:r>
            <a:r>
              <a:rPr lang="en-AU" dirty="0" smtClean="0"/>
              <a:t> and </a:t>
            </a:r>
            <a:r>
              <a:rPr lang="en-AU" dirty="0" err="1"/>
              <a:t>t</a:t>
            </a:r>
            <a:r>
              <a:rPr lang="en-AU" dirty="0" err="1" smtClean="0"/>
              <a:t>x</a:t>
            </a:r>
            <a:r>
              <a:rPr lang="en-AU" dirty="0" smtClean="0"/>
              <a:t> 802.11 preambles </a:t>
            </a:r>
          </a:p>
          <a:p>
            <a:pPr lvl="2"/>
            <a:r>
              <a:rPr lang="en-AU" dirty="0" err="1" smtClean="0"/>
              <a:t>Rx’ing</a:t>
            </a:r>
            <a:r>
              <a:rPr lang="en-AU" dirty="0" smtClean="0"/>
              <a:t> preambles will allow NR-U to use the PD/ED mechanism and thresholds</a:t>
            </a:r>
          </a:p>
          <a:p>
            <a:pPr lvl="2"/>
            <a:r>
              <a:rPr lang="en-AU" dirty="0" err="1" smtClean="0"/>
              <a:t>Tx’ing</a:t>
            </a:r>
            <a:r>
              <a:rPr lang="en-AU" dirty="0" smtClean="0"/>
              <a:t> preamble will enable 802.11 systems to detect NR-U at a lower threshold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326722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issue is whether 802.11a preambles should be an option in spec or just not disallowed in products</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a:t>Discussion in RAN1 seems to have resulted in a consensus that the use of 802.11a preambles by NR-U will increase system performance</a:t>
            </a:r>
          </a:p>
          <a:p>
            <a:pPr lvl="2"/>
            <a:r>
              <a:rPr lang="en-AU" dirty="0"/>
              <a:t>This is a relatively recent </a:t>
            </a:r>
            <a:r>
              <a:rPr lang="en-AU" dirty="0" smtClean="0"/>
              <a:t>consensus</a:t>
            </a:r>
            <a:endParaRPr lang="en-AU" dirty="0"/>
          </a:p>
          <a:p>
            <a:pPr lvl="1"/>
            <a:r>
              <a:rPr lang="en-AU" dirty="0" smtClean="0"/>
              <a:t>However, some RAN1 participants are now arguing against the use of </a:t>
            </a:r>
            <a:r>
              <a:rPr lang="en-AU" dirty="0"/>
              <a:t>802.11a preambles </a:t>
            </a:r>
            <a:r>
              <a:rPr lang="en-AU" dirty="0" smtClean="0"/>
              <a:t>on other grounds</a:t>
            </a:r>
          </a:p>
          <a:p>
            <a:pPr lvl="2"/>
            <a:r>
              <a:rPr lang="en-AU" dirty="0" smtClean="0"/>
              <a:t>Not technology neutral</a:t>
            </a:r>
          </a:p>
          <a:p>
            <a:pPr lvl="2"/>
            <a:r>
              <a:rPr lang="en-AU" dirty="0" smtClean="0"/>
              <a:t>Causes increase in power consumption in UEs because of need scan for preamble</a:t>
            </a:r>
            <a:endParaRPr lang="en-AU" dirty="0"/>
          </a:p>
          <a:p>
            <a:pPr lvl="1"/>
            <a:r>
              <a:rPr lang="en-AU" dirty="0" smtClean="0"/>
              <a:t>There appeared to be two camps and no consensus</a:t>
            </a:r>
          </a:p>
          <a:p>
            <a:pPr lvl="2"/>
            <a:r>
              <a:rPr lang="en-AU" dirty="0" smtClean="0"/>
              <a:t>Define the use of 802.11a preambles as an option in NR-U</a:t>
            </a:r>
          </a:p>
          <a:p>
            <a:pPr lvl="2"/>
            <a:r>
              <a:rPr lang="en-AU" dirty="0" smtClean="0"/>
              <a:t>Do not define </a:t>
            </a:r>
            <a:r>
              <a:rPr lang="en-AU" dirty="0"/>
              <a:t>the use of 802.11a preambles </a:t>
            </a:r>
            <a:r>
              <a:rPr lang="en-AU" dirty="0" smtClean="0"/>
              <a:t>in </a:t>
            </a:r>
            <a:r>
              <a:rPr lang="en-AU" dirty="0"/>
              <a:t>NR-U</a:t>
            </a:r>
            <a:r>
              <a:rPr lang="en-AU" dirty="0" smtClean="0"/>
              <a:t> but allow vendors to implement them if they so desire</a:t>
            </a: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3351218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 RAN1 are also promoting the use of 802.11a </a:t>
            </a:r>
            <a:r>
              <a:rPr lang="en-AU" dirty="0"/>
              <a:t>preambles on </a:t>
            </a:r>
            <a:r>
              <a:rPr lang="en-AU" dirty="0" err="1"/>
              <a:t>tx</a:t>
            </a:r>
            <a:r>
              <a:rPr lang="en-AU" dirty="0"/>
              <a:t> only</a:t>
            </a:r>
            <a:br>
              <a:rPr lang="en-AU" dirty="0"/>
            </a:br>
            <a:endParaRPr lang="en-AU" dirty="0"/>
          </a:p>
        </p:txBody>
      </p:sp>
      <p:sp>
        <p:nvSpPr>
          <p:cNvPr id="3" name="Content Placeholder 2"/>
          <p:cNvSpPr>
            <a:spLocks noGrp="1"/>
          </p:cNvSpPr>
          <p:nvPr>
            <p:ph idx="1"/>
          </p:nvPr>
        </p:nvSpPr>
        <p:spPr/>
        <p:txBody>
          <a:bodyPr/>
          <a:lstStyle/>
          <a:p>
            <a:pPr lvl="1"/>
            <a:r>
              <a:rPr lang="en-AU" dirty="0"/>
              <a:t>There are a few people </a:t>
            </a:r>
            <a:r>
              <a:rPr lang="en-AU" dirty="0" smtClean="0"/>
              <a:t>in RAN1 that  are advocating </a:t>
            </a:r>
            <a:r>
              <a:rPr lang="en-AU" dirty="0"/>
              <a:t>the use of 802,11a preambles on </a:t>
            </a:r>
            <a:r>
              <a:rPr lang="en-AU" dirty="0" err="1"/>
              <a:t>tx</a:t>
            </a:r>
            <a:r>
              <a:rPr lang="en-AU" dirty="0"/>
              <a:t> </a:t>
            </a:r>
            <a:r>
              <a:rPr lang="en-AU" dirty="0" smtClean="0"/>
              <a:t>only</a:t>
            </a:r>
          </a:p>
          <a:p>
            <a:pPr lvl="1"/>
            <a:r>
              <a:rPr lang="en-AU" dirty="0" smtClean="0"/>
              <a:t>This would be disadvantageous to 802.11 systems</a:t>
            </a:r>
          </a:p>
          <a:p>
            <a:pPr lvl="2"/>
            <a:r>
              <a:rPr lang="en-AU" dirty="0" smtClean="0"/>
              <a:t>802.11 would defer to NR-U/802.11 at -82dBm</a:t>
            </a:r>
          </a:p>
          <a:p>
            <a:pPr lvl="2"/>
            <a:r>
              <a:rPr lang="en-AU" dirty="0" smtClean="0"/>
              <a:t>NR-U would defer to NR-U/802.11 at -72dBm </a:t>
            </a:r>
          </a:p>
          <a:p>
            <a:pPr lvl="1"/>
            <a:r>
              <a:rPr lang="en-AU" dirty="0" smtClean="0"/>
              <a:t>No decision has yet been made on this issue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33161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802.11 </a:t>
            </a:r>
            <a:r>
              <a:rPr lang="en-AU" dirty="0" smtClean="0"/>
              <a:t>WG needs to decide it is wants to get involved in the preamble debate in RAN1</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smtClean="0"/>
              <a:t>…</a:t>
            </a:r>
          </a:p>
          <a:p>
            <a:pPr lvl="1"/>
            <a:r>
              <a:rPr lang="en-AU" dirty="0" smtClean="0"/>
              <a:t>Does IEEE 802.11 WG want to participate in the 802.11a preamble debate?</a:t>
            </a:r>
          </a:p>
          <a:p>
            <a:pPr lvl="2"/>
            <a:r>
              <a:rPr lang="en-AU" dirty="0" smtClean="0"/>
              <a:t>Yes: Use of 802.11a preambles by NR-U would be to everyone’s advantage, and having it in the spec (at least as an option) will encourage its use</a:t>
            </a:r>
          </a:p>
          <a:p>
            <a:pPr lvl="2"/>
            <a:r>
              <a:rPr lang="en-AU" dirty="0" smtClean="0"/>
              <a:t>Yes: We could provide some evidence in relation to power consumption implications of use </a:t>
            </a:r>
            <a:r>
              <a:rPr lang="en-AU" dirty="0"/>
              <a:t>of 802.11a preambles </a:t>
            </a:r>
            <a:endParaRPr lang="en-AU" dirty="0" smtClean="0"/>
          </a:p>
          <a:p>
            <a:pPr lvl="2"/>
            <a:r>
              <a:rPr lang="en-AU" dirty="0" smtClean="0"/>
              <a:t>Yes: if there is any possibility that 802.11a preambles are </a:t>
            </a:r>
            <a:r>
              <a:rPr lang="en-AU" dirty="0" err="1" smtClean="0"/>
              <a:t>tx</a:t>
            </a:r>
            <a:r>
              <a:rPr lang="en-AU" dirty="0" smtClean="0"/>
              <a:t> only</a:t>
            </a:r>
          </a:p>
          <a:p>
            <a:pPr lvl="2"/>
            <a:r>
              <a:rPr lang="en-AU" dirty="0" smtClean="0"/>
              <a:t>No: If we are happy with the current ED-only + PD/ED consensus</a:t>
            </a:r>
          </a:p>
          <a:p>
            <a:pPr lvl="2"/>
            <a:r>
              <a:rPr lang="en-AU" dirty="0" smtClean="0"/>
              <a:t>No: Because it is an issue for RAN1 to determine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2117239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variety of other coexistence issues were discussed at or around the RAN1 meeting </a:t>
            </a:r>
            <a:endParaRPr lang="en-AU" dirty="0"/>
          </a:p>
        </p:txBody>
      </p:sp>
      <p:sp>
        <p:nvSpPr>
          <p:cNvPr id="3" name="Content Placeholder 2"/>
          <p:cNvSpPr>
            <a:spLocks noGrp="1"/>
          </p:cNvSpPr>
          <p:nvPr>
            <p:ph idx="1"/>
          </p:nvPr>
        </p:nvSpPr>
        <p:spPr/>
        <p:txBody>
          <a:bodyPr/>
          <a:lstStyle/>
          <a:p>
            <a:r>
              <a:rPr lang="en-AU" dirty="0" smtClean="0"/>
              <a:t>Discussed issues</a:t>
            </a:r>
          </a:p>
          <a:p>
            <a:pPr lvl="1"/>
            <a:r>
              <a:rPr lang="en-AU" dirty="0" smtClean="0"/>
              <a:t>Broadcom objected to NR-U using a high ED threshold device (with low </a:t>
            </a:r>
            <a:r>
              <a:rPr lang="en-AU" dirty="0" err="1" smtClean="0"/>
              <a:t>tx</a:t>
            </a:r>
            <a:r>
              <a:rPr lang="en-AU" dirty="0" smtClean="0"/>
              <a:t> power) to gain control of the medium and then pass control to a low ED threshold device (using a high </a:t>
            </a:r>
            <a:r>
              <a:rPr lang="en-AU" dirty="0" err="1" smtClean="0"/>
              <a:t>tx</a:t>
            </a:r>
            <a:r>
              <a:rPr lang="en-AU" dirty="0" smtClean="0"/>
              <a:t> power)</a:t>
            </a:r>
          </a:p>
          <a:p>
            <a:pPr lvl="1"/>
            <a:r>
              <a:rPr lang="en-AU" dirty="0" smtClean="0"/>
              <a:t>It was noted that the CW adjustment mechanism with delayed </a:t>
            </a:r>
            <a:r>
              <a:rPr lang="en-AU" dirty="0" err="1" smtClean="0"/>
              <a:t>acks</a:t>
            </a:r>
            <a:r>
              <a:rPr lang="en-AU" dirty="0" smtClean="0"/>
              <a:t> is not provided for by EN 301 893; this is an oversight that needs to be fixed</a:t>
            </a:r>
          </a:p>
          <a:p>
            <a:pPr lvl="1"/>
            <a:r>
              <a:rPr lang="en-AU" dirty="0" smtClean="0"/>
              <a:t>There is an ongoing effort to use different multi-channel schemes in NR-U that may not coexist well with Wi-Fi </a:t>
            </a:r>
          </a:p>
          <a:p>
            <a:pPr lvl="1"/>
            <a:r>
              <a:rPr lang="en-AU" dirty="0" smtClean="0"/>
              <a:t>At least some people in RAN1 seem to believe that a paused COT following the EN 301 893 rules does not need a 100us gap - unless it used the extended COT length; this is incorrect.</a:t>
            </a:r>
          </a:p>
          <a:p>
            <a:pPr lvl="1"/>
            <a:r>
              <a:rPr lang="en-AU" dirty="0" smtClean="0"/>
              <a:t>NR-U is using more starting and ending positions than LAA, meaning it is more like Wi-Fi, with less need to transmit “blocking energy”</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1906794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no/short LBT LS’s</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4408139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sent a LS to 3GPP RAN1 out of St Louis in relation to the use of no/short LBT</a:t>
            </a:r>
            <a:endParaRPr lang="en-AU" dirty="0"/>
          </a:p>
        </p:txBody>
      </p:sp>
      <p:sp>
        <p:nvSpPr>
          <p:cNvPr id="3" name="Content Placeholder 2"/>
          <p:cNvSpPr>
            <a:spLocks noGrp="1"/>
          </p:cNvSpPr>
          <p:nvPr>
            <p:ph idx="1"/>
          </p:nvPr>
        </p:nvSpPr>
        <p:spPr/>
        <p:txBody>
          <a:bodyPr/>
          <a:lstStyle/>
          <a:p>
            <a:pPr lvl="1"/>
            <a:r>
              <a:rPr lang="en-AU" dirty="0" smtClean="0"/>
              <a:t>At the St Louis meeting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a:t>
            </a:r>
          </a:p>
          <a:p>
            <a:pPr lvl="2"/>
            <a:r>
              <a:rPr lang="en-AU" dirty="0"/>
              <a:t>B</a:t>
            </a:r>
            <a:r>
              <a:rPr lang="en-AU" dirty="0" smtClean="0"/>
              <a:t>an </a:t>
            </a:r>
            <a:r>
              <a:rPr lang="en-AU" dirty="0"/>
              <a:t>the use of no LBT </a:t>
            </a:r>
            <a:r>
              <a:rPr lang="en-AU" dirty="0" smtClean="0"/>
              <a:t>for short control signalling</a:t>
            </a:r>
          </a:p>
          <a:p>
            <a:pPr lvl="2"/>
            <a:r>
              <a:rPr lang="en-AU" b="0" dirty="0" smtClean="0"/>
              <a:t>Restrict the use of 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494136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had extensive discussion, without consensus, at their Jan 2019 meeting in Taipei</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a:t>
            </a:r>
          </a:p>
          <a:p>
            <a:pPr lvl="2"/>
            <a:r>
              <a:rPr lang="en-AU" dirty="0" err="1" smtClean="0"/>
              <a:t>ie</a:t>
            </a:r>
            <a:r>
              <a:rPr lang="en-AU" dirty="0" smtClean="0"/>
              <a:t>, the </a:t>
            </a:r>
            <a:r>
              <a:rPr lang="en-AU" i="1" dirty="0" smtClean="0"/>
              <a:t>status quo </a:t>
            </a:r>
            <a:r>
              <a:rPr lang="en-AU" dirty="0" smtClean="0"/>
              <a:t>in EN 301 893 is that Short Control Signalling can be sent without any LBT up to about 5% of the time</a:t>
            </a:r>
          </a:p>
          <a:p>
            <a:pPr lvl="1"/>
            <a:r>
              <a:rPr lang="en-AU" dirty="0" smtClean="0"/>
              <a:t>The discussion at the 3GPP RAN1 meeting in Taipei (including a proposed draft response from two companies) revealed some aspects of the thinking on Short Control Signalling</a:t>
            </a:r>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dirty="0"/>
          </a:p>
        </p:txBody>
      </p:sp>
    </p:spTree>
    <p:extLst>
      <p:ext uri="{BB962C8B-B14F-4D97-AF65-F5344CB8AC3E}">
        <p14:creationId xmlns:p14="http://schemas.microsoft.com/office/powerpoint/2010/main" val="3084251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discussion in Taipei revealed some aspects of the </a:t>
            </a:r>
            <a:r>
              <a:rPr lang="en-AU" dirty="0" smtClean="0"/>
              <a:t>varied thinking </a:t>
            </a:r>
            <a:r>
              <a:rPr lang="en-AU" dirty="0"/>
              <a:t>on Short Control Signalling</a:t>
            </a:r>
          </a:p>
        </p:txBody>
      </p:sp>
      <p:sp>
        <p:nvSpPr>
          <p:cNvPr id="3" name="Content Placeholder 2"/>
          <p:cNvSpPr>
            <a:spLocks noGrp="1"/>
          </p:cNvSpPr>
          <p:nvPr>
            <p:ph idx="1"/>
          </p:nvPr>
        </p:nvSpPr>
        <p:spPr/>
        <p:txBody>
          <a:bodyPr/>
          <a:lstStyle/>
          <a:p>
            <a:r>
              <a:rPr lang="en-AU" dirty="0" smtClean="0"/>
              <a:t>Points made (by various stakeholders) during discussion in Taipei</a:t>
            </a:r>
          </a:p>
          <a:p>
            <a:pPr lvl="1"/>
            <a:r>
              <a:rPr lang="en-AU" b="1" dirty="0"/>
              <a:t>LAA-DRS actually uses </a:t>
            </a:r>
            <a:r>
              <a:rPr lang="en-AU" b="1" i="1" dirty="0"/>
              <a:t>short LBT </a:t>
            </a:r>
            <a:r>
              <a:rPr lang="en-AU" b="1" dirty="0" smtClean="0"/>
              <a:t>rather than </a:t>
            </a:r>
            <a:r>
              <a:rPr lang="en-AU" b="1" i="1" dirty="0" smtClean="0"/>
              <a:t>no-LBT </a:t>
            </a:r>
            <a:r>
              <a:rPr lang="en-AU" b="1" dirty="0" smtClean="0"/>
              <a:t>and </a:t>
            </a:r>
            <a:r>
              <a:rPr lang="en-AU" b="1" dirty="0"/>
              <a:t>is thus more </a:t>
            </a:r>
            <a:r>
              <a:rPr lang="en-GB" b="1" dirty="0"/>
              <a:t>coexistence </a:t>
            </a:r>
            <a:r>
              <a:rPr lang="en-AU" b="1" dirty="0" smtClean="0"/>
              <a:t>friendly</a:t>
            </a:r>
          </a:p>
          <a:p>
            <a:pPr lvl="2"/>
            <a:r>
              <a:rPr lang="en-AU" dirty="0" smtClean="0"/>
              <a:t>This point implicitly recognises that </a:t>
            </a:r>
            <a:r>
              <a:rPr lang="en-AU" i="1" dirty="0" smtClean="0"/>
              <a:t>no LBT</a:t>
            </a:r>
            <a:r>
              <a:rPr lang="en-AU" dirty="0" smtClean="0"/>
              <a:t> is less </a:t>
            </a:r>
            <a:r>
              <a:rPr lang="en-GB" dirty="0"/>
              <a:t>coexistence </a:t>
            </a:r>
            <a:r>
              <a:rPr lang="en-AU" dirty="0" smtClean="0"/>
              <a:t>friendly</a:t>
            </a:r>
          </a:p>
          <a:p>
            <a:pPr lvl="1"/>
            <a:r>
              <a:rPr lang="en-AU" b="1" dirty="0"/>
              <a:t>It is hoped/expected NR-U will use the same </a:t>
            </a:r>
            <a:r>
              <a:rPr lang="en-AU" b="1" i="1" dirty="0"/>
              <a:t>short LBT </a:t>
            </a:r>
            <a:r>
              <a:rPr lang="en-AU" b="1" dirty="0"/>
              <a:t>DRS mechanism as </a:t>
            </a:r>
            <a:r>
              <a:rPr lang="en-AU" b="1" dirty="0" smtClean="0"/>
              <a:t>LAA, </a:t>
            </a:r>
            <a:r>
              <a:rPr lang="en-AU" b="1" dirty="0"/>
              <a:t>with similar coexistence outcomes</a:t>
            </a:r>
          </a:p>
          <a:p>
            <a:pPr lvl="2"/>
            <a:r>
              <a:rPr lang="en-AU" dirty="0"/>
              <a:t>Of course, the outcomes of </a:t>
            </a:r>
            <a:r>
              <a:rPr lang="en-AU" i="1" dirty="0"/>
              <a:t>short LBT </a:t>
            </a:r>
            <a:r>
              <a:rPr lang="en-AU" dirty="0"/>
              <a:t>use in LAA are not actually known yet</a:t>
            </a:r>
          </a:p>
          <a:p>
            <a:pPr lvl="2"/>
            <a:r>
              <a:rPr lang="en-AU" dirty="0"/>
              <a:t>This defence of </a:t>
            </a:r>
            <a:r>
              <a:rPr lang="en-AU" i="1" dirty="0"/>
              <a:t>short LBT </a:t>
            </a:r>
            <a:r>
              <a:rPr lang="en-AU" dirty="0"/>
              <a:t>based on LAA does not take into account proposed additional uses by NR-U or unsynchronised use by multiple NR-U </a:t>
            </a:r>
            <a:r>
              <a:rPr lang="en-AU" dirty="0" err="1"/>
              <a:t>gNBs</a:t>
            </a:r>
            <a:endParaRPr lang="en-AU" dirty="0"/>
          </a:p>
          <a:p>
            <a:pPr lvl="1"/>
            <a:r>
              <a:rPr lang="en-AU" b="1" dirty="0" smtClean="0"/>
              <a:t>LAA-DRS (and NR-U) can </a:t>
            </a:r>
            <a:r>
              <a:rPr lang="en-AU" b="1" dirty="0"/>
              <a:t>use Cat 4 </a:t>
            </a:r>
            <a:r>
              <a:rPr lang="en-AU" b="1" dirty="0" smtClean="0"/>
              <a:t>LBT, </a:t>
            </a:r>
            <a:r>
              <a:rPr lang="en-AU" b="1" dirty="0"/>
              <a:t>at least </a:t>
            </a:r>
            <a:r>
              <a:rPr lang="en-AU" b="1" dirty="0" smtClean="0"/>
              <a:t>sometimes</a:t>
            </a:r>
          </a:p>
          <a:p>
            <a:pPr lvl="2"/>
            <a:r>
              <a:rPr lang="en-AU" dirty="0" smtClean="0"/>
              <a:t>Although, </a:t>
            </a:r>
            <a:r>
              <a:rPr lang="en-AU" dirty="0"/>
              <a:t>it </a:t>
            </a:r>
            <a:r>
              <a:rPr lang="en-AU" dirty="0" smtClean="0"/>
              <a:t>is </a:t>
            </a:r>
            <a:r>
              <a:rPr lang="en-AU" dirty="0"/>
              <a:t>not </a:t>
            </a:r>
            <a:r>
              <a:rPr lang="en-AU" dirty="0" smtClean="0"/>
              <a:t>quantified </a:t>
            </a:r>
            <a:r>
              <a:rPr lang="en-AU" dirty="0"/>
              <a:t>how </a:t>
            </a:r>
            <a:r>
              <a:rPr lang="en-AU" dirty="0" smtClean="0"/>
              <a:t>often, or how often not</a:t>
            </a:r>
            <a:endParaRPr lang="en-AU" dirty="0"/>
          </a:p>
          <a:p>
            <a:pPr lvl="2"/>
            <a:r>
              <a:rPr lang="en-AU" dirty="0"/>
              <a:t>It </a:t>
            </a:r>
            <a:r>
              <a:rPr lang="en-AU" dirty="0" smtClean="0"/>
              <a:t>was not explained why </a:t>
            </a:r>
            <a:r>
              <a:rPr lang="en-AU" i="1" dirty="0"/>
              <a:t>Cat 4 LBT </a:t>
            </a:r>
            <a:r>
              <a:rPr lang="en-AU" dirty="0"/>
              <a:t>could not be used even more often</a:t>
            </a:r>
          </a:p>
          <a:p>
            <a:pPr lvl="3"/>
            <a:r>
              <a:rPr lang="en-AU" dirty="0"/>
              <a:t>At low load, it is just as good as </a:t>
            </a:r>
            <a:r>
              <a:rPr lang="en-AU" i="1" dirty="0"/>
              <a:t>short LBT </a:t>
            </a:r>
            <a:r>
              <a:rPr lang="en-AU" dirty="0"/>
              <a:t>(maybe even better)</a:t>
            </a:r>
          </a:p>
          <a:p>
            <a:pPr lvl="3"/>
            <a:r>
              <a:rPr lang="en-AU" dirty="0"/>
              <a:t>At very high load, it is no worse than </a:t>
            </a:r>
            <a:r>
              <a:rPr lang="en-AU" i="1" dirty="0"/>
              <a:t>short LBT </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dirty="0"/>
          </a:p>
        </p:txBody>
      </p:sp>
    </p:spTree>
    <p:extLst>
      <p:ext uri="{BB962C8B-B14F-4D97-AF65-F5344CB8AC3E}">
        <p14:creationId xmlns:p14="http://schemas.microsoft.com/office/powerpoint/2010/main" val="48069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discussion in Taipei </a:t>
            </a:r>
            <a:r>
              <a:rPr lang="en-AU" dirty="0" smtClean="0"/>
              <a:t>revealed </a:t>
            </a:r>
            <a:r>
              <a:rPr lang="en-AU" dirty="0"/>
              <a:t>some aspects </a:t>
            </a:r>
            <a:r>
              <a:rPr lang="en-AU" dirty="0" smtClean="0"/>
              <a:t>of the varied thinking on Short Control Signalling</a:t>
            </a:r>
            <a:r>
              <a:rPr lang="en-AU" dirty="0"/>
              <a:t/>
            </a:r>
            <a:br>
              <a:rPr lang="en-AU" dirty="0"/>
            </a:br>
            <a:endParaRPr lang="en-AU" dirty="0"/>
          </a:p>
        </p:txBody>
      </p:sp>
      <p:sp>
        <p:nvSpPr>
          <p:cNvPr id="3" name="Content Placeholder 2"/>
          <p:cNvSpPr>
            <a:spLocks noGrp="1"/>
          </p:cNvSpPr>
          <p:nvPr>
            <p:ph idx="1"/>
          </p:nvPr>
        </p:nvSpPr>
        <p:spPr/>
        <p:txBody>
          <a:bodyPr/>
          <a:lstStyle/>
          <a:p>
            <a:r>
              <a:rPr lang="en-AU" dirty="0"/>
              <a:t>Points made (by various stakeholders) during discussion in Taipei</a:t>
            </a:r>
          </a:p>
          <a:p>
            <a:pPr lvl="1"/>
            <a:r>
              <a:rPr lang="en-AU" b="1" dirty="0" smtClean="0"/>
              <a:t>In is unreasonable to impose a retrospective rule on DRS-LAA</a:t>
            </a:r>
          </a:p>
          <a:p>
            <a:pPr lvl="2"/>
            <a:r>
              <a:rPr lang="en-AU" dirty="0" smtClean="0"/>
              <a:t>This view seemed to be universal</a:t>
            </a:r>
          </a:p>
          <a:p>
            <a:pPr lvl="2"/>
            <a:r>
              <a:rPr lang="en-AU" dirty="0" smtClean="0"/>
              <a:t>Some wanted the issue to be resolved with a technology specific rule in EN 301 893 for LAA</a:t>
            </a:r>
          </a:p>
          <a:p>
            <a:pPr lvl="2"/>
            <a:r>
              <a:rPr lang="en-AU" dirty="0" smtClean="0"/>
              <a:t>Others wanted no further restrictions, so that NR-U could continue using </a:t>
            </a:r>
            <a:r>
              <a:rPr lang="en-AU" i="1" dirty="0" smtClean="0"/>
              <a:t>short LBT</a:t>
            </a:r>
            <a:r>
              <a:rPr lang="en-AU" dirty="0" smtClean="0"/>
              <a:t> without a need for a redesign</a:t>
            </a:r>
          </a:p>
          <a:p>
            <a:pPr lvl="1"/>
            <a:r>
              <a:rPr lang="en-AU" b="1" dirty="0" smtClean="0"/>
              <a:t>The risk of the current rule is that it could be misused by anyone to the detriment of all</a:t>
            </a:r>
          </a:p>
          <a:p>
            <a:pPr lvl="2"/>
            <a:r>
              <a:rPr lang="en-AU" dirty="0" smtClean="0"/>
              <a:t>The majority ignored this argument</a:t>
            </a:r>
          </a:p>
          <a:p>
            <a:pPr lvl="2"/>
            <a:r>
              <a:rPr lang="en-AU" dirty="0" smtClean="0"/>
              <a:t>Some argued that we don’t need to protect against a problem that has not happened; others countered that the NR-U proposals are the start of a “slippery slope” and there is too much opportunity for bad behaviour</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dirty="0"/>
          </a:p>
        </p:txBody>
      </p:sp>
    </p:spTree>
    <p:extLst>
      <p:ext uri="{BB962C8B-B14F-4D97-AF65-F5344CB8AC3E}">
        <p14:creationId xmlns:p14="http://schemas.microsoft.com/office/powerpoint/2010/main" val="2406366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a:t>
            </a:r>
            <a:r>
              <a:rPr lang="en-AU" dirty="0" smtClean="0"/>
              <a:t>RAN1 continued discussion via e-mail after the Taipei meeting, with limited consensus</a:t>
            </a:r>
            <a:endParaRPr lang="en-AU" dirty="0"/>
          </a:p>
        </p:txBody>
      </p:sp>
      <p:sp>
        <p:nvSpPr>
          <p:cNvPr id="3" name="Content Placeholder 2"/>
          <p:cNvSpPr>
            <a:spLocks noGrp="1"/>
          </p:cNvSpPr>
          <p:nvPr>
            <p:ph idx="1"/>
          </p:nvPr>
        </p:nvSpPr>
        <p:spPr>
          <a:xfrm>
            <a:off x="685800" y="1981200"/>
            <a:ext cx="7924800" cy="4114800"/>
          </a:xfrm>
        </p:spPr>
        <p:txBody>
          <a:bodyPr/>
          <a:lstStyle/>
          <a:p>
            <a:pPr lvl="1"/>
            <a:r>
              <a:rPr lang="en-AU" dirty="0" smtClean="0"/>
              <a:t>A </a:t>
            </a:r>
            <a:r>
              <a:rPr lang="en-US" dirty="0" smtClean="0"/>
              <a:t>rapporteur, who</a:t>
            </a:r>
            <a:r>
              <a:rPr lang="en-AU" dirty="0" smtClean="0"/>
              <a:t> was appointed to facilitate further discussion, </a:t>
            </a:r>
            <a:r>
              <a:rPr lang="en-US" dirty="0" smtClean="0"/>
              <a:t>proposed that 3GPP member companies respond to five questions</a:t>
            </a:r>
          </a:p>
          <a:p>
            <a:pPr marL="452438" lvl="2" indent="-268288">
              <a:buFont typeface="+mj-lt"/>
              <a:buAutoNum type="arabicPeriod"/>
            </a:pPr>
            <a:r>
              <a:rPr lang="en-GB" i="1" dirty="0"/>
              <a:t>Is LTE-LAA or NR-U using the clause 4.2.7.3.3 (Short Control Signalling Transmissions (FBE and LBE)) of EN 301 893</a:t>
            </a:r>
            <a:r>
              <a:rPr lang="en-GB" i="1" dirty="0" smtClean="0"/>
              <a:t>?</a:t>
            </a:r>
          </a:p>
          <a:p>
            <a:pPr marL="452438" lvl="2" indent="-268288">
              <a:buFont typeface="+mj-lt"/>
              <a:buAutoNum type="arabicPeriod"/>
            </a:pPr>
            <a:r>
              <a:rPr lang="en-GB" i="1" dirty="0"/>
              <a:t>Is LTE-LAA or NR-U using the no LBT for </a:t>
            </a:r>
            <a:r>
              <a:rPr lang="en-GB" i="1" dirty="0" smtClean="0"/>
              <a:t>Short Control Signalling transmission?</a:t>
            </a:r>
          </a:p>
          <a:p>
            <a:pPr marL="452438" lvl="2" indent="-268288">
              <a:buFont typeface="+mj-lt"/>
              <a:buAutoNum type="arabicPeriod"/>
            </a:pPr>
            <a:r>
              <a:rPr lang="en-GB" i="1" dirty="0"/>
              <a:t>Is it fine to reduce the 5% duty cycle to 1% duty cycle for </a:t>
            </a:r>
            <a:r>
              <a:rPr lang="en-GB" i="1" dirty="0" smtClean="0"/>
              <a:t>Short Control Signalling </a:t>
            </a:r>
            <a:r>
              <a:rPr lang="en-GB" i="1" dirty="0"/>
              <a:t>transmission</a:t>
            </a:r>
            <a:r>
              <a:rPr lang="en-GB" i="1" dirty="0" smtClean="0"/>
              <a:t>?</a:t>
            </a:r>
          </a:p>
          <a:p>
            <a:pPr marL="452438" lvl="2" indent="-268288">
              <a:buFont typeface="+mj-lt"/>
              <a:buAutoNum type="arabicPeriod"/>
            </a:pPr>
            <a:r>
              <a:rPr lang="en-GB" i="1" dirty="0" smtClean="0"/>
              <a:t>Is </a:t>
            </a:r>
            <a:r>
              <a:rPr lang="en-GB" i="1" dirty="0"/>
              <a:t>it fine to allow LTE-LAA using the 5% duty cycle as an exception and enforce 1% duty cycle for NR-U</a:t>
            </a:r>
            <a:r>
              <a:rPr lang="en-GB" i="1" dirty="0" smtClean="0"/>
              <a:t>?</a:t>
            </a:r>
          </a:p>
          <a:p>
            <a:pPr marL="452438" lvl="2" indent="-268288">
              <a:buFont typeface="+mj-lt"/>
              <a:buAutoNum type="arabicPeriod"/>
            </a:pPr>
            <a:r>
              <a:rPr lang="en-GB" i="1" dirty="0"/>
              <a:t>Will NR-U use short LBT for other (non DRS) </a:t>
            </a:r>
            <a:r>
              <a:rPr lang="en-GB" i="1" dirty="0" smtClean="0"/>
              <a:t>Short Control Signalling </a:t>
            </a:r>
            <a:r>
              <a:rPr lang="en-GB" i="1" dirty="0"/>
              <a:t>frames?</a:t>
            </a:r>
            <a:endParaRPr lang="en-AU" i="1" dirty="0"/>
          </a:p>
          <a:p>
            <a:pPr lvl="1"/>
            <a:r>
              <a:rPr lang="en-AU" dirty="0" smtClean="0"/>
              <a:t>The following pages summarise important aspects of the answers from 21 companies (as of 12 Feb 2019)</a:t>
            </a:r>
          </a:p>
          <a:p>
            <a:pPr lvl="2"/>
            <a:r>
              <a:rPr lang="en-AU" b="1" dirty="0" smtClean="0">
                <a:solidFill>
                  <a:srgbClr val="00B050"/>
                </a:solidFill>
              </a:rPr>
              <a:t>Green</a:t>
            </a:r>
            <a:r>
              <a:rPr lang="en-AU" dirty="0" smtClean="0"/>
              <a:t> titles represent obvious consensus</a:t>
            </a:r>
          </a:p>
          <a:p>
            <a:pPr lvl="2"/>
            <a:r>
              <a:rPr lang="en-AU" b="1" dirty="0" smtClean="0">
                <a:solidFill>
                  <a:srgbClr val="FF6600"/>
                </a:solidFill>
              </a:rPr>
              <a:t>Orange</a:t>
            </a:r>
            <a:r>
              <a:rPr lang="en-AU" dirty="0" smtClean="0"/>
              <a:t> </a:t>
            </a:r>
            <a:r>
              <a:rPr lang="en-AU" dirty="0"/>
              <a:t>titles represent </a:t>
            </a:r>
            <a:r>
              <a:rPr lang="en-AU" dirty="0" smtClean="0"/>
              <a:t>almost consensus</a:t>
            </a:r>
            <a:endParaRPr lang="en-AU" dirty="0"/>
          </a:p>
          <a:p>
            <a:pPr lvl="2"/>
            <a:r>
              <a:rPr lang="en-AU" b="1" dirty="0" smtClean="0">
                <a:solidFill>
                  <a:srgbClr val="FF0000"/>
                </a:solidFill>
              </a:rPr>
              <a:t>Orange</a:t>
            </a:r>
            <a:r>
              <a:rPr lang="en-AU" dirty="0" smtClean="0">
                <a:solidFill>
                  <a:srgbClr val="FF0000"/>
                </a:solidFill>
              </a:rPr>
              <a:t> </a:t>
            </a:r>
            <a:r>
              <a:rPr lang="en-AU" dirty="0"/>
              <a:t>titles represent </a:t>
            </a:r>
            <a:r>
              <a:rPr lang="en-AU" dirty="0" smtClean="0"/>
              <a:t>lack of consensus</a:t>
            </a:r>
            <a:endParaRPr lang="en-AU" dirty="0"/>
          </a:p>
          <a:p>
            <a:pPr lvl="2"/>
            <a:endParaRPr lang="en-AU" dirty="0" smtClean="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dirty="0"/>
          </a:p>
        </p:txBody>
      </p:sp>
    </p:spTree>
    <p:extLst>
      <p:ext uri="{BB962C8B-B14F-4D97-AF65-F5344CB8AC3E}">
        <p14:creationId xmlns:p14="http://schemas.microsoft.com/office/powerpoint/2010/main" val="312239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for most questions among the 3GPP stakeholders</a:t>
            </a:r>
            <a:endParaRPr lang="en-AU" dirty="0"/>
          </a:p>
        </p:txBody>
      </p:sp>
      <p:graphicFrame>
        <p:nvGraphicFramePr>
          <p:cNvPr id="6" name="Content Placeholder 5"/>
          <p:cNvGraphicFramePr>
            <a:graphicFrameLocks noGrp="1"/>
          </p:cNvGraphicFramePr>
          <p:nvPr>
            <p:ph idx="1"/>
            <p:extLst/>
          </p:nvPr>
        </p:nvGraphicFramePr>
        <p:xfrm>
          <a:off x="304799" y="1701145"/>
          <a:ext cx="8534401" cy="4699655"/>
        </p:xfrm>
        <a:graphic>
          <a:graphicData uri="http://schemas.openxmlformats.org/drawingml/2006/table">
            <a:tbl>
              <a:tblPr firstRow="1" bandRow="1">
                <a:tableStyleId>{21E4AEA4-8DFA-4A89-87EB-49C32662AFE0}</a:tableStyleId>
              </a:tblPr>
              <a:tblGrid>
                <a:gridCol w="334683">
                  <a:extLst>
                    <a:ext uri="{9D8B030D-6E8A-4147-A177-3AD203B41FA5}">
                      <a16:colId xmlns:a16="http://schemas.microsoft.com/office/drawing/2014/main" val="4271702623"/>
                    </a:ext>
                  </a:extLst>
                </a:gridCol>
                <a:gridCol w="4272383">
                  <a:extLst>
                    <a:ext uri="{9D8B030D-6E8A-4147-A177-3AD203B41FA5}">
                      <a16:colId xmlns:a16="http://schemas.microsoft.com/office/drawing/2014/main" val="697433087"/>
                    </a:ext>
                  </a:extLst>
                </a:gridCol>
                <a:gridCol w="3927335">
                  <a:extLst>
                    <a:ext uri="{9D8B030D-6E8A-4147-A177-3AD203B41FA5}">
                      <a16:colId xmlns:a16="http://schemas.microsoft.com/office/drawing/2014/main" val="2107880613"/>
                    </a:ext>
                  </a:extLst>
                </a:gridCol>
              </a:tblGrid>
              <a:tr h="327909">
                <a:tc>
                  <a:txBody>
                    <a:bodyPr/>
                    <a:lstStyle/>
                    <a:p>
                      <a:r>
                        <a:rPr lang="en-AU" sz="1600" dirty="0" smtClean="0"/>
                        <a:t>#</a:t>
                      </a:r>
                      <a:endParaRPr lang="en-AU" sz="1600" dirty="0"/>
                    </a:p>
                  </a:txBody>
                  <a:tcPr/>
                </a:tc>
                <a:tc>
                  <a:txBody>
                    <a:bodyPr/>
                    <a:lstStyle/>
                    <a:p>
                      <a:r>
                        <a:rPr lang="en-AU" sz="1600" dirty="0" smtClean="0"/>
                        <a:t>Question</a:t>
                      </a:r>
                      <a:endParaRPr lang="en-AU" sz="1600" dirty="0"/>
                    </a:p>
                  </a:txBody>
                  <a:tcPr/>
                </a:tc>
                <a:tc>
                  <a:txBody>
                    <a:bodyPr/>
                    <a:lstStyle/>
                    <a:p>
                      <a:r>
                        <a:rPr lang="en-AU" sz="1600" dirty="0" smtClean="0"/>
                        <a:t>Answers</a:t>
                      </a:r>
                      <a:endParaRPr lang="en-AU" sz="1600" dirty="0"/>
                    </a:p>
                  </a:txBody>
                  <a:tcPr/>
                </a:tc>
                <a:extLst>
                  <a:ext uri="{0D108BD9-81ED-4DB2-BD59-A6C34878D82A}">
                    <a16:rowId xmlns:a16="http://schemas.microsoft.com/office/drawing/2014/main" val="1543458025"/>
                  </a:ext>
                </a:extLst>
              </a:tr>
              <a:tr h="1072535">
                <a:tc>
                  <a:txBody>
                    <a:bodyPr/>
                    <a:lstStyle/>
                    <a:p>
                      <a:pPr marL="0" lvl="1" indent="-273050">
                        <a:buFont typeface="+mj-lt"/>
                        <a:buNone/>
                      </a:pPr>
                      <a:r>
                        <a:rPr lang="en-GB" sz="1600" i="1" dirty="0" smtClean="0"/>
                        <a:t>1</a:t>
                      </a:r>
                    </a:p>
                  </a:txBody>
                  <a:tcPr/>
                </a:tc>
                <a:tc>
                  <a:txBody>
                    <a:bodyPr/>
                    <a:lstStyle/>
                    <a:p>
                      <a:pPr marL="0" lvl="1" indent="-273050">
                        <a:buFont typeface="+mj-lt"/>
                        <a:buNone/>
                      </a:pPr>
                      <a:r>
                        <a:rPr lang="en-GB" sz="1600" i="1" dirty="0" smtClean="0"/>
                        <a:t>Is LTE-LAA or NR-U using the clause 4.2.7.3.3 (Short Control Signalling Transmissions (FBE and LBE)) of EN 301 893?</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00B050"/>
                          </a:solidFill>
                        </a:rPr>
                        <a:t>Yes for LAA</a:t>
                      </a:r>
                    </a:p>
                    <a:p>
                      <a:pPr marL="177800" indent="-177800">
                        <a:spcBef>
                          <a:spcPts val="0"/>
                        </a:spcBef>
                        <a:buFont typeface="Arial" panose="020B0604020202020204" pitchFamily="34" charset="0"/>
                        <a:buChar char="•"/>
                      </a:pPr>
                      <a:r>
                        <a:rPr lang="en-GB" sz="1600" dirty="0" smtClean="0">
                          <a:solidFill>
                            <a:srgbClr val="FF0000"/>
                          </a:solidFill>
                        </a:rPr>
                        <a:t>Yes for NR-U</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FF0000"/>
                          </a:solidFill>
                        </a:rPr>
                        <a:t>Uncertain for NR-U</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FF0000"/>
                          </a:solidFill>
                        </a:rPr>
                        <a:t>No for NR-U (use </a:t>
                      </a:r>
                      <a:r>
                        <a:rPr lang="en-GB" sz="1600" i="1" dirty="0" smtClean="0">
                          <a:solidFill>
                            <a:srgbClr val="FF0000"/>
                          </a:solidFill>
                        </a:rPr>
                        <a:t>Cat 4 LBT </a:t>
                      </a:r>
                      <a:r>
                        <a:rPr lang="en-GB" sz="1600" dirty="0" smtClean="0">
                          <a:solidFill>
                            <a:srgbClr val="FF0000"/>
                          </a:solidFill>
                        </a:rPr>
                        <a:t>for DRS)</a:t>
                      </a:r>
                    </a:p>
                  </a:txBody>
                  <a:tcPr/>
                </a:tc>
                <a:extLst>
                  <a:ext uri="{0D108BD9-81ED-4DB2-BD59-A6C34878D82A}">
                    <a16:rowId xmlns:a16="http://schemas.microsoft.com/office/drawing/2014/main" val="2599309439"/>
                  </a:ext>
                </a:extLst>
              </a:tr>
              <a:tr h="475923">
                <a:tc>
                  <a:txBody>
                    <a:bodyPr/>
                    <a:lstStyle/>
                    <a:p>
                      <a:pPr marL="0" lvl="1" indent="-273050">
                        <a:buFont typeface="+mj-lt"/>
                        <a:buNone/>
                      </a:pPr>
                      <a:r>
                        <a:rPr lang="en-GB" sz="1600" i="1" dirty="0" smtClean="0"/>
                        <a:t>2</a:t>
                      </a:r>
                    </a:p>
                  </a:txBody>
                  <a:tcPr/>
                </a:tc>
                <a:tc>
                  <a:txBody>
                    <a:bodyPr/>
                    <a:lstStyle/>
                    <a:p>
                      <a:pPr marL="0" lvl="1" indent="-273050">
                        <a:buFont typeface="+mj-lt"/>
                        <a:buNone/>
                      </a:pPr>
                      <a:r>
                        <a:rPr lang="en-GB" sz="1600" i="1" dirty="0" smtClean="0"/>
                        <a:t>Is LTE-LAA or NR-U using the no LBT for Short Control Signalling transmission?</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00B050"/>
                          </a:solidFill>
                        </a:rPr>
                        <a:t>No for LAA</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6600"/>
                          </a:solidFill>
                        </a:rPr>
                        <a:t>Probably no for NR-U</a:t>
                      </a:r>
                    </a:p>
                  </a:txBody>
                  <a:tcPr/>
                </a:tc>
                <a:extLst>
                  <a:ext uri="{0D108BD9-81ED-4DB2-BD59-A6C34878D82A}">
                    <a16:rowId xmlns:a16="http://schemas.microsoft.com/office/drawing/2014/main" val="165833260"/>
                  </a:ext>
                </a:extLst>
              </a:tr>
              <a:tr h="881255">
                <a:tc>
                  <a:txBody>
                    <a:bodyPr/>
                    <a:lstStyle/>
                    <a:p>
                      <a:pPr marL="0" lvl="1" indent="-273050">
                        <a:buFont typeface="+mj-lt"/>
                        <a:buNone/>
                      </a:pPr>
                      <a:r>
                        <a:rPr lang="en-GB" sz="1600" i="1" dirty="0" smtClean="0"/>
                        <a:t>3</a:t>
                      </a:r>
                    </a:p>
                  </a:txBody>
                  <a:tcPr/>
                </a:tc>
                <a:tc>
                  <a:txBody>
                    <a:bodyPr/>
                    <a:lstStyle/>
                    <a:p>
                      <a:pPr marL="0" lvl="1" indent="-273050">
                        <a:buFont typeface="+mj-lt"/>
                        <a:buNone/>
                      </a:pPr>
                      <a:r>
                        <a:rPr lang="en-GB" sz="1600" i="1" dirty="0" smtClean="0"/>
                        <a:t>Is it fine to reduce the 5% duty cycle to 1% duty cycle for Short Control Signalling transmission?</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00B050"/>
                          </a:solidFill>
                        </a:rPr>
                        <a:t>No for 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No for non-LAA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Yes for non-LAA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Maybe for </a:t>
                      </a:r>
                      <a:r>
                        <a:rPr lang="en-AU" sz="1600" i="1" dirty="0" smtClean="0">
                          <a:solidFill>
                            <a:srgbClr val="FF0000"/>
                          </a:solidFill>
                        </a:rPr>
                        <a:t>no LBT </a:t>
                      </a:r>
                      <a:r>
                        <a:rPr lang="en-AU" sz="1600" dirty="0" smtClean="0">
                          <a:solidFill>
                            <a:srgbClr val="FF0000"/>
                          </a:solidFill>
                        </a:rPr>
                        <a:t>cases</a:t>
                      </a:r>
                    </a:p>
                  </a:txBody>
                  <a:tcPr/>
                </a:tc>
                <a:extLst>
                  <a:ext uri="{0D108BD9-81ED-4DB2-BD59-A6C34878D82A}">
                    <a16:rowId xmlns:a16="http://schemas.microsoft.com/office/drawing/2014/main" val="4009770134"/>
                  </a:ext>
                </a:extLst>
              </a:tr>
              <a:tr h="678589">
                <a:tc>
                  <a:txBody>
                    <a:bodyPr/>
                    <a:lstStyle/>
                    <a:p>
                      <a:pPr marL="0" lvl="1" indent="-273050">
                        <a:buFont typeface="+mj-lt"/>
                        <a:buNone/>
                      </a:pPr>
                      <a:r>
                        <a:rPr lang="en-GB" sz="1600" i="1" dirty="0" smtClean="0"/>
                        <a:t>4</a:t>
                      </a:r>
                    </a:p>
                  </a:txBody>
                  <a:tcPr/>
                </a:tc>
                <a:tc>
                  <a:txBody>
                    <a:bodyPr/>
                    <a:lstStyle/>
                    <a:p>
                      <a:pPr marL="0" lvl="1" indent="-273050">
                        <a:buFont typeface="+mj-lt"/>
                        <a:buNone/>
                      </a:pPr>
                      <a:r>
                        <a:rPr lang="en-GB" sz="1600" i="1" dirty="0" smtClean="0"/>
                        <a:t>Is it fine to allow LTE-LAA using the 5% duty cycle as an exception and enforce 1% duty cycle for NR-U?</a:t>
                      </a:r>
                    </a:p>
                  </a:txBody>
                  <a:tcPr/>
                </a:tc>
                <a:tc>
                  <a:txBody>
                    <a:bodyPr/>
                    <a:lstStyle/>
                    <a:p>
                      <a:pPr marL="177800" indent="-177800">
                        <a:spcBef>
                          <a:spcPts val="0"/>
                        </a:spcBef>
                        <a:buFont typeface="Arial" panose="020B0604020202020204" pitchFamily="34" charset="0"/>
                        <a:buChar char="•"/>
                      </a:pPr>
                      <a:r>
                        <a:rPr lang="en-AU" sz="1600" dirty="0" smtClean="0">
                          <a:solidFill>
                            <a:srgbClr val="FF0000"/>
                          </a:solidFill>
                        </a:rPr>
                        <a:t>No</a:t>
                      </a:r>
                    </a:p>
                    <a:p>
                      <a:pPr marL="177800" indent="-177800">
                        <a:spcBef>
                          <a:spcPts val="0"/>
                        </a:spcBef>
                        <a:buFont typeface="Arial" panose="020B0604020202020204" pitchFamily="34" charset="0"/>
                        <a:buChar char="•"/>
                      </a:pPr>
                      <a:r>
                        <a:rPr lang="en-AU" sz="1600" dirty="0" smtClean="0">
                          <a:solidFill>
                            <a:srgbClr val="FF0000"/>
                          </a:solidFill>
                        </a:rPr>
                        <a:t>Yes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Something different</a:t>
                      </a:r>
                    </a:p>
                  </a:txBody>
                  <a:tcPr/>
                </a:tc>
                <a:extLst>
                  <a:ext uri="{0D108BD9-81ED-4DB2-BD59-A6C34878D82A}">
                    <a16:rowId xmlns:a16="http://schemas.microsoft.com/office/drawing/2014/main" val="2284298885"/>
                  </a:ext>
                </a:extLst>
              </a:tr>
              <a:tr h="678589">
                <a:tc>
                  <a:txBody>
                    <a:bodyPr/>
                    <a:lstStyle/>
                    <a:p>
                      <a:pPr marL="0" lvl="1" indent="-273050">
                        <a:buFont typeface="+mj-lt"/>
                        <a:buNone/>
                      </a:pPr>
                      <a:r>
                        <a:rPr lang="en-AU" sz="1600" i="1" dirty="0" smtClean="0"/>
                        <a:t>5</a:t>
                      </a:r>
                    </a:p>
                  </a:txBody>
                  <a:tcPr/>
                </a:tc>
                <a:tc>
                  <a:txBody>
                    <a:bodyPr/>
                    <a:lstStyle/>
                    <a:p>
                      <a:pPr marL="0" lvl="1" indent="-273050">
                        <a:buFont typeface="+mj-lt"/>
                        <a:buNone/>
                      </a:pPr>
                      <a:r>
                        <a:rPr lang="en-GB" sz="1600" i="1" dirty="0" smtClean="0"/>
                        <a:t>Will NR-U use short LBT for other (non DRS) Short Control Signalling frames?</a:t>
                      </a:r>
                      <a:endParaRPr lang="en-AU" sz="1600" i="1" dirty="0" smtClean="0"/>
                    </a:p>
                  </a:txBody>
                  <a:tcPr/>
                </a:tc>
                <a:tc>
                  <a:txBody>
                    <a:bodyPr/>
                    <a:lstStyle/>
                    <a:p>
                      <a:pPr marL="177800" indent="-177800">
                        <a:spcBef>
                          <a:spcPts val="0"/>
                        </a:spcBef>
                        <a:buFont typeface="Arial" panose="020B0604020202020204" pitchFamily="34" charset="0"/>
                        <a:buChar char="•"/>
                      </a:pPr>
                      <a:r>
                        <a:rPr lang="en-AU" sz="1600" dirty="0" smtClean="0">
                          <a:solidFill>
                            <a:srgbClr val="FF0000"/>
                          </a:solidFill>
                        </a:rPr>
                        <a:t>Yes</a:t>
                      </a:r>
                    </a:p>
                    <a:p>
                      <a:pPr marL="177800" indent="-177800">
                        <a:spcBef>
                          <a:spcPts val="0"/>
                        </a:spcBef>
                        <a:buFont typeface="Arial" panose="020B0604020202020204" pitchFamily="34" charset="0"/>
                        <a:buChar char="•"/>
                      </a:pPr>
                      <a:r>
                        <a:rPr lang="en-AU" sz="1600" dirty="0" smtClean="0">
                          <a:solidFill>
                            <a:srgbClr val="FF0000"/>
                          </a:solidFill>
                        </a:rPr>
                        <a:t>Maybe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No</a:t>
                      </a:r>
                    </a:p>
                  </a:txBody>
                  <a:tcPr/>
                </a:tc>
                <a:extLst>
                  <a:ext uri="{0D108BD9-81ED-4DB2-BD59-A6C34878D82A}">
                    <a16:rowId xmlns:a16="http://schemas.microsoft.com/office/drawing/2014/main" val="1499156274"/>
                  </a:ext>
                </a:extLst>
              </a:tr>
            </a:tbl>
          </a:graphicData>
        </a:graphic>
      </p:graphicFrame>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dirty="0"/>
          </a:p>
        </p:txBody>
      </p:sp>
    </p:spTree>
    <p:extLst>
      <p:ext uri="{BB962C8B-B14F-4D97-AF65-F5344CB8AC3E}">
        <p14:creationId xmlns:p14="http://schemas.microsoft.com/office/powerpoint/2010/main" val="41799263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Q1: Is LTE-LAA or NR-U using the clause 4.2.7.3.3 </a:t>
            </a:r>
            <a:r>
              <a:rPr lang="en-GB" dirty="0" smtClean="0"/>
              <a:t>of </a:t>
            </a:r>
            <a:r>
              <a:rPr lang="en-GB" dirty="0"/>
              <a:t>EN 301 893?</a:t>
            </a:r>
            <a:br>
              <a:rPr lang="en-GB" dirty="0"/>
            </a:br>
            <a:endParaRPr lang="en-AU" dirty="0"/>
          </a:p>
        </p:txBody>
      </p:sp>
      <p:sp>
        <p:nvSpPr>
          <p:cNvPr id="3" name="Content Placeholder 2"/>
          <p:cNvSpPr>
            <a:spLocks noGrp="1"/>
          </p:cNvSpPr>
          <p:nvPr>
            <p:ph idx="1"/>
          </p:nvPr>
        </p:nvSpPr>
        <p:spPr>
          <a:xfrm>
            <a:off x="685800" y="1828800"/>
            <a:ext cx="7772400" cy="4114800"/>
          </a:xfrm>
        </p:spPr>
        <p:txBody>
          <a:bodyPr/>
          <a:lstStyle/>
          <a:p>
            <a:r>
              <a:rPr lang="en-GB" dirty="0" smtClean="0">
                <a:solidFill>
                  <a:srgbClr val="00B050"/>
                </a:solidFill>
              </a:rPr>
              <a:t>Yes for LAA</a:t>
            </a:r>
          </a:p>
          <a:p>
            <a:pPr lvl="1"/>
            <a:r>
              <a:rPr lang="en-GB" dirty="0" smtClean="0"/>
              <a:t>All companies agree that LAA uses </a:t>
            </a:r>
            <a:r>
              <a:rPr lang="en-GB" i="1" dirty="0" smtClean="0"/>
              <a:t>short LBT </a:t>
            </a:r>
            <a:r>
              <a:rPr lang="en-GB" dirty="0" smtClean="0"/>
              <a:t>for DRS</a:t>
            </a:r>
          </a:p>
          <a:p>
            <a:pPr lvl="2"/>
            <a:r>
              <a:rPr lang="en-GB" dirty="0" smtClean="0"/>
              <a:t>It was also noted that the use of </a:t>
            </a:r>
            <a:r>
              <a:rPr lang="en-GB" i="1" dirty="0" smtClean="0"/>
              <a:t>short LBT</a:t>
            </a:r>
            <a:r>
              <a:rPr lang="en-GB" dirty="0" smtClean="0"/>
              <a:t> exceeds the requirement in EN 301 893, which is for </a:t>
            </a:r>
            <a:r>
              <a:rPr lang="en-GB" i="1" dirty="0" smtClean="0"/>
              <a:t>no LBT</a:t>
            </a:r>
          </a:p>
          <a:p>
            <a:r>
              <a:rPr lang="en-GB" dirty="0">
                <a:solidFill>
                  <a:srgbClr val="FF0000"/>
                </a:solidFill>
              </a:rPr>
              <a:t>Yes for NR-U</a:t>
            </a:r>
          </a:p>
          <a:p>
            <a:pPr lvl="1"/>
            <a:r>
              <a:rPr lang="en-GB" dirty="0"/>
              <a:t>Many companies would like NR-U to use </a:t>
            </a:r>
            <a:r>
              <a:rPr lang="en-GB" i="1" dirty="0"/>
              <a:t>short LBT </a:t>
            </a:r>
            <a:r>
              <a:rPr lang="en-GB" dirty="0"/>
              <a:t>for DRS because:</a:t>
            </a:r>
          </a:p>
          <a:p>
            <a:pPr lvl="2"/>
            <a:r>
              <a:rPr lang="en-GB" dirty="0"/>
              <a:t>RAN1 has already agreed to use </a:t>
            </a:r>
            <a:r>
              <a:rPr lang="en-GB" i="1" dirty="0"/>
              <a:t>short LBT </a:t>
            </a:r>
            <a:r>
              <a:rPr lang="en-GB" dirty="0"/>
              <a:t>for DRS</a:t>
            </a:r>
          </a:p>
          <a:p>
            <a:pPr lvl="2"/>
            <a:r>
              <a:rPr lang="en-GB" dirty="0"/>
              <a:t>The use of </a:t>
            </a:r>
            <a:r>
              <a:rPr lang="en-GB" i="1" dirty="0"/>
              <a:t>short LBT f</a:t>
            </a:r>
            <a:r>
              <a:rPr lang="en-GB" dirty="0"/>
              <a:t>or DRS meets the regulatory requirements</a:t>
            </a:r>
          </a:p>
          <a:p>
            <a:pPr lvl="2"/>
            <a:r>
              <a:rPr lang="en-GB" dirty="0"/>
              <a:t>The use of </a:t>
            </a:r>
            <a:r>
              <a:rPr lang="en-GB" i="1" dirty="0"/>
              <a:t>short LBT</a:t>
            </a:r>
            <a:r>
              <a:rPr lang="en-GB" dirty="0"/>
              <a:t> for DRS also does not cause a coexistence issue, as previously discussed/agreed in relation to LAA</a:t>
            </a:r>
          </a:p>
          <a:p>
            <a:pPr lvl="2"/>
            <a:r>
              <a:rPr lang="en-GB" dirty="0"/>
              <a:t>An alternative </a:t>
            </a:r>
            <a:r>
              <a:rPr lang="en-GB" i="1" dirty="0"/>
              <a:t>short LBT</a:t>
            </a:r>
            <a:r>
              <a:rPr lang="en-GB" dirty="0"/>
              <a:t> for DRS to would require a significant redesign of NR-U</a:t>
            </a:r>
          </a:p>
          <a:p>
            <a:r>
              <a:rPr lang="en-GB" dirty="0" smtClean="0">
                <a:solidFill>
                  <a:srgbClr val="FF0000"/>
                </a:solidFill>
              </a:rPr>
              <a:t>Uncertain for NR-U</a:t>
            </a:r>
          </a:p>
          <a:p>
            <a:pPr lvl="1"/>
            <a:r>
              <a:rPr lang="en-GB" dirty="0" smtClean="0"/>
              <a:t>Some </a:t>
            </a:r>
            <a:r>
              <a:rPr lang="en-GB" dirty="0"/>
              <a:t>companies noted that the use of </a:t>
            </a:r>
            <a:r>
              <a:rPr lang="en-GB" i="1" dirty="0"/>
              <a:t>short LBT </a:t>
            </a:r>
            <a:r>
              <a:rPr lang="en-GB" dirty="0"/>
              <a:t>for DRS in NR-U has not yet been finalised</a:t>
            </a:r>
          </a:p>
          <a:p>
            <a:pPr lvl="2"/>
            <a:endParaRPr lang="en-GB" i="1" dirty="0" smtClean="0"/>
          </a:p>
          <a:p>
            <a:pPr marL="1588" lvl="1" indent="0">
              <a:buNone/>
            </a:pPr>
            <a:endParaRPr lang="en-GB"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dirty="0"/>
          </a:p>
        </p:txBody>
      </p:sp>
    </p:spTree>
    <p:extLst>
      <p:ext uri="{BB962C8B-B14F-4D97-AF65-F5344CB8AC3E}">
        <p14:creationId xmlns:p14="http://schemas.microsoft.com/office/powerpoint/2010/main" val="29520770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Q1: Is LTE-LAA or NR-U using the clause 4.2.7.3.3 </a:t>
            </a:r>
            <a:r>
              <a:rPr lang="en-GB" dirty="0" smtClean="0"/>
              <a:t>of </a:t>
            </a:r>
            <a:r>
              <a:rPr lang="en-GB" dirty="0"/>
              <a:t>EN 301 893?</a:t>
            </a:r>
            <a:br>
              <a:rPr lang="en-GB" dirty="0"/>
            </a:br>
            <a:endParaRPr lang="en-AU" dirty="0"/>
          </a:p>
        </p:txBody>
      </p:sp>
      <p:sp>
        <p:nvSpPr>
          <p:cNvPr id="3" name="Content Placeholder 2"/>
          <p:cNvSpPr>
            <a:spLocks noGrp="1"/>
          </p:cNvSpPr>
          <p:nvPr>
            <p:ph idx="1"/>
          </p:nvPr>
        </p:nvSpPr>
        <p:spPr>
          <a:xfrm>
            <a:off x="685800" y="1676400"/>
            <a:ext cx="7772400" cy="4114800"/>
          </a:xfrm>
        </p:spPr>
        <p:txBody>
          <a:bodyPr/>
          <a:lstStyle/>
          <a:p>
            <a:pPr marL="0" lvl="0" indent="0" eaLnBrk="1" fontAlgn="auto" hangingPunct="1">
              <a:spcBef>
                <a:spcPts val="0"/>
              </a:spcBef>
              <a:spcAft>
                <a:spcPts val="0"/>
              </a:spcAft>
              <a:defRPr/>
            </a:pPr>
            <a:r>
              <a:rPr lang="en-GB" dirty="0">
                <a:solidFill>
                  <a:srgbClr val="FF0000"/>
                </a:solidFill>
              </a:rPr>
              <a:t>No for NR-U </a:t>
            </a:r>
            <a:r>
              <a:rPr lang="en-GB" dirty="0" smtClean="0">
                <a:solidFill>
                  <a:srgbClr val="FF0000"/>
                </a:solidFill>
              </a:rPr>
              <a:t>(use </a:t>
            </a:r>
            <a:r>
              <a:rPr lang="en-GB" i="1" dirty="0">
                <a:solidFill>
                  <a:srgbClr val="FF0000"/>
                </a:solidFill>
              </a:rPr>
              <a:t>Cat 4 LBT </a:t>
            </a:r>
            <a:r>
              <a:rPr lang="en-GB" dirty="0">
                <a:solidFill>
                  <a:srgbClr val="FF0000"/>
                </a:solidFill>
              </a:rPr>
              <a:t>for DRS)</a:t>
            </a:r>
          </a:p>
          <a:p>
            <a:pPr lvl="1"/>
            <a:r>
              <a:rPr lang="en-GB" dirty="0" smtClean="0"/>
              <a:t>The responses also included some commentary on whether NR-U could or should use </a:t>
            </a:r>
            <a:r>
              <a:rPr lang="en-GB" i="1" dirty="0" smtClean="0"/>
              <a:t>Cat 4 LBT </a:t>
            </a:r>
            <a:r>
              <a:rPr lang="en-GB" dirty="0" smtClean="0"/>
              <a:t>as an alternative to </a:t>
            </a:r>
            <a:r>
              <a:rPr lang="en-GB" i="1" dirty="0" smtClean="0"/>
              <a:t>short LBT </a:t>
            </a:r>
            <a:r>
              <a:rPr lang="en-GB" dirty="0" smtClean="0"/>
              <a:t>for DRS</a:t>
            </a:r>
          </a:p>
          <a:p>
            <a:pPr lvl="1"/>
            <a:r>
              <a:rPr lang="en-GB" dirty="0" smtClean="0"/>
              <a:t>Huawei noted that the use of </a:t>
            </a:r>
            <a:r>
              <a:rPr lang="en-GB" i="1" dirty="0" smtClean="0"/>
              <a:t>short LBT </a:t>
            </a:r>
            <a:r>
              <a:rPr lang="en-GB" dirty="0" smtClean="0"/>
              <a:t>should not cause coexistence issues at high load because its use will often not result in DRS access at the desired time anyway</a:t>
            </a:r>
          </a:p>
          <a:p>
            <a:pPr lvl="2"/>
            <a:r>
              <a:rPr lang="en-GB" dirty="0" smtClean="0"/>
              <a:t>Ericsson made a similar point in Q3</a:t>
            </a:r>
          </a:p>
          <a:p>
            <a:pPr lvl="1"/>
            <a:r>
              <a:rPr lang="en-GB" dirty="0" smtClean="0"/>
              <a:t>Cisco argued for DRS in NR-U to use </a:t>
            </a:r>
            <a:r>
              <a:rPr lang="en-GB" i="1" dirty="0" smtClean="0"/>
              <a:t>Cat 4 LBT </a:t>
            </a:r>
            <a:r>
              <a:rPr lang="en-GB" dirty="0" smtClean="0"/>
              <a:t>because it:</a:t>
            </a:r>
          </a:p>
          <a:p>
            <a:pPr lvl="2"/>
            <a:r>
              <a:rPr lang="en-GB" dirty="0" smtClean="0"/>
              <a:t>Achieves NR-U’s goals at both low and high loads</a:t>
            </a:r>
          </a:p>
          <a:p>
            <a:pPr lvl="2"/>
            <a:r>
              <a:rPr lang="en-GB" dirty="0"/>
              <a:t>Is possible according to RAN1 in a</a:t>
            </a:r>
            <a:r>
              <a:rPr lang="en-GB" dirty="0" smtClean="0"/>
              <a:t> </a:t>
            </a:r>
            <a:r>
              <a:rPr lang="en-GB" dirty="0"/>
              <a:t>LS to IEEE </a:t>
            </a:r>
            <a:r>
              <a:rPr lang="en-GB" dirty="0" smtClean="0"/>
              <a:t>802 in 2016</a:t>
            </a:r>
            <a:endParaRPr lang="en-GB" dirty="0"/>
          </a:p>
          <a:p>
            <a:pPr lvl="2"/>
            <a:r>
              <a:rPr lang="en-GB" dirty="0" smtClean="0"/>
              <a:t>Gives all devices equal access at all times, </a:t>
            </a:r>
            <a:r>
              <a:rPr lang="en-GB" dirty="0" err="1" smtClean="0"/>
              <a:t>ie</a:t>
            </a:r>
            <a:r>
              <a:rPr lang="en-GB" dirty="0" smtClean="0"/>
              <a:t> no special access</a:t>
            </a:r>
          </a:p>
          <a:p>
            <a:pPr lvl="2"/>
            <a:r>
              <a:rPr lang="en-GB" dirty="0" smtClean="0"/>
              <a:t>Better aligns NR-U design with asynchronous nature of unlicensed spectrum</a:t>
            </a:r>
          </a:p>
          <a:p>
            <a:pPr lvl="2"/>
            <a:r>
              <a:rPr lang="en-GB" dirty="0" smtClean="0"/>
              <a:t>Does not cause unnecessary contention, including between independent </a:t>
            </a:r>
            <a:r>
              <a:rPr lang="en-GB" dirty="0" err="1" smtClean="0"/>
              <a:t>gNBs</a:t>
            </a:r>
            <a:endParaRPr lang="en-GB" dirty="0" smtClean="0"/>
          </a:p>
          <a:p>
            <a:pPr lvl="2"/>
            <a:r>
              <a:rPr lang="en-GB" dirty="0" smtClean="0"/>
              <a:t>Allows EN 301 893 to limit risk of multiple devices (not necessarily LAA or NR-U compliant) using </a:t>
            </a:r>
            <a:r>
              <a:rPr lang="en-GB" i="1" dirty="0" smtClean="0"/>
              <a:t>short LBT </a:t>
            </a:r>
            <a:r>
              <a:rPr lang="en-GB" dirty="0" smtClean="0"/>
              <a:t>at the same time and thus causing channel collapse</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dirty="0"/>
          </a:p>
        </p:txBody>
      </p:sp>
    </p:spTree>
    <p:extLst>
      <p:ext uri="{BB962C8B-B14F-4D97-AF65-F5344CB8AC3E}">
        <p14:creationId xmlns:p14="http://schemas.microsoft.com/office/powerpoint/2010/main" val="1785296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Q2: Is </a:t>
            </a:r>
            <a:r>
              <a:rPr lang="en-AU" dirty="0"/>
              <a:t>LTE-LAA or NR-U using the </a:t>
            </a:r>
            <a:r>
              <a:rPr lang="en-AU" i="1" dirty="0"/>
              <a:t>no LBT </a:t>
            </a:r>
            <a:r>
              <a:rPr lang="en-AU" dirty="0"/>
              <a:t>for </a:t>
            </a:r>
            <a:r>
              <a:rPr lang="en-AU" dirty="0" smtClean="0"/>
              <a:t>Short Control Signalling </a:t>
            </a:r>
            <a:r>
              <a:rPr lang="en-AU" dirty="0"/>
              <a:t>transmission</a:t>
            </a:r>
            <a:r>
              <a:rPr lang="en-AU" dirty="0" smtClean="0"/>
              <a:t>?</a:t>
            </a:r>
            <a:endParaRPr lang="en-AU" dirty="0"/>
          </a:p>
        </p:txBody>
      </p:sp>
      <p:sp>
        <p:nvSpPr>
          <p:cNvPr id="3" name="Content Placeholder 2"/>
          <p:cNvSpPr>
            <a:spLocks noGrp="1"/>
          </p:cNvSpPr>
          <p:nvPr>
            <p:ph idx="1"/>
          </p:nvPr>
        </p:nvSpPr>
        <p:spPr>
          <a:xfrm>
            <a:off x="685800" y="1828800"/>
            <a:ext cx="7772400" cy="4114800"/>
          </a:xfrm>
        </p:spPr>
        <p:txBody>
          <a:bodyPr/>
          <a:lstStyle/>
          <a:p>
            <a:r>
              <a:rPr lang="en-GB" dirty="0" smtClean="0">
                <a:solidFill>
                  <a:srgbClr val="00B050"/>
                </a:solidFill>
              </a:rPr>
              <a:t>No </a:t>
            </a:r>
            <a:r>
              <a:rPr lang="en-GB" dirty="0">
                <a:solidFill>
                  <a:srgbClr val="00B050"/>
                </a:solidFill>
              </a:rPr>
              <a:t>for LAA</a:t>
            </a:r>
          </a:p>
          <a:p>
            <a:pPr lvl="1"/>
            <a:r>
              <a:rPr lang="en-AU" dirty="0" smtClean="0"/>
              <a:t>No company suggested that </a:t>
            </a:r>
            <a:r>
              <a:rPr lang="en-AU" i="1" dirty="0" smtClean="0"/>
              <a:t>no LBT </a:t>
            </a:r>
            <a:r>
              <a:rPr lang="en-AU" dirty="0" smtClean="0"/>
              <a:t>is used in LAA</a:t>
            </a:r>
          </a:p>
          <a:p>
            <a:r>
              <a:rPr lang="en-AU" dirty="0">
                <a:solidFill>
                  <a:srgbClr val="FF6600"/>
                </a:solidFill>
              </a:rPr>
              <a:t>Probably no for NR-U</a:t>
            </a:r>
          </a:p>
          <a:p>
            <a:pPr lvl="1"/>
            <a:r>
              <a:rPr lang="en-AU" dirty="0"/>
              <a:t>Most companies agreed that </a:t>
            </a:r>
            <a:r>
              <a:rPr lang="en-AU" i="1" dirty="0"/>
              <a:t>no LBT </a:t>
            </a:r>
            <a:r>
              <a:rPr lang="en-AU" dirty="0"/>
              <a:t>would not be used by NR-U for Short Control Signalling </a:t>
            </a:r>
          </a:p>
          <a:p>
            <a:pPr lvl="1"/>
            <a:r>
              <a:rPr lang="en-AU" dirty="0"/>
              <a:t>One company suggested it is still open for discussion in the context of </a:t>
            </a:r>
            <a:r>
              <a:rPr lang="en-AU" dirty="0" smtClean="0"/>
              <a:t>NR-U</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dirty="0"/>
          </a:p>
        </p:txBody>
      </p:sp>
    </p:spTree>
    <p:extLst>
      <p:ext uri="{BB962C8B-B14F-4D97-AF65-F5344CB8AC3E}">
        <p14:creationId xmlns:p14="http://schemas.microsoft.com/office/powerpoint/2010/main" val="2679194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a:solidFill>
                  <a:srgbClr val="00B050"/>
                </a:solidFill>
              </a:rPr>
              <a:t>No for LAA devices</a:t>
            </a:r>
          </a:p>
          <a:p>
            <a:pPr lvl="1"/>
            <a:r>
              <a:rPr lang="en-AU" dirty="0"/>
              <a:t>All companies agreed that it is unreasonable to change the requirements retrospectively for LAA</a:t>
            </a:r>
          </a:p>
          <a:p>
            <a:pPr lvl="1"/>
            <a:r>
              <a:rPr lang="en-AU" dirty="0"/>
              <a:t>This means that any requirements </a:t>
            </a:r>
            <a:r>
              <a:rPr lang="en-AU" dirty="0" smtClean="0"/>
              <a:t>changed </a:t>
            </a:r>
            <a:r>
              <a:rPr lang="en-AU" dirty="0"/>
              <a:t>in EN 301 893 would have to be defined so that it applies only to non-LAA devices</a:t>
            </a:r>
          </a:p>
          <a:p>
            <a:pPr lvl="2"/>
            <a:r>
              <a:rPr lang="en-AU" dirty="0" err="1"/>
              <a:t>ie</a:t>
            </a:r>
            <a:r>
              <a:rPr lang="en-AU" dirty="0"/>
              <a:t>, a non technology neutral requirement</a:t>
            </a:r>
          </a:p>
          <a:p>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dirty="0"/>
          </a:p>
        </p:txBody>
      </p:sp>
    </p:spTree>
    <p:extLst>
      <p:ext uri="{BB962C8B-B14F-4D97-AF65-F5344CB8AC3E}">
        <p14:creationId xmlns:p14="http://schemas.microsoft.com/office/powerpoint/2010/main" val="26291068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smtClean="0">
                <a:solidFill>
                  <a:srgbClr val="FF0000"/>
                </a:solidFill>
              </a:rPr>
              <a:t>No for non-LAA devices</a:t>
            </a:r>
          </a:p>
          <a:p>
            <a:pPr lvl="1"/>
            <a:r>
              <a:rPr lang="en-AU" dirty="0" smtClean="0"/>
              <a:t>Many companies argued that the 5</a:t>
            </a:r>
            <a:r>
              <a:rPr lang="en-GB" dirty="0" smtClean="0"/>
              <a:t>% </a:t>
            </a:r>
            <a:r>
              <a:rPr lang="en-GB" dirty="0"/>
              <a:t>duty cycle </a:t>
            </a:r>
            <a:r>
              <a:rPr lang="en-GB" dirty="0" smtClean="0"/>
              <a:t>should not be changed to a 1% </a:t>
            </a:r>
            <a:r>
              <a:rPr lang="en-GB" dirty="0"/>
              <a:t>duty cycle</a:t>
            </a:r>
            <a:r>
              <a:rPr lang="en-AU" dirty="0" smtClean="0"/>
              <a:t> for reasons including:</a:t>
            </a:r>
          </a:p>
          <a:p>
            <a:pPr lvl="2"/>
            <a:r>
              <a:rPr lang="en-AU" dirty="0" smtClean="0"/>
              <a:t>It is unclear there would be any coexistence benefit to Wi-Fi</a:t>
            </a:r>
          </a:p>
          <a:p>
            <a:pPr lvl="2"/>
            <a:r>
              <a:rPr lang="en-GB" dirty="0"/>
              <a:t>1% would be harmful to initial access and mobility </a:t>
            </a:r>
            <a:r>
              <a:rPr lang="en-GB" dirty="0" smtClean="0"/>
              <a:t>performance</a:t>
            </a:r>
            <a:endParaRPr lang="en-GB" dirty="0"/>
          </a:p>
          <a:p>
            <a:pPr lvl="2"/>
            <a:r>
              <a:rPr lang="en-AU" dirty="0" smtClean="0"/>
              <a:t>There is no evidence </a:t>
            </a:r>
            <a:r>
              <a:rPr lang="en-GB" dirty="0"/>
              <a:t>of harmful </a:t>
            </a:r>
            <a:r>
              <a:rPr lang="en-GB" dirty="0" smtClean="0"/>
              <a:t>coexistence issues arising from the use of DRS</a:t>
            </a:r>
          </a:p>
          <a:p>
            <a:pPr lvl="3"/>
            <a:r>
              <a:rPr lang="en-GB" dirty="0" smtClean="0"/>
              <a:t>Experience from LAA so far indicates no issue</a:t>
            </a:r>
          </a:p>
          <a:p>
            <a:pPr lvl="3"/>
            <a:r>
              <a:rPr lang="en-GB" dirty="0" smtClean="0"/>
              <a:t>Simulation has not highlighted any issues</a:t>
            </a:r>
          </a:p>
          <a:p>
            <a:pPr lvl="3"/>
            <a:r>
              <a:rPr lang="en-GB" dirty="0" smtClean="0"/>
              <a:t>At low loads, there is never a problem</a:t>
            </a:r>
          </a:p>
          <a:p>
            <a:pPr lvl="3"/>
            <a:r>
              <a:rPr lang="en-GB" dirty="0" smtClean="0"/>
              <a:t>At high loads, DRS will often not even attempt access at the desired time because the channel will be blocked</a:t>
            </a:r>
          </a:p>
          <a:p>
            <a:pPr lvl="3"/>
            <a:r>
              <a:rPr lang="en-GB" dirty="0" smtClean="0"/>
              <a:t>If DRS from independent NR-U systems regularly collide then they will probably shift to different channels  </a:t>
            </a:r>
          </a:p>
          <a:p>
            <a:pPr lvl="2"/>
            <a:r>
              <a:rPr lang="en-GB" dirty="0" smtClean="0"/>
              <a:t>It would require a redesign of LAA/NR-U to align its design with operation in the asynchronous environment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dirty="0"/>
          </a:p>
        </p:txBody>
      </p:sp>
    </p:spTree>
    <p:extLst>
      <p:ext uri="{BB962C8B-B14F-4D97-AF65-F5344CB8AC3E}">
        <p14:creationId xmlns:p14="http://schemas.microsoft.com/office/powerpoint/2010/main" val="462717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a:solidFill>
                  <a:srgbClr val="FF0000"/>
                </a:solidFill>
              </a:rPr>
              <a:t>Yes for non-LAA </a:t>
            </a:r>
            <a:r>
              <a:rPr lang="en-AU" dirty="0" smtClean="0">
                <a:solidFill>
                  <a:srgbClr val="FF0000"/>
                </a:solidFill>
              </a:rPr>
              <a:t>devices</a:t>
            </a:r>
          </a:p>
          <a:p>
            <a:pPr lvl="1"/>
            <a:r>
              <a:rPr lang="en-AU" dirty="0"/>
              <a:t>Some companies </a:t>
            </a:r>
            <a:r>
              <a:rPr lang="en-AU" dirty="0" smtClean="0"/>
              <a:t>agreed it </a:t>
            </a:r>
            <a:r>
              <a:rPr lang="en-AU" dirty="0"/>
              <a:t>is unreasonable to apply any reduction retrospectively to </a:t>
            </a:r>
            <a:r>
              <a:rPr lang="en-AU" dirty="0" smtClean="0"/>
              <a:t>LAA … </a:t>
            </a:r>
          </a:p>
          <a:p>
            <a:pPr lvl="1"/>
            <a:r>
              <a:rPr lang="en-AU" dirty="0" smtClean="0"/>
              <a:t>.. but that the duty cycle should be reduced for all non-LAA devices </a:t>
            </a:r>
          </a:p>
          <a:p>
            <a:pPr lvl="2"/>
            <a:r>
              <a:rPr lang="en-AU" dirty="0" smtClean="0"/>
              <a:t>There is no reason that NR-U can’t use Cat 4 LBT for DRS</a:t>
            </a:r>
          </a:p>
          <a:p>
            <a:pPr lvl="3"/>
            <a:r>
              <a:rPr lang="en-AU" dirty="0" smtClean="0"/>
              <a:t>Note: see Cisco answer to Q1</a:t>
            </a:r>
          </a:p>
          <a:p>
            <a:pPr lvl="2"/>
            <a:r>
              <a:rPr lang="en-AU" dirty="0" smtClean="0"/>
              <a:t>Fairness (an element of performance) will be enhanced and contention (including for independent NR-U </a:t>
            </a:r>
            <a:r>
              <a:rPr lang="en-AU" dirty="0" err="1" smtClean="0"/>
              <a:t>gNBs</a:t>
            </a:r>
            <a:r>
              <a:rPr lang="en-AU" dirty="0" smtClean="0"/>
              <a:t>) </a:t>
            </a:r>
            <a:r>
              <a:rPr lang="en-AU" dirty="0"/>
              <a:t>will be reduced </a:t>
            </a:r>
            <a:r>
              <a:rPr lang="en-AU" dirty="0" smtClean="0"/>
              <a:t>for all devices</a:t>
            </a:r>
          </a:p>
          <a:p>
            <a:pPr lvl="3"/>
            <a:r>
              <a:rPr lang="en-AU" dirty="0" smtClean="0"/>
              <a:t>There is very limited deployment or simulation evidence to show a 5% limit is not harmful in typical environments, either for LAA/NR-U or more generally</a:t>
            </a:r>
            <a:endParaRPr lang="en-AU" dirty="0"/>
          </a:p>
          <a:p>
            <a:pPr lvl="2"/>
            <a:r>
              <a:rPr lang="en-AU" dirty="0" smtClean="0"/>
              <a:t>It will avoid the problem of multiple devices all using their 5% limit, causing severe contention in the channel</a:t>
            </a:r>
          </a:p>
          <a:p>
            <a:pPr lvl="3"/>
            <a:r>
              <a:rPr lang="en-AU" dirty="0"/>
              <a:t>T</a:t>
            </a:r>
            <a:r>
              <a:rPr lang="en-AU" dirty="0" smtClean="0"/>
              <a:t>he ecosystem would be severely damaged if even some Wi-Fi devices starting sending Beacons using </a:t>
            </a:r>
            <a:r>
              <a:rPr lang="en-AU" i="1" dirty="0" smtClean="0"/>
              <a:t>short LBT</a:t>
            </a:r>
            <a:endParaRPr lang="en-AU" dirty="0" smtClean="0"/>
          </a:p>
          <a:p>
            <a:pPr lvl="2"/>
            <a:r>
              <a:rPr lang="en-AU" dirty="0" smtClean="0"/>
              <a:t>The difficulty of changing the synchronous design of NR-U is not a reason to impose unnecessary unfairness and contention on other technologies</a:t>
            </a:r>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dirty="0"/>
          </a:p>
        </p:txBody>
      </p:sp>
    </p:spTree>
    <p:extLst>
      <p:ext uri="{BB962C8B-B14F-4D97-AF65-F5344CB8AC3E}">
        <p14:creationId xmlns:p14="http://schemas.microsoft.com/office/powerpoint/2010/main" val="1980290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smtClean="0">
                <a:solidFill>
                  <a:srgbClr val="FF0000"/>
                </a:solidFill>
              </a:rPr>
              <a:t>Maybe for </a:t>
            </a:r>
            <a:r>
              <a:rPr lang="en-AU" i="1" dirty="0" smtClean="0">
                <a:solidFill>
                  <a:srgbClr val="FF0000"/>
                </a:solidFill>
              </a:rPr>
              <a:t>no LBT </a:t>
            </a:r>
            <a:r>
              <a:rPr lang="en-AU" dirty="0" smtClean="0">
                <a:solidFill>
                  <a:srgbClr val="FF0000"/>
                </a:solidFill>
              </a:rPr>
              <a:t>cases</a:t>
            </a:r>
          </a:p>
          <a:p>
            <a:pPr lvl="1"/>
            <a:r>
              <a:rPr lang="en-AU" dirty="0" smtClean="0"/>
              <a:t>Ericsson suggested a possibility for considering reducing the limit for the use of </a:t>
            </a:r>
            <a:r>
              <a:rPr lang="en-AU" i="1" dirty="0" smtClean="0"/>
              <a:t>no LBT </a:t>
            </a:r>
            <a:r>
              <a:rPr lang="en-GB" dirty="0"/>
              <a:t>for </a:t>
            </a:r>
            <a:r>
              <a:rPr lang="en-GB" dirty="0" smtClean="0"/>
              <a:t>Short Control Signalling </a:t>
            </a:r>
            <a:r>
              <a:rPr lang="en-AU" dirty="0" smtClean="0"/>
              <a:t>from 5% to 1%</a:t>
            </a:r>
          </a:p>
          <a:p>
            <a:pPr lvl="2"/>
            <a:r>
              <a:rPr lang="en-AU" dirty="0" smtClean="0"/>
              <a:t>Note: Ericsson did not say in Q2 whether LAA or NR-U use </a:t>
            </a:r>
            <a:r>
              <a:rPr lang="en-AU" i="1" dirty="0" smtClean="0"/>
              <a:t>no LBT </a:t>
            </a:r>
            <a:r>
              <a:rPr lang="en-AU" dirty="0" smtClean="0"/>
              <a:t>for Short Control Signalling</a:t>
            </a:r>
          </a:p>
          <a:p>
            <a:pPr lvl="1"/>
            <a:r>
              <a:rPr lang="en-AU" dirty="0" smtClean="0"/>
              <a:t>Cisco argued (in Q2) that the lack of use of </a:t>
            </a:r>
            <a:r>
              <a:rPr lang="en-AU" i="1" dirty="0" smtClean="0"/>
              <a:t>no LBT </a:t>
            </a:r>
            <a:r>
              <a:rPr lang="en-AU" dirty="0" smtClean="0"/>
              <a:t>for both LAA and NR-U means that </a:t>
            </a:r>
            <a:r>
              <a:rPr lang="en-GB" dirty="0"/>
              <a:t>RAN1 should have no objection to banning the use of </a:t>
            </a:r>
            <a:r>
              <a:rPr lang="en-GB" i="1" dirty="0"/>
              <a:t>no </a:t>
            </a:r>
            <a:r>
              <a:rPr lang="en-GB" i="1" dirty="0" smtClean="0"/>
              <a:t>LBT </a:t>
            </a:r>
            <a:r>
              <a:rPr lang="en-GB" dirty="0" smtClean="0"/>
              <a:t>for Short Control Signalling</a:t>
            </a:r>
            <a:endParaRPr lang="en-GB" dirty="0"/>
          </a:p>
          <a:p>
            <a:pPr lvl="1"/>
            <a:r>
              <a:rPr lang="en-GB" dirty="0" smtClean="0"/>
              <a:t>Most other companies did not address the question of banning the use of </a:t>
            </a:r>
            <a:r>
              <a:rPr lang="en-GB" i="1" dirty="0" smtClean="0"/>
              <a:t>no LBT </a:t>
            </a:r>
            <a:r>
              <a:rPr lang="en-GB" dirty="0"/>
              <a:t>for </a:t>
            </a:r>
            <a:r>
              <a:rPr lang="en-GB" dirty="0" smtClean="0"/>
              <a:t>Short Control Signalling</a:t>
            </a:r>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dirty="0"/>
          </a:p>
        </p:txBody>
      </p:sp>
    </p:spTree>
    <p:extLst>
      <p:ext uri="{BB962C8B-B14F-4D97-AF65-F5344CB8AC3E}">
        <p14:creationId xmlns:p14="http://schemas.microsoft.com/office/powerpoint/2010/main" val="12354273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Q4: </a:t>
            </a:r>
            <a:r>
              <a:rPr lang="en-GB" dirty="0"/>
              <a:t>Is it fine to allow LTE-LAA using the 5% duty cycle as an exception and enforce 1% duty cycle for NR-U</a:t>
            </a:r>
            <a:r>
              <a:rPr lang="en-GB" dirty="0" smtClean="0"/>
              <a:t>?</a:t>
            </a:r>
            <a:endParaRPr lang="en-AU" dirty="0"/>
          </a:p>
        </p:txBody>
      </p:sp>
      <p:sp>
        <p:nvSpPr>
          <p:cNvPr id="3" name="Content Placeholder 2"/>
          <p:cNvSpPr>
            <a:spLocks noGrp="1"/>
          </p:cNvSpPr>
          <p:nvPr>
            <p:ph idx="1"/>
          </p:nvPr>
        </p:nvSpPr>
        <p:spPr/>
        <p:txBody>
          <a:bodyPr/>
          <a:lstStyle/>
          <a:p>
            <a:r>
              <a:rPr lang="en-AU" dirty="0" smtClean="0">
                <a:solidFill>
                  <a:srgbClr val="FF0000"/>
                </a:solidFill>
              </a:rPr>
              <a:t>No</a:t>
            </a:r>
          </a:p>
          <a:p>
            <a:pPr lvl="1"/>
            <a:r>
              <a:rPr lang="en-AU" dirty="0" smtClean="0"/>
              <a:t>Many companies objected to a 1% duty cycle for NR-U, for a variety of reasons</a:t>
            </a:r>
          </a:p>
          <a:p>
            <a:pPr lvl="2"/>
            <a:r>
              <a:rPr lang="en-AU" dirty="0" smtClean="0"/>
              <a:t>Field measurements and simulations are required to justify 1%</a:t>
            </a:r>
          </a:p>
          <a:p>
            <a:pPr lvl="2"/>
            <a:r>
              <a:rPr lang="en-AU" dirty="0" smtClean="0"/>
              <a:t>A technical justification is required for 1%</a:t>
            </a:r>
          </a:p>
          <a:p>
            <a:pPr lvl="2"/>
            <a:r>
              <a:rPr lang="en-AU" dirty="0" smtClean="0"/>
              <a:t>It is undesirable for LAA and NR-U to have different requirements</a:t>
            </a:r>
          </a:p>
          <a:p>
            <a:pPr lvl="1"/>
            <a:r>
              <a:rPr lang="en-AU" dirty="0" smtClean="0"/>
              <a:t>Some companies objected in principle to having technology-specific requirements</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dirty="0"/>
          </a:p>
        </p:txBody>
      </p:sp>
    </p:spTree>
    <p:extLst>
      <p:ext uri="{BB962C8B-B14F-4D97-AF65-F5344CB8AC3E}">
        <p14:creationId xmlns:p14="http://schemas.microsoft.com/office/powerpoint/2010/main" val="21256326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Q4: </a:t>
            </a:r>
            <a:r>
              <a:rPr lang="en-GB" dirty="0"/>
              <a:t>Is it fine to allow LTE-LAA using the 5% duty cycle as an exception and enforce 1% duty cycle for NR-U</a:t>
            </a:r>
            <a:r>
              <a:rPr lang="en-GB" dirty="0" smtClean="0"/>
              <a:t>?</a:t>
            </a:r>
            <a:endParaRPr lang="en-AU" dirty="0"/>
          </a:p>
        </p:txBody>
      </p:sp>
      <p:sp>
        <p:nvSpPr>
          <p:cNvPr id="3" name="Content Placeholder 2"/>
          <p:cNvSpPr>
            <a:spLocks noGrp="1"/>
          </p:cNvSpPr>
          <p:nvPr>
            <p:ph idx="1"/>
          </p:nvPr>
        </p:nvSpPr>
        <p:spPr/>
        <p:txBody>
          <a:bodyPr/>
          <a:lstStyle/>
          <a:p>
            <a:r>
              <a:rPr lang="en-AU" dirty="0">
                <a:solidFill>
                  <a:srgbClr val="FF0000"/>
                </a:solidFill>
              </a:rPr>
              <a:t>Yes</a:t>
            </a:r>
          </a:p>
          <a:p>
            <a:pPr lvl="1"/>
            <a:r>
              <a:rPr lang="en-AU" dirty="0"/>
              <a:t>Some companies said yes</a:t>
            </a:r>
          </a:p>
          <a:p>
            <a:pPr lvl="1"/>
            <a:r>
              <a:rPr lang="en-AU" dirty="0"/>
              <a:t>One company noted exceptions are generally undesirable but that one is acceptable in this case because it would be unreasonable to require LAA to change at this </a:t>
            </a:r>
            <a:r>
              <a:rPr lang="en-AU" dirty="0" smtClean="0"/>
              <a:t>point</a:t>
            </a:r>
            <a:endParaRPr lang="en-AU" dirty="0" smtClean="0">
              <a:solidFill>
                <a:srgbClr val="FF0000"/>
              </a:solidFill>
            </a:endParaRPr>
          </a:p>
          <a:p>
            <a:r>
              <a:rPr lang="en-AU" dirty="0" smtClean="0">
                <a:solidFill>
                  <a:srgbClr val="FF0000"/>
                </a:solidFill>
              </a:rPr>
              <a:t>Something different</a:t>
            </a:r>
          </a:p>
          <a:p>
            <a:pPr lvl="1"/>
            <a:r>
              <a:rPr lang="en-AU" dirty="0"/>
              <a:t>One company suggested a change so that the 5% applies per system, rather than per </a:t>
            </a:r>
            <a:r>
              <a:rPr lang="en-AU" dirty="0" smtClean="0"/>
              <a:t>device</a:t>
            </a:r>
          </a:p>
          <a:p>
            <a:pPr lvl="2"/>
            <a:r>
              <a:rPr lang="en-AU" dirty="0" smtClean="0"/>
              <a:t>Note: this may not be possible under ETSI guidelines?</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dirty="0"/>
          </a:p>
        </p:txBody>
      </p:sp>
    </p:spTree>
    <p:extLst>
      <p:ext uri="{BB962C8B-B14F-4D97-AF65-F5344CB8AC3E}">
        <p14:creationId xmlns:p14="http://schemas.microsoft.com/office/powerpoint/2010/main" val="344315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Q5: </a:t>
            </a:r>
            <a:r>
              <a:rPr lang="en-GB" dirty="0"/>
              <a:t>Will NR-U use short LBT for other (non DRS) </a:t>
            </a:r>
            <a:r>
              <a:rPr lang="en-GB" dirty="0" smtClean="0"/>
              <a:t>Short Control Signalling </a:t>
            </a:r>
            <a:r>
              <a:rPr lang="en-GB" dirty="0"/>
              <a:t>frames?</a:t>
            </a:r>
            <a:r>
              <a:rPr lang="en-AU" i="1" dirty="0"/>
              <a:t/>
            </a:r>
            <a:br>
              <a:rPr lang="en-AU" i="1" dirty="0"/>
            </a:b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solidFill>
                  <a:srgbClr val="FF0000"/>
                </a:solidFill>
              </a:rPr>
              <a:t>Yes</a:t>
            </a:r>
          </a:p>
          <a:p>
            <a:pPr lvl="1"/>
            <a:r>
              <a:rPr lang="en-AU" dirty="0" smtClean="0"/>
              <a:t>The majority of companies agreed that there are proposals for NR-U to use </a:t>
            </a:r>
            <a:r>
              <a:rPr lang="en-AU" i="1" dirty="0" smtClean="0"/>
              <a:t>short LBT </a:t>
            </a:r>
            <a:r>
              <a:rPr lang="en-AU" dirty="0" smtClean="0"/>
              <a:t>for Short Control Signalling </a:t>
            </a:r>
            <a:r>
              <a:rPr lang="en-AU" dirty="0"/>
              <a:t>other than </a:t>
            </a:r>
            <a:r>
              <a:rPr lang="en-AU" dirty="0" smtClean="0"/>
              <a:t>DRS</a:t>
            </a:r>
          </a:p>
          <a:p>
            <a:pPr lvl="1"/>
            <a:r>
              <a:rPr lang="en-AU" dirty="0" smtClean="0"/>
              <a:t>Some companies asserted that using </a:t>
            </a:r>
            <a:r>
              <a:rPr lang="en-AU" i="1" dirty="0" smtClean="0"/>
              <a:t>short LBT </a:t>
            </a:r>
            <a:r>
              <a:rPr lang="en-AU" dirty="0" smtClean="0"/>
              <a:t>in this way is acceptable because it is allowed by the (current) EN 301 893 requirements</a:t>
            </a:r>
          </a:p>
          <a:p>
            <a:pPr lvl="1"/>
            <a:r>
              <a:rPr lang="en-AU" dirty="0" smtClean="0"/>
              <a:t>One company justified the use of </a:t>
            </a:r>
            <a:r>
              <a:rPr lang="en-AU" i="1" dirty="0" smtClean="0"/>
              <a:t>short LBT </a:t>
            </a:r>
            <a:r>
              <a:rPr lang="en-AU" dirty="0" smtClean="0"/>
              <a:t>for Short Control Signalling  with the use of SIFS and PIFS by Wi-Fi APs</a:t>
            </a:r>
          </a:p>
          <a:p>
            <a:pPr lvl="2"/>
            <a:r>
              <a:rPr lang="en-AU" dirty="0" smtClean="0"/>
              <a:t>A subsequent e-mail noted that SIFS is only allowed within a COT and is not relevant to this discussion;  it also noted that PIFS is not used by APs to gain access to the medium </a:t>
            </a:r>
          </a:p>
          <a:p>
            <a:pPr lvl="2"/>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dirty="0"/>
          </a:p>
        </p:txBody>
      </p:sp>
    </p:spTree>
    <p:extLst>
      <p:ext uri="{BB962C8B-B14F-4D97-AF65-F5344CB8AC3E}">
        <p14:creationId xmlns:p14="http://schemas.microsoft.com/office/powerpoint/2010/main" val="4562146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Q5: </a:t>
            </a:r>
            <a:r>
              <a:rPr lang="en-GB" dirty="0"/>
              <a:t>Will NR-U use short LBT for other (non DRS) </a:t>
            </a:r>
            <a:r>
              <a:rPr lang="en-GB" dirty="0" smtClean="0"/>
              <a:t>Short Control Signalling </a:t>
            </a:r>
            <a:r>
              <a:rPr lang="en-GB" dirty="0"/>
              <a:t>frames?</a:t>
            </a:r>
            <a:r>
              <a:rPr lang="en-AU" i="1" dirty="0"/>
              <a:t/>
            </a:r>
            <a:br>
              <a:rPr lang="en-AU" i="1" dirty="0"/>
            </a:b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solidFill>
                  <a:srgbClr val="FF0000"/>
                </a:solidFill>
              </a:rPr>
              <a:t>Maybe</a:t>
            </a:r>
          </a:p>
          <a:p>
            <a:pPr lvl="1"/>
            <a:r>
              <a:rPr lang="en-AU" dirty="0" smtClean="0"/>
              <a:t>Some </a:t>
            </a:r>
            <a:r>
              <a:rPr lang="en-AU" dirty="0"/>
              <a:t>companies asserted that using </a:t>
            </a:r>
            <a:r>
              <a:rPr lang="en-AU" i="1" dirty="0"/>
              <a:t>short LBT </a:t>
            </a:r>
            <a:r>
              <a:rPr lang="en-AU" dirty="0"/>
              <a:t>in this way </a:t>
            </a:r>
            <a:r>
              <a:rPr lang="en-AU" dirty="0" smtClean="0"/>
              <a:t>will only be </a:t>
            </a:r>
            <a:r>
              <a:rPr lang="en-AU" dirty="0"/>
              <a:t>acceptable </a:t>
            </a:r>
            <a:r>
              <a:rPr lang="en-AU" dirty="0" smtClean="0"/>
              <a:t>if it can be shown there are no coexistence issues</a:t>
            </a:r>
          </a:p>
          <a:p>
            <a:r>
              <a:rPr lang="en-AU" dirty="0">
                <a:solidFill>
                  <a:srgbClr val="FF0000"/>
                </a:solidFill>
              </a:rPr>
              <a:t>No</a:t>
            </a:r>
          </a:p>
          <a:p>
            <a:pPr lvl="1"/>
            <a:r>
              <a:rPr lang="en-AU" dirty="0"/>
              <a:t>Some companies asserted that the use of </a:t>
            </a:r>
            <a:r>
              <a:rPr lang="en-AU" i="1" dirty="0"/>
              <a:t>short LBT </a:t>
            </a:r>
            <a:r>
              <a:rPr lang="en-AU" dirty="0"/>
              <a:t>by NR-U for </a:t>
            </a:r>
            <a:r>
              <a:rPr lang="en-GB" dirty="0"/>
              <a:t>other (non DRS) Short Control Signalling frames</a:t>
            </a:r>
            <a:r>
              <a:rPr lang="en-AU" dirty="0"/>
              <a:t> will exacerbate the issues highlighted by other </a:t>
            </a:r>
            <a:r>
              <a:rPr lang="en-AU" dirty="0" smtClean="0"/>
              <a:t>questions, and so should not be used</a:t>
            </a:r>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dirty="0"/>
          </a:p>
        </p:txBody>
      </p:sp>
    </p:spTree>
    <p:extLst>
      <p:ext uri="{BB962C8B-B14F-4D97-AF65-F5344CB8AC3E}">
        <p14:creationId xmlns:p14="http://schemas.microsoft.com/office/powerpoint/2010/main" val="37117018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no/short LBT issue was discussed at the RAN1 meeting in Athens in Feb 2019,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no/short LBT for Short Control Signalling at the 3GPP RAN1 meeting in Athens in Feb 2019</a:t>
            </a:r>
          </a:p>
          <a:p>
            <a:pPr lvl="1"/>
            <a:r>
              <a:rPr lang="en-AU" dirty="0" smtClean="0"/>
              <a:t>Ultimately this resulted in a LS from 3GPP RAN1 to ETSI BRAN stating that there was not consensus on use of no/short LBT for NR-U</a:t>
            </a:r>
          </a:p>
          <a:p>
            <a:pPr lvl="2"/>
            <a:r>
              <a:rPr lang="en-AU" dirty="0" smtClean="0"/>
              <a:t>There was consensus that any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known</a:t>
            </a:r>
          </a:p>
          <a:p>
            <a:pPr lvl="1"/>
            <a:r>
              <a:rPr lang="en-AU" dirty="0" smtClean="0"/>
              <a:t>3GPP RAN1 did not reply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7491457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endParaRPr lang="en-AU" i="1" dirty="0"/>
          </a:p>
          <a:p>
            <a:r>
              <a:rPr lang="en-US" b="0" dirty="0"/>
              <a:t> </a:t>
            </a:r>
            <a:endParaRPr lang="en-AU" dirty="0"/>
          </a:p>
          <a:p>
            <a:r>
              <a:rPr lang="en-US" b="0" dirty="0"/>
              <a:t>It is RAN1’s understanding that the next revision of EN 301 893 is being drafted by ETSI TC BRAN based on WI REN/BRAN-230016, for which a final draft for approval is planned by 2019-05-15. RAN1 would like to understand from ETSI TC BRAN whether discussion on the proposal to revise the clause on short control signaling is considered essential for the completion of WI REN/BRAN-230016.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486445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dirty="0"/>
              <a:t>no/short </a:t>
            </a:r>
            <a:r>
              <a:rPr lang="en-AU" dirty="0" smtClean="0"/>
              <a:t>LBT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7881892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simulation study highlights the potential adverse impact of short LBT in NR-U</a:t>
            </a:r>
            <a:endParaRPr lang="en-AU" dirty="0"/>
          </a:p>
        </p:txBody>
      </p:sp>
      <p:sp>
        <p:nvSpPr>
          <p:cNvPr id="3" name="Content Placeholder 2"/>
          <p:cNvSpPr>
            <a:spLocks noGrp="1"/>
          </p:cNvSpPr>
          <p:nvPr>
            <p:ph idx="1"/>
          </p:nvPr>
        </p:nvSpPr>
        <p:spPr/>
        <p:txBody>
          <a:bodyPr/>
          <a:lstStyle/>
          <a:p>
            <a:pPr lvl="1"/>
            <a:r>
              <a:rPr lang="en-AU" dirty="0" smtClean="0"/>
              <a:t>The debate on the no/short LBT issue at the RAN1 meeting in Athens included the first simulation results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487630952"/>
              </p:ext>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85132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Athens in February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12443489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may hear a report on the 3GPP RAN1 meeting in Athens in February 2019</a:t>
            </a:r>
            <a:endParaRPr lang="en-AU" dirty="0"/>
          </a:p>
        </p:txBody>
      </p:sp>
      <p:sp>
        <p:nvSpPr>
          <p:cNvPr id="3" name="Content Placeholder 2"/>
          <p:cNvSpPr>
            <a:spLocks noGrp="1"/>
          </p:cNvSpPr>
          <p:nvPr>
            <p:ph idx="1"/>
          </p:nvPr>
        </p:nvSpPr>
        <p:spPr/>
        <p:txBody>
          <a:bodyPr/>
          <a:lstStyle/>
          <a:p>
            <a:pPr lvl="1"/>
            <a:r>
              <a:rPr lang="en-AU" smtClean="0"/>
              <a:t>David Boldy will provide a report</a:t>
            </a:r>
          </a:p>
          <a:p>
            <a:pPr lvl="2"/>
            <a:r>
              <a:rPr lang="en-AU" smtClean="0"/>
              <a:t>See </a:t>
            </a:r>
            <a:r>
              <a:rPr lang="en-AU" smtClean="0">
                <a:hlinkClick r:id="rId2"/>
              </a:rPr>
              <a:t>11-19-0485-00</a:t>
            </a:r>
            <a:endParaRPr lang="en-AU" smtClean="0"/>
          </a:p>
          <a:p>
            <a:pPr lvl="1"/>
            <a:r>
              <a:rPr lang="en-AU" smtClean="0"/>
              <a:t>Dorothy Stanley may provide her perspectives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1399238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Qualcomm made a proposal to drive coexistence with synchronised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53794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Vancouver</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UNII-7 </a:t>
            </a:r>
            <a:r>
              <a:rPr lang="en-AU" dirty="0" smtClean="0"/>
              <a:t>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smtClean="0"/>
              <a:t>They discussed </a:t>
            </a:r>
            <a:r>
              <a:rPr lang="en-AU" sz="2000" b="0" dirty="0" smtClean="0"/>
              <a:t> </a:t>
            </a:r>
            <a:r>
              <a:rPr lang="en-AU" b="0" i="1" dirty="0" smtClean="0"/>
              <a:t>how </a:t>
            </a:r>
            <a:r>
              <a:rPr lang="en-AU" b="0" i="1" dirty="0"/>
              <a:t>5G NR deployed in unlicensed and shared spectrum, which is being standardized in 3GPP, can support demanding, compelling Industrial IoT and other applications that require ultra-low latency, ultra-reliable connectivity through using time synchronization and Coordinated Multi-Point (“</a:t>
            </a:r>
            <a:r>
              <a:rPr lang="en-AU" b="0" i="1" dirty="0" err="1"/>
              <a:t>CoMP</a:t>
            </a:r>
            <a:r>
              <a:rPr lang="en-AU" b="0" i="1" dirty="0"/>
              <a:t>”) sharing </a:t>
            </a:r>
            <a:r>
              <a:rPr lang="en-AU" b="0" i="1" dirty="0" smtClean="0"/>
              <a:t>techniques</a:t>
            </a:r>
            <a:endParaRPr lang="en-AU"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40326605"/>
              </p:ext>
            </p:extLst>
          </p:nvPr>
        </p:nvGraphicFramePr>
        <p:xfrm>
          <a:off x="1219200" y="4800600"/>
          <a:ext cx="914400" cy="806450"/>
        </p:xfrm>
        <a:graphic>
          <a:graphicData uri="http://schemas.openxmlformats.org/presentationml/2006/ole">
            <mc:AlternateContent xmlns:mc="http://schemas.openxmlformats.org/markup-compatibility/2006">
              <mc:Choice xmlns:v="urn:schemas-microsoft-com:vml" Requires="v">
                <p:oleObj spid="_x0000_s3381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083268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a:t>
            </a:r>
            <a:endParaRPr lang="en-AU" dirty="0"/>
          </a:p>
        </p:txBody>
      </p:sp>
      <p:sp>
        <p:nvSpPr>
          <p:cNvPr id="3" name="Content Placeholder 2"/>
          <p:cNvSpPr>
            <a:spLocks noGrp="1"/>
          </p:cNvSpPr>
          <p:nvPr>
            <p:ph idx="1"/>
          </p:nvPr>
        </p:nvSpPr>
        <p:spPr/>
        <p:txBody>
          <a:bodyPr/>
          <a:lstStyle/>
          <a:p>
            <a:pPr lvl="1"/>
            <a:r>
              <a:rPr lang="en-AU" dirty="0" smtClean="0"/>
              <a:t>An industry call was held last week for Qualcomm to explain their proposal</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sync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assume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808677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not clear when 802.11 stakeholders will have an opportunity to discuss the concept with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1"/>
            <a:r>
              <a:rPr lang="en-AU" dirty="0" smtClean="0"/>
              <a:t>… but no (even tentative) commitment has been received at this time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858532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the Coexistence SC have a view on using synchronisation in UNII-7 for coexistence?</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will discuss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2930626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28480438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hear an update on the </a:t>
            </a:r>
            <a:r>
              <a:rPr lang="en-AU" i="1" dirty="0" err="1" smtClean="0"/>
              <a:t>Coex</a:t>
            </a:r>
            <a:r>
              <a:rPr lang="en-AU" i="1" dirty="0" smtClean="0"/>
              <a:t> Workshop </a:t>
            </a:r>
            <a:r>
              <a:rPr lang="en-AU" dirty="0" smtClean="0"/>
              <a:t>arrangements</a:t>
            </a:r>
            <a:endParaRPr lang="en-AU" dirty="0"/>
          </a:p>
        </p:txBody>
      </p:sp>
      <p:sp>
        <p:nvSpPr>
          <p:cNvPr id="3" name="Content Placeholder 2"/>
          <p:cNvSpPr>
            <a:spLocks noGrp="1"/>
          </p:cNvSpPr>
          <p:nvPr>
            <p:ph idx="1"/>
          </p:nvPr>
        </p:nvSpPr>
        <p:spPr/>
        <p:txBody>
          <a:bodyPr/>
          <a:lstStyle/>
          <a:p>
            <a:r>
              <a:rPr lang="en-AU" dirty="0" smtClean="0"/>
              <a:t>Topics</a:t>
            </a:r>
          </a:p>
          <a:p>
            <a:pPr lvl="1"/>
            <a:r>
              <a:rPr lang="en-AU" dirty="0" smtClean="0"/>
              <a:t>Invitations</a:t>
            </a:r>
          </a:p>
          <a:p>
            <a:pPr lvl="1"/>
            <a:r>
              <a:rPr lang="en-AU" dirty="0" smtClean="0"/>
              <a:t>Sponsorships</a:t>
            </a:r>
          </a:p>
          <a:p>
            <a:pPr lvl="1"/>
            <a:r>
              <a:rPr lang="en-AU" dirty="0" smtClean="0"/>
              <a:t>Call for invited papers</a:t>
            </a:r>
          </a:p>
          <a:p>
            <a:pPr lvl="1"/>
            <a:r>
              <a:rPr lang="en-AU" dirty="0" smtClean="0"/>
              <a:t>Call for other papers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900474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Invitations for the </a:t>
            </a:r>
            <a:r>
              <a:rPr lang="en-AU" i="1" dirty="0" err="1" smtClean="0"/>
              <a:t>Coex</a:t>
            </a:r>
            <a:r>
              <a:rPr lang="en-AU" i="1" dirty="0" smtClean="0"/>
              <a:t> Workshop </a:t>
            </a:r>
            <a:r>
              <a:rPr lang="en-AU" dirty="0" smtClean="0"/>
              <a:t>were finally sent out on about 22 February 2019</a:t>
            </a:r>
            <a:endParaRPr lang="en-AU" dirty="0"/>
          </a:p>
        </p:txBody>
      </p:sp>
      <p:sp>
        <p:nvSpPr>
          <p:cNvPr id="3" name="Content Placeholder 2"/>
          <p:cNvSpPr>
            <a:spLocks noGrp="1"/>
          </p:cNvSpPr>
          <p:nvPr>
            <p:ph idx="1"/>
          </p:nvPr>
        </p:nvSpPr>
        <p:spPr/>
        <p:txBody>
          <a:bodyPr/>
          <a:lstStyle/>
          <a:p>
            <a:pPr lvl="1"/>
            <a:r>
              <a:rPr lang="en-AU" dirty="0" smtClean="0"/>
              <a:t>It was originally planned that </a:t>
            </a:r>
            <a:r>
              <a:rPr lang="en-AU" dirty="0" err="1"/>
              <a:t>Coex</a:t>
            </a:r>
            <a:r>
              <a:rPr lang="en-AU" dirty="0"/>
              <a:t> Workshop </a:t>
            </a:r>
            <a:r>
              <a:rPr lang="en-AU" dirty="0" smtClean="0"/>
              <a:t>would be sent within a few weeks of the St Louis meeting</a:t>
            </a:r>
          </a:p>
          <a:p>
            <a:pPr lvl="1"/>
            <a:r>
              <a:rPr lang="en-AU" dirty="0" smtClean="0"/>
              <a:t>Unfortunately, weather and other factors meant that the logistics of the Workshop could not be confirmed and so the invitations were held back</a:t>
            </a:r>
          </a:p>
          <a:p>
            <a:pPr lvl="1"/>
            <a:r>
              <a:rPr lang="en-AU" dirty="0" smtClean="0"/>
              <a:t>By late February we still did not have confirmation of the logistics but we had sufficient confident to send the invitations anyway (on about 22 Feb 2019)</a:t>
            </a:r>
          </a:p>
          <a:p>
            <a:pPr lvl="1"/>
            <a:r>
              <a:rPr lang="en-AU" dirty="0" smtClean="0"/>
              <a:t>The invitation was based on the material discussed during the St Louis meeting and was sent to seven organisations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504283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a:t>
            </a:r>
            <a:endParaRPr lang="en-AU" dirty="0"/>
          </a:p>
        </p:txBody>
      </p:sp>
      <p:graphicFrame>
        <p:nvGraphicFramePr>
          <p:cNvPr id="6" name="Content Placeholder 5"/>
          <p:cNvGraphicFramePr>
            <a:graphicFrameLocks noGrp="1"/>
          </p:cNvGraphicFramePr>
          <p:nvPr>
            <p:ph idx="1"/>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No</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
        <p:nvSpPr>
          <p:cNvPr id="7" name="Rectangle 6"/>
          <p:cNvSpPr/>
          <p:nvPr/>
        </p:nvSpPr>
        <p:spPr bwMode="auto">
          <a:xfrm>
            <a:off x="685800" y="5181600"/>
            <a:ext cx="77724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Does anyone have suggestions</a:t>
            </a:r>
            <a:r>
              <a:rPr kumimoji="0" lang="en-AU" sz="1600" b="0" i="0" u="none" strike="noStrike" cap="none" normalizeH="0" dirty="0" smtClean="0">
                <a:ln>
                  <a:noFill/>
                </a:ln>
                <a:solidFill>
                  <a:schemeClr val="tx1"/>
                </a:solidFill>
                <a:effectLst/>
                <a:latin typeface="+mj-lt"/>
              </a:rPr>
              <a:t> for invitations to additional organisations?</a:t>
            </a:r>
          </a:p>
          <a:p>
            <a:pPr marL="355600" lvl="1" indent="-174625" eaLnBrk="0" hangingPunct="0">
              <a:spcBef>
                <a:spcPts val="800"/>
              </a:spcBef>
              <a:buFont typeface="Arial" panose="020B0604020202020204" pitchFamily="34" charset="0"/>
              <a:buChar char="-"/>
            </a:pPr>
            <a:r>
              <a:rPr lang="en-AU" sz="1600" dirty="0" smtClean="0">
                <a:latin typeface="+mj-lt"/>
              </a:rPr>
              <a:t>Recall that we decided to not send explicit invitations to regulators, although they are welcome to attend given it is an open workshop</a:t>
            </a:r>
            <a:endParaRPr kumimoji="0" lang="en-AU" sz="1600" b="0" i="0" u="none" strike="noStrike" cap="none" normalizeH="0" dirty="0" smtClean="0">
              <a:ln>
                <a:noFill/>
              </a:ln>
              <a:solidFill>
                <a:schemeClr val="tx1"/>
              </a:solidFill>
              <a:effectLst/>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42289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invitation was based on the material discussed by the </a:t>
            </a:r>
            <a:r>
              <a:rPr lang="en-AU" i="1" dirty="0" err="1"/>
              <a:t>Coex</a:t>
            </a:r>
            <a:r>
              <a:rPr lang="en-AU" i="1" dirty="0"/>
              <a:t> SC </a:t>
            </a:r>
            <a:r>
              <a:rPr lang="en-AU" dirty="0" smtClean="0"/>
              <a:t>in St Louis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
        <p:nvSpPr>
          <p:cNvPr id="7" name="Rectangle 6"/>
          <p:cNvSpPr/>
          <p:nvPr/>
        </p:nvSpPr>
        <p:spPr bwMode="auto">
          <a:xfrm>
            <a:off x="533400" y="30480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Lots of CC’s</a:t>
            </a:r>
          </a:p>
        </p:txBody>
      </p:sp>
      <p:sp>
        <p:nvSpPr>
          <p:cNvPr id="8" name="Rectangle 7"/>
          <p:cNvSpPr/>
          <p:nvPr/>
        </p:nvSpPr>
        <p:spPr bwMode="auto">
          <a:xfrm>
            <a:off x="533400" y="22860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Invitee</a:t>
            </a:r>
          </a:p>
        </p:txBody>
      </p:sp>
      <p:sp>
        <p:nvSpPr>
          <p:cNvPr id="9" name="Rectangle 8"/>
          <p:cNvSpPr/>
          <p:nvPr/>
        </p:nvSpPr>
        <p:spPr bwMode="auto">
          <a:xfrm>
            <a:off x="533400" y="4114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i="0" u="none" strike="noStrike" cap="none" normalizeH="0" baseline="0" dirty="0" smtClean="0">
                <a:ln>
                  <a:noFill/>
                </a:ln>
                <a:solidFill>
                  <a:srgbClr val="FF0000"/>
                </a:solidFill>
                <a:effectLst/>
                <a:latin typeface="+mj-lt"/>
              </a:rPr>
              <a:t>Invitation</a:t>
            </a:r>
            <a:r>
              <a:rPr kumimoji="0" lang="en-AU" sz="1600" i="0" u="none" strike="noStrike" cap="none" normalizeH="0" dirty="0" smtClean="0">
                <a:ln>
                  <a:noFill/>
                </a:ln>
                <a:solidFill>
                  <a:srgbClr val="FF0000"/>
                </a:solidFill>
                <a:effectLst/>
                <a:latin typeface="+mj-lt"/>
              </a:rPr>
              <a:t> + when/where</a:t>
            </a:r>
            <a:endParaRPr kumimoji="0" lang="en-AU" sz="1600" i="0" u="none" strike="noStrike" cap="none" normalizeH="0" baseline="0" dirty="0" smtClean="0">
              <a:ln>
                <a:noFill/>
              </a:ln>
              <a:solidFill>
                <a:srgbClr val="FF0000"/>
              </a:solidFill>
              <a:effectLst/>
              <a:latin typeface="+mj-lt"/>
            </a:endParaRPr>
          </a:p>
        </p:txBody>
      </p:sp>
      <p:sp>
        <p:nvSpPr>
          <p:cNvPr id="10" name="Rectangle 9"/>
          <p:cNvSpPr/>
          <p:nvPr/>
        </p:nvSpPr>
        <p:spPr bwMode="auto">
          <a:xfrm>
            <a:off x="533400" y="4495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err="1" smtClean="0">
                <a:solidFill>
                  <a:srgbClr val="FF0000"/>
                </a:solidFill>
                <a:latin typeface="+mj-lt"/>
              </a:rPr>
              <a:t>Coex</a:t>
            </a:r>
            <a:r>
              <a:rPr lang="en-AU" sz="1600" dirty="0" smtClean="0">
                <a:solidFill>
                  <a:srgbClr val="FF0000"/>
                </a:solidFill>
                <a:latin typeface="+mj-lt"/>
              </a:rPr>
              <a:t> workshop g</a:t>
            </a:r>
            <a:r>
              <a:rPr kumimoji="0" lang="en-AU" sz="1600" i="0" u="none" strike="noStrike" cap="none" normalizeH="0" baseline="0" dirty="0" smtClean="0">
                <a:ln>
                  <a:noFill/>
                </a:ln>
                <a:solidFill>
                  <a:srgbClr val="FF0000"/>
                </a:solidFill>
                <a:effectLst/>
                <a:latin typeface="+mj-lt"/>
              </a:rPr>
              <a:t>oals</a:t>
            </a:r>
          </a:p>
        </p:txBody>
      </p:sp>
      <p:sp>
        <p:nvSpPr>
          <p:cNvPr id="11" name="Rectangle 10"/>
          <p:cNvSpPr/>
          <p:nvPr/>
        </p:nvSpPr>
        <p:spPr bwMode="auto">
          <a:xfrm>
            <a:off x="533400" y="4952999"/>
            <a:ext cx="2514600" cy="6096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Call for papers with deadline of 12 May 2019</a:t>
            </a:r>
            <a:endParaRPr kumimoji="0" lang="en-AU" sz="1600" i="0" u="none" strike="noStrike" cap="none" normalizeH="0" baseline="0" dirty="0" smtClean="0">
              <a:ln>
                <a:noFill/>
              </a:ln>
              <a:solidFill>
                <a:srgbClr val="FF0000"/>
              </a:solidFill>
              <a:effectLst/>
              <a:latin typeface="+mj-lt"/>
            </a:endParaRPr>
          </a:p>
        </p:txBody>
      </p:sp>
      <p:graphicFrame>
        <p:nvGraphicFramePr>
          <p:cNvPr id="12" name="Object 11"/>
          <p:cNvGraphicFramePr>
            <a:graphicFrameLocks noChangeAspect="1"/>
          </p:cNvGraphicFramePr>
          <p:nvPr>
            <p:extLst/>
          </p:nvPr>
        </p:nvGraphicFramePr>
        <p:xfrm>
          <a:off x="3352800" y="1808933"/>
          <a:ext cx="3276600" cy="4636802"/>
        </p:xfrm>
        <a:graphic>
          <a:graphicData uri="http://schemas.openxmlformats.org/presentationml/2006/ole">
            <mc:AlternateContent xmlns:mc="http://schemas.openxmlformats.org/markup-compatibility/2006">
              <mc:Choice xmlns:v="urn:schemas-microsoft-com:vml" Requires="v">
                <p:oleObj spid="_x0000_s34824" name="Acrobat Document" r:id="rId3" imgW="3777942" imgH="5346481" progId="AcroExch.Document.DC">
                  <p:embed/>
                </p:oleObj>
              </mc:Choice>
              <mc:Fallback>
                <p:oleObj name="Acrobat Document" r:id="rId3" imgW="3777942" imgH="5346481" progId="AcroExch.Document.DC">
                  <p:embed/>
                  <p:pic>
                    <p:nvPicPr>
                      <p:cNvPr id="12" name="Object 11"/>
                      <p:cNvPicPr/>
                      <p:nvPr/>
                    </p:nvPicPr>
                    <p:blipFill>
                      <a:blip r:embed="rId4"/>
                      <a:stretch>
                        <a:fillRect/>
                      </a:stretch>
                    </p:blipFill>
                    <p:spPr>
                      <a:xfrm>
                        <a:off x="3352800" y="1808933"/>
                        <a:ext cx="3276600" cy="4636802"/>
                      </a:xfrm>
                      <a:prstGeom prst="rect">
                        <a:avLst/>
                      </a:prstGeom>
                      <a:ln>
                        <a:solidFill>
                          <a:schemeClr val="tx1"/>
                        </a:solidFill>
                      </a:ln>
                    </p:spPr>
                  </p:pic>
                </p:oleObj>
              </mc:Fallback>
            </mc:AlternateContent>
          </a:graphicData>
        </a:graphic>
      </p:graphicFrame>
      <p:sp>
        <p:nvSpPr>
          <p:cNvPr id="13" name="Rectangle 12"/>
          <p:cNvSpPr/>
          <p:nvPr/>
        </p:nvSpPr>
        <p:spPr bwMode="auto">
          <a:xfrm>
            <a:off x="533400" y="5638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a:r>
              <a:rPr lang="en-AU" sz="1600" dirty="0" smtClean="0">
                <a:solidFill>
                  <a:srgbClr val="FF0000"/>
                </a:solidFill>
                <a:latin typeface="+mj-lt"/>
              </a:rPr>
              <a:t>Logistics with </a:t>
            </a:r>
            <a:r>
              <a:rPr lang="en-AU" sz="1600" dirty="0" smtClean="0">
                <a:solidFill>
                  <a:srgbClr val="FF0000"/>
                </a:solidFill>
                <a:latin typeface="+mj-lt"/>
                <a:hlinkClick r:id="rId5"/>
              </a:rPr>
              <a:t>link</a:t>
            </a:r>
            <a:endParaRPr kumimoji="0" lang="en-AU" sz="1600" i="0" u="none" strike="noStrike" cap="none" normalizeH="0" baseline="0" dirty="0" smtClean="0">
              <a:ln>
                <a:noFill/>
              </a:ln>
              <a:solidFill>
                <a:srgbClr val="FF0000"/>
              </a:solidFill>
              <a:effectLst/>
              <a:latin typeface="+mj-lt"/>
            </a:endParaRPr>
          </a:p>
        </p:txBody>
      </p:sp>
      <p:cxnSp>
        <p:nvCxnSpPr>
          <p:cNvPr id="15" name="Straight Arrow Connector 14"/>
          <p:cNvCxnSpPr>
            <a:stCxn id="8" idx="3"/>
          </p:cNvCxnSpPr>
          <p:nvPr/>
        </p:nvCxnSpPr>
        <p:spPr bwMode="auto">
          <a:xfrm>
            <a:off x="3048000" y="24384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8" name="Straight Arrow Connector 17"/>
          <p:cNvCxnSpPr>
            <a:stCxn id="7" idx="3"/>
          </p:cNvCxnSpPr>
          <p:nvPr/>
        </p:nvCxnSpPr>
        <p:spPr bwMode="auto">
          <a:xfrm>
            <a:off x="3048000" y="32004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1" name="Straight Arrow Connector 20"/>
          <p:cNvCxnSpPr>
            <a:stCxn id="9" idx="3"/>
          </p:cNvCxnSpPr>
          <p:nvPr/>
        </p:nvCxnSpPr>
        <p:spPr bwMode="auto">
          <a:xfrm>
            <a:off x="3048000" y="42672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4" name="Straight Arrow Connector 23"/>
          <p:cNvCxnSpPr>
            <a:stCxn id="10" idx="3"/>
          </p:cNvCxnSpPr>
          <p:nvPr/>
        </p:nvCxnSpPr>
        <p:spPr bwMode="auto">
          <a:xfrm flipV="1">
            <a:off x="3048000" y="4648199"/>
            <a:ext cx="304800" cy="1"/>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7" name="Straight Arrow Connector 26"/>
          <p:cNvCxnSpPr>
            <a:stCxn id="11" idx="3"/>
          </p:cNvCxnSpPr>
          <p:nvPr/>
        </p:nvCxnSpPr>
        <p:spPr bwMode="auto">
          <a:xfrm>
            <a:off x="3048000" y="52578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33" name="Straight Arrow Connector 32"/>
          <p:cNvCxnSpPr>
            <a:stCxn id="13" idx="3"/>
          </p:cNvCxnSpPr>
          <p:nvPr/>
        </p:nvCxnSpPr>
        <p:spPr bwMode="auto">
          <a:xfrm>
            <a:off x="3048000" y="57912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36" name="Rectangle 35"/>
          <p:cNvSpPr/>
          <p:nvPr/>
        </p:nvSpPr>
        <p:spPr bwMode="auto">
          <a:xfrm>
            <a:off x="7063339" y="5631581"/>
            <a:ext cx="1828800" cy="6096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Next  page: invitation to IEEE 802 plenary</a:t>
            </a:r>
            <a:endParaRPr kumimoji="0" lang="en-AU" sz="1600" i="0" u="none" strike="noStrike" cap="none" normalizeH="0" baseline="0" dirty="0" smtClean="0">
              <a:ln>
                <a:noFill/>
              </a:ln>
              <a:solidFill>
                <a:srgbClr val="FF0000"/>
              </a:solidFill>
              <a:effectLst/>
              <a:latin typeface="+mj-lt"/>
            </a:endParaRPr>
          </a:p>
        </p:txBody>
      </p:sp>
      <p:sp>
        <p:nvSpPr>
          <p:cNvPr id="37" name="Rectangle 36"/>
          <p:cNvSpPr/>
          <p:nvPr/>
        </p:nvSpPr>
        <p:spPr bwMode="auto">
          <a:xfrm>
            <a:off x="533400" y="1828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3GPP RAN invitation</a:t>
            </a:r>
          </a:p>
        </p:txBody>
      </p:sp>
    </p:spTree>
    <p:extLst>
      <p:ext uri="{BB962C8B-B14F-4D97-AF65-F5344CB8AC3E}">
        <p14:creationId xmlns:p14="http://schemas.microsoft.com/office/powerpoint/2010/main" val="3080531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sent to the various organisations links to a web page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pic>
        <p:nvPicPr>
          <p:cNvPr id="6" name="Picture 5"/>
          <p:cNvPicPr>
            <a:picLocks noChangeAspect="1"/>
          </p:cNvPicPr>
          <p:nvPr/>
        </p:nvPicPr>
        <p:blipFill rotWithShape="1">
          <a:blip r:embed="rId2"/>
          <a:srcRect b="5882"/>
          <a:stretch/>
        </p:blipFill>
        <p:spPr>
          <a:xfrm>
            <a:off x="685800" y="2285999"/>
            <a:ext cx="7772400" cy="4114801"/>
          </a:xfrm>
          <a:prstGeom prst="rect">
            <a:avLst/>
          </a:prstGeom>
        </p:spPr>
      </p:pic>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3"/>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192605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Vancouver</a:t>
            </a:r>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a:t>
            </a:r>
            <a:r>
              <a:rPr lang="en-AU" dirty="0" smtClean="0"/>
              <a:t>5000</a:t>
            </a:r>
            <a:r>
              <a:rPr lang="en-AU" dirty="0"/>
              <a:t> </a:t>
            </a:r>
            <a:r>
              <a:rPr lang="en-AU" dirty="0" smtClean="0"/>
              <a:t>– a fourth sponsorship </a:t>
            </a:r>
            <a:r>
              <a:rPr lang="en-AU" dirty="0"/>
              <a:t>i</a:t>
            </a:r>
            <a:r>
              <a:rPr lang="en-AU" dirty="0" smtClean="0"/>
              <a:t>s requested</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a:t>
            </a:r>
            <a:r>
              <a:rPr lang="en-AU" dirty="0" smtClean="0"/>
              <a:t>rights, logo on badge, </a:t>
            </a:r>
            <a:r>
              <a:rPr lang="en-AU" dirty="0" smtClean="0"/>
              <a:t>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$5000</a:t>
            </a:r>
          </a:p>
          <a:p>
            <a:pPr lvl="1"/>
            <a:r>
              <a:rPr lang="en-AU" dirty="0" smtClean="0"/>
              <a:t>This means that a $50 registration fee will cover (assuming 100 attendees) two coffee breaks and a stand-up dinner</a:t>
            </a:r>
            <a:endParaRPr lang="en-AU" dirty="0"/>
          </a:p>
          <a:p>
            <a:pPr lvl="1"/>
            <a:r>
              <a:rPr lang="en-AU" b="1" dirty="0" smtClean="0">
                <a:solidFill>
                  <a:srgbClr val="FF0000"/>
                </a:solidFill>
              </a:rPr>
              <a:t>There is still an opportunity for an additional </a:t>
            </a:r>
            <a:r>
              <a:rPr lang="en-AU" b="1" dirty="0" smtClean="0">
                <a:solidFill>
                  <a:srgbClr val="FF0000"/>
                </a:solidFill>
              </a:rPr>
              <a:t>sponsorship</a:t>
            </a:r>
          </a:p>
          <a:p>
            <a:pPr lvl="2"/>
            <a:r>
              <a:rPr lang="en-AU" dirty="0" smtClean="0"/>
              <a:t>Partially</a:t>
            </a:r>
            <a:r>
              <a:rPr lang="en-AU" dirty="0" smtClean="0"/>
              <a:t> </a:t>
            </a:r>
            <a:r>
              <a:rPr lang="en-AU" dirty="0" smtClean="0"/>
              <a:t>to </a:t>
            </a:r>
            <a:r>
              <a:rPr lang="en-AU" dirty="0"/>
              <a:t>replace the IEEE 802 Wireless </a:t>
            </a:r>
            <a:r>
              <a:rPr lang="en-AU" dirty="0" smtClean="0"/>
              <a:t>Chairs sponsorship! </a:t>
            </a:r>
            <a:endParaRPr lang="en-AU" dirty="0" smtClean="0"/>
          </a:p>
          <a:p>
            <a:pPr lvl="2"/>
            <a:r>
              <a:rPr lang="en-AU" dirty="0" smtClean="0"/>
              <a:t>Also to allow expansion of attendance from original budget of 100 to ~150</a:t>
            </a:r>
          </a:p>
          <a:p>
            <a:pPr lvl="2"/>
            <a:r>
              <a:rPr lang="en-AU" dirty="0" smtClean="0"/>
              <a:t>Please contact </a:t>
            </a:r>
            <a:r>
              <a:rPr lang="en-AU" dirty="0" err="1" smtClean="0"/>
              <a:t>Coex</a:t>
            </a:r>
            <a:r>
              <a:rPr lang="en-AU" dirty="0" smtClean="0"/>
              <a:t> SC Chair if you are interested in sponsoring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33248594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2459630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status</a:t>
            </a:r>
          </a:p>
          <a:p>
            <a:pPr lvl="2">
              <a:spcBef>
                <a:spcPts val="200"/>
              </a:spcBef>
            </a:pPr>
            <a:r>
              <a:rPr lang="en-AU" sz="1400" dirty="0" smtClean="0"/>
              <a:t>3GPP </a:t>
            </a:r>
            <a:r>
              <a:rPr lang="en-AU" sz="1400" dirty="0"/>
              <a:t>NR-U status </a:t>
            </a:r>
          </a:p>
          <a:p>
            <a:pPr lvl="2">
              <a:spcBef>
                <a:spcPts val="200"/>
              </a:spcBef>
            </a:pPr>
            <a:r>
              <a:rPr lang="en-AU" sz="1400" dirty="0" smtClean="0"/>
              <a:t>IEEE </a:t>
            </a:r>
            <a:r>
              <a:rPr lang="en-AU" sz="1400" dirty="0"/>
              <a:t>802.11 EHT 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24889278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Space for the </a:t>
            </a:r>
            <a:r>
              <a:rPr lang="en-AU" i="1" dirty="0" err="1" smtClean="0"/>
              <a:t>Coex</a:t>
            </a:r>
            <a:r>
              <a:rPr lang="en-AU" i="1" dirty="0" smtClean="0"/>
              <a:t> Workshop </a:t>
            </a:r>
            <a:r>
              <a:rPr lang="en-AU" dirty="0" smtClean="0"/>
              <a:t>is limited and may require some sort of quota</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Space at the </a:t>
            </a:r>
            <a:r>
              <a:rPr lang="en-AU" dirty="0" err="1" smtClean="0"/>
              <a:t>Coex</a:t>
            </a:r>
            <a:r>
              <a:rPr lang="en-AU" dirty="0" smtClean="0"/>
              <a:t> Workshop is limited to 100</a:t>
            </a:r>
          </a:p>
          <a:p>
            <a:pPr lvl="2"/>
            <a:r>
              <a:rPr lang="en-AU" dirty="0" smtClean="0"/>
              <a:t>3GPP are expecting to send 30-40</a:t>
            </a:r>
          </a:p>
          <a:p>
            <a:pPr lvl="2"/>
            <a:r>
              <a:rPr lang="en-AU" dirty="0" smtClean="0"/>
              <a:t>Attendance from GSMA, WBA, ETSI BRAN, WFA &amp; 5G ACIA is unknown but likely to be small – say 10 </a:t>
            </a:r>
          </a:p>
          <a:p>
            <a:pPr lvl="2"/>
            <a:r>
              <a:rPr lang="en-AU" dirty="0" smtClean="0"/>
              <a:t>802.11 could easily take the whole 100</a:t>
            </a:r>
          </a:p>
          <a:p>
            <a:pPr lvl="1"/>
            <a:r>
              <a:rPr lang="en-AU" dirty="0" smtClean="0"/>
              <a:t>We need to ensure that there is a balanced attendance</a:t>
            </a:r>
          </a:p>
          <a:p>
            <a:pPr lvl="1"/>
            <a:r>
              <a:rPr lang="en-AU" dirty="0" smtClean="0"/>
              <a:t>One way to arrange this is to have quotas</a:t>
            </a:r>
          </a:p>
          <a:p>
            <a:pPr lvl="2"/>
            <a:r>
              <a:rPr lang="en-AU" dirty="0" smtClean="0"/>
              <a:t>3GPP - 25</a:t>
            </a:r>
          </a:p>
          <a:p>
            <a:pPr lvl="2"/>
            <a:r>
              <a:rPr lang="en-AU" dirty="0" smtClean="0"/>
              <a:t>IEEE 802 – 25</a:t>
            </a:r>
          </a:p>
          <a:p>
            <a:pPr lvl="2"/>
            <a:r>
              <a:rPr lang="en-AU" dirty="0" smtClean="0"/>
              <a:t>Invited individuals – 10</a:t>
            </a:r>
          </a:p>
          <a:p>
            <a:pPr lvl="2"/>
            <a:r>
              <a:rPr lang="en-AU" dirty="0" smtClean="0"/>
              <a:t>Other orgs – 10</a:t>
            </a:r>
          </a:p>
          <a:p>
            <a:pPr lvl="2"/>
            <a:r>
              <a:rPr lang="en-AU" dirty="0" smtClean="0"/>
              <a:t>First in/best dressed – 30</a:t>
            </a:r>
          </a:p>
          <a:p>
            <a:pPr lvl="1"/>
            <a:r>
              <a:rPr lang="en-AU" dirty="0" smtClean="0"/>
              <a:t>Discussion on this topic will continue this week in WG </a:t>
            </a:r>
            <a:r>
              <a:rPr lang="en-AU" dirty="0" smtClean="0"/>
              <a:t>leadership</a:t>
            </a:r>
          </a:p>
          <a:p>
            <a:pPr lvl="2"/>
            <a:r>
              <a:rPr lang="en-AU" dirty="0" smtClean="0">
                <a:solidFill>
                  <a:srgbClr val="FF0000"/>
                </a:solidFill>
              </a:rPr>
              <a:t>Breaking news: we may have a capacity of 160</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9552900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some invited individuals that need to have places at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pPr lvl="1"/>
            <a:r>
              <a:rPr lang="en-AU" dirty="0" smtClean="0"/>
              <a:t>IEEE 802.11</a:t>
            </a:r>
          </a:p>
          <a:p>
            <a:pPr lvl="2"/>
            <a:r>
              <a:rPr lang="en-AU" dirty="0" smtClean="0"/>
              <a:t>Dorothy Stanley (WG Chair)</a:t>
            </a:r>
          </a:p>
          <a:p>
            <a:pPr lvl="2"/>
            <a:r>
              <a:rPr lang="en-AU" dirty="0" smtClean="0"/>
              <a:t>Andrew Myles (SC Chair)</a:t>
            </a:r>
          </a:p>
          <a:p>
            <a:pPr lvl="2"/>
            <a:r>
              <a:rPr lang="en-AU" dirty="0" smtClean="0"/>
              <a:t>Guido Hiertz (SC Secretary)</a:t>
            </a:r>
          </a:p>
          <a:p>
            <a:pPr lvl="1"/>
            <a:r>
              <a:rPr lang="en-AU" dirty="0" smtClean="0"/>
              <a:t>3GPP</a:t>
            </a:r>
          </a:p>
          <a:p>
            <a:pPr lvl="2"/>
            <a:r>
              <a:rPr lang="en-AU" dirty="0" err="1" smtClean="0"/>
              <a:t>Balázs</a:t>
            </a:r>
            <a:r>
              <a:rPr lang="en-AU" dirty="0" smtClean="0"/>
              <a:t> </a:t>
            </a:r>
            <a:r>
              <a:rPr lang="en-AU" dirty="0" err="1" smtClean="0"/>
              <a:t>Bertényi</a:t>
            </a:r>
            <a:r>
              <a:rPr lang="en-AU" dirty="0" smtClean="0"/>
              <a:t> (RAN Chair)</a:t>
            </a:r>
          </a:p>
          <a:p>
            <a:pPr lvl="2"/>
            <a:r>
              <a:rPr lang="en-AU" dirty="0" smtClean="0"/>
              <a:t>Wanshi Chen (RAN1 Chair)</a:t>
            </a:r>
          </a:p>
          <a:p>
            <a:pPr lvl="2"/>
            <a:r>
              <a:rPr lang="en-AU" dirty="0" smtClean="0"/>
              <a:t>Havish Koorapaty </a:t>
            </a:r>
          </a:p>
          <a:p>
            <a:pPr lvl="1"/>
            <a:r>
              <a:rPr lang="en-AU" dirty="0" smtClean="0"/>
              <a:t>ETSI BRAN</a:t>
            </a:r>
          </a:p>
          <a:p>
            <a:pPr lvl="2"/>
            <a:r>
              <a:rPr lang="en-AU" dirty="0" smtClean="0"/>
              <a:t>David Boldy (ETSI BRAN rep)</a:t>
            </a:r>
          </a:p>
          <a:p>
            <a:pPr lvl="1"/>
            <a:r>
              <a:rPr lang="en-AU" dirty="0" smtClean="0"/>
              <a:t>Other</a:t>
            </a:r>
          </a:p>
          <a:p>
            <a:pPr lvl="2"/>
            <a:r>
              <a:rPr lang="en-AU" dirty="0" smtClean="0"/>
              <a:t>Andy Gowans (invited 6GHz speaker)</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Tree>
    <p:extLst>
      <p:ext uri="{BB962C8B-B14F-4D97-AF65-F5344CB8AC3E}">
        <p14:creationId xmlns:p14="http://schemas.microsoft.com/office/powerpoint/2010/main" val="15333760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need to proactively arrange “invited papers” for the </a:t>
            </a:r>
            <a:r>
              <a:rPr lang="en-AU" i="1" dirty="0" err="1" smtClean="0"/>
              <a:t>Coex</a:t>
            </a:r>
            <a:r>
              <a:rPr lang="en-AU" i="1" dirty="0"/>
              <a:t> </a:t>
            </a:r>
            <a:r>
              <a:rPr lang="en-AU" i="1" dirty="0" smtClean="0"/>
              <a:t>Workshop</a:t>
            </a:r>
            <a:endParaRPr lang="en-AU" i="1" dirty="0"/>
          </a:p>
        </p:txBody>
      </p:sp>
      <p:sp>
        <p:nvSpPr>
          <p:cNvPr id="3" name="Content Placeholder 2"/>
          <p:cNvSpPr>
            <a:spLocks noGrp="1"/>
          </p:cNvSpPr>
          <p:nvPr>
            <p:ph idx="1"/>
          </p:nvPr>
        </p:nvSpPr>
        <p:spPr/>
        <p:txBody>
          <a:bodyPr/>
          <a:lstStyle/>
          <a:p>
            <a:pPr lvl="1"/>
            <a:r>
              <a:rPr lang="en-AU" dirty="0" smtClean="0"/>
              <a:t>The first part of the agenda consists of some invited papers</a:t>
            </a:r>
          </a:p>
          <a:p>
            <a:pPr lvl="2"/>
            <a:r>
              <a:rPr lang="en-AU" sz="1400" i="1" dirty="0"/>
              <a:t>Invited standardisation updates</a:t>
            </a:r>
          </a:p>
          <a:p>
            <a:pPr lvl="3">
              <a:spcBef>
                <a:spcPts val="200"/>
              </a:spcBef>
            </a:pPr>
            <a:r>
              <a:rPr lang="en-AU" sz="1200" i="1" dirty="0"/>
              <a:t>IEEE 802.11ax status</a:t>
            </a:r>
          </a:p>
          <a:p>
            <a:pPr lvl="3">
              <a:spcBef>
                <a:spcPts val="200"/>
              </a:spcBef>
            </a:pPr>
            <a:r>
              <a:rPr lang="en-AU" sz="1200" i="1" dirty="0"/>
              <a:t>3GPP NR-U status </a:t>
            </a:r>
          </a:p>
          <a:p>
            <a:pPr lvl="3">
              <a:spcBef>
                <a:spcPts val="200"/>
              </a:spcBef>
            </a:pPr>
            <a:r>
              <a:rPr lang="en-AU" sz="1200" i="1" dirty="0"/>
              <a:t>IEEE 802.11 EHT plans</a:t>
            </a:r>
          </a:p>
          <a:p>
            <a:pPr lvl="2"/>
            <a:r>
              <a:rPr lang="en-AU" sz="1400" i="1" dirty="0"/>
              <a:t>Invited regulatory update</a:t>
            </a:r>
          </a:p>
          <a:p>
            <a:pPr lvl="3">
              <a:spcBef>
                <a:spcPts val="200"/>
              </a:spcBef>
            </a:pPr>
            <a:r>
              <a:rPr lang="en-AU" sz="1200" i="1" dirty="0"/>
              <a:t>Brief update on the availability of the 6GHz band for unlicensed </a:t>
            </a:r>
            <a:r>
              <a:rPr lang="en-AU" sz="1200" i="1" dirty="0" smtClean="0"/>
              <a:t>use</a:t>
            </a:r>
          </a:p>
          <a:p>
            <a:pPr lvl="3">
              <a:spcBef>
                <a:spcPts val="200"/>
              </a:spcBef>
            </a:pPr>
            <a:r>
              <a:rPr lang="en-AU" sz="1200" i="1" dirty="0" smtClean="0"/>
              <a:t>Brief update on ETSI BRAN activities</a:t>
            </a:r>
            <a:endParaRPr lang="en-AU" sz="1200" i="1" dirty="0"/>
          </a:p>
          <a:p>
            <a:pPr lvl="1"/>
            <a:r>
              <a:rPr lang="en-AU" dirty="0" smtClean="0"/>
              <a:t>The </a:t>
            </a:r>
            <a:r>
              <a:rPr lang="en-AU" dirty="0" err="1" smtClean="0"/>
              <a:t>Coex</a:t>
            </a:r>
            <a:r>
              <a:rPr lang="en-AU" dirty="0" smtClean="0"/>
              <a:t> SC Chair has reached out to the:</a:t>
            </a:r>
          </a:p>
          <a:p>
            <a:pPr lvl="2"/>
            <a:r>
              <a:rPr lang="en-AU" dirty="0" smtClean="0"/>
              <a:t>Chairs of RAN/RAN1 for a standards update on NR-U, particularly as it related to coexistence</a:t>
            </a:r>
          </a:p>
          <a:p>
            <a:pPr lvl="2"/>
            <a:r>
              <a:rPr lang="en-AU" dirty="0" smtClean="0"/>
              <a:t>Chair of ETSI BRAN for an update EN 301 893 and similar work for 6 GHz</a:t>
            </a:r>
          </a:p>
          <a:p>
            <a:pPr lvl="2"/>
            <a:r>
              <a:rPr lang="en-AU" dirty="0" smtClean="0"/>
              <a:t>Andy Gowans for an update on 6GHz rules globally</a:t>
            </a:r>
          </a:p>
          <a:p>
            <a:pPr lvl="1"/>
            <a:r>
              <a:rPr lang="en-AU" dirty="0" smtClean="0"/>
              <a:t>We </a:t>
            </a:r>
            <a:r>
              <a:rPr lang="en-AU" dirty="0" smtClean="0"/>
              <a:t>have also made </a:t>
            </a:r>
            <a:r>
              <a:rPr lang="en-AU" dirty="0" smtClean="0"/>
              <a:t>similar requests of:</a:t>
            </a:r>
          </a:p>
          <a:p>
            <a:pPr lvl="2"/>
            <a:r>
              <a:rPr lang="en-AU" dirty="0" smtClean="0"/>
              <a:t>Chair of IEEE 802.11 </a:t>
            </a:r>
            <a:r>
              <a:rPr lang="en-AU" dirty="0" err="1" smtClean="0"/>
              <a:t>TGax</a:t>
            </a:r>
            <a:r>
              <a:rPr lang="en-AU" dirty="0" smtClean="0"/>
              <a:t> for 802.11ax update</a:t>
            </a:r>
          </a:p>
          <a:p>
            <a:pPr lvl="2"/>
            <a:r>
              <a:rPr lang="en-AU" dirty="0" smtClean="0"/>
              <a:t>Chair of IEEE 802.11 </a:t>
            </a:r>
            <a:r>
              <a:rPr lang="en-AU" dirty="0" err="1" smtClean="0"/>
              <a:t>TGbe</a:t>
            </a:r>
            <a:r>
              <a:rPr lang="en-AU" dirty="0" smtClean="0"/>
              <a:t> (EHT SG) </a:t>
            </a:r>
            <a:r>
              <a:rPr lang="en-AU" dirty="0"/>
              <a:t>for </a:t>
            </a:r>
            <a:r>
              <a:rPr lang="en-AU" dirty="0" smtClean="0"/>
              <a:t>802.11be update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168023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request was sent to </a:t>
            </a:r>
            <a:r>
              <a:rPr lang="en-AU" dirty="0" smtClean="0"/>
              <a:t>the 3GPP </a:t>
            </a:r>
            <a:r>
              <a:rPr lang="en-AU" dirty="0"/>
              <a:t>RAN/RAN1 Chairs for an </a:t>
            </a:r>
            <a:r>
              <a:rPr lang="en-AU" dirty="0" smtClean="0"/>
              <a:t>“invited paper” </a:t>
            </a:r>
            <a:r>
              <a:rPr lang="en-AU" dirty="0"/>
              <a:t>standards update</a:t>
            </a:r>
          </a:p>
        </p:txBody>
      </p:sp>
      <p:sp>
        <p:nvSpPr>
          <p:cNvPr id="3" name="Content Placeholder 2"/>
          <p:cNvSpPr>
            <a:spLocks noGrp="1"/>
          </p:cNvSpPr>
          <p:nvPr>
            <p:ph idx="1"/>
          </p:nvPr>
        </p:nvSpPr>
        <p:spPr/>
        <p:txBody>
          <a:bodyPr/>
          <a:lstStyle/>
          <a:p>
            <a:pPr lvl="1"/>
            <a:r>
              <a:rPr lang="en-AU" dirty="0" smtClean="0"/>
              <a:t>An e-mail request was sent to the 3GPP RAN/RAN1 Chairs for an invited paper standards </a:t>
            </a:r>
            <a:r>
              <a:rPr lang="en-AU" dirty="0"/>
              <a:t>update on NR-U, particularly as it </a:t>
            </a:r>
            <a:r>
              <a:rPr lang="en-AU" dirty="0" smtClean="0"/>
              <a:t>relates </a:t>
            </a:r>
            <a:r>
              <a:rPr lang="en-AU" dirty="0"/>
              <a:t>to </a:t>
            </a:r>
            <a:r>
              <a:rPr lang="en-AU" dirty="0" smtClean="0"/>
              <a:t>coexistence issues</a:t>
            </a:r>
            <a:endParaRPr lang="en-AU" dirty="0"/>
          </a:p>
          <a:p>
            <a:pPr lvl="2"/>
            <a:r>
              <a:rPr lang="en-AU" i="1" dirty="0" smtClean="0"/>
              <a:t> … </a:t>
            </a:r>
            <a:r>
              <a:rPr lang="en-US" i="1" dirty="0"/>
              <a:t>request that you arrange for one or more RAN/RAN1 participants to develop appropriate material for the invited paper that describes progress in  3GPP NR-U , particularly in relation to coexistence with 802.11ax and 802.11be (EHT).</a:t>
            </a:r>
            <a:endParaRPr lang="en-AU" i="1" dirty="0" smtClean="0"/>
          </a:p>
          <a:p>
            <a:pPr lvl="1"/>
            <a:r>
              <a:rPr lang="en-AU" dirty="0" smtClean="0"/>
              <a:t>There has been </a:t>
            </a:r>
            <a:r>
              <a:rPr lang="en-AU" dirty="0"/>
              <a:t>n</a:t>
            </a:r>
            <a:r>
              <a:rPr lang="en-AU" dirty="0" smtClean="0"/>
              <a:t>o response so far</a:t>
            </a:r>
          </a:p>
          <a:p>
            <a:pPr lvl="2"/>
            <a:r>
              <a:rPr lang="en-AU" dirty="0" smtClean="0"/>
              <a:t>It may be discussed at upcoming RAN/RAN1 meetings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2165872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request was sent to the </a:t>
            </a:r>
            <a:r>
              <a:rPr lang="en-AU" dirty="0" smtClean="0"/>
              <a:t>ETSI BRAN Chair </a:t>
            </a:r>
            <a:r>
              <a:rPr lang="en-AU" dirty="0"/>
              <a:t>for an </a:t>
            </a:r>
            <a:r>
              <a:rPr lang="en-AU" dirty="0" smtClean="0"/>
              <a:t>“invited paper” </a:t>
            </a:r>
            <a:r>
              <a:rPr lang="en-AU" dirty="0"/>
              <a:t>regulatory</a:t>
            </a:r>
            <a:r>
              <a:rPr lang="en-AU" dirty="0" smtClean="0"/>
              <a:t> </a:t>
            </a:r>
            <a:r>
              <a:rPr lang="en-AU" dirty="0"/>
              <a:t>update</a:t>
            </a:r>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456604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23336276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36281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scope of the 11ax/be </a:t>
            </a:r>
            <a:r>
              <a:rPr lang="en-AU" dirty="0" smtClean="0"/>
              <a:t>“invited papers”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This week the </a:t>
            </a:r>
            <a:r>
              <a:rPr lang="en-AU" dirty="0" err="1" smtClean="0"/>
              <a:t>Coex</a:t>
            </a:r>
            <a:r>
              <a:rPr lang="en-AU" dirty="0" smtClean="0"/>
              <a:t> SC Chair will make requests for “invited papers” in relation 802.11ax and 802.11be (EHT)</a:t>
            </a:r>
          </a:p>
          <a:p>
            <a:pPr lvl="1"/>
            <a:r>
              <a:rPr lang="en-AU" dirty="0" smtClean="0"/>
              <a:t>A general request has been sent </a:t>
            </a:r>
            <a:r>
              <a:rPr lang="en-AU" dirty="0" smtClean="0"/>
              <a:t>to the applicable TG Chairs</a:t>
            </a:r>
          </a:p>
          <a:p>
            <a:pPr lvl="1"/>
            <a:r>
              <a:rPr lang="en-AU" dirty="0" smtClean="0"/>
              <a:t>The scope of the request </a:t>
            </a:r>
            <a:r>
              <a:rPr lang="en-AU" dirty="0" smtClean="0"/>
              <a:t>was: </a:t>
            </a:r>
            <a:endParaRPr lang="en-AU" dirty="0" smtClean="0"/>
          </a:p>
          <a:p>
            <a:pPr lvl="2"/>
            <a:r>
              <a:rPr lang="en-AU" dirty="0" smtClean="0"/>
              <a:t>An update on the status of 802.11ax/be</a:t>
            </a:r>
          </a:p>
          <a:p>
            <a:pPr lvl="2"/>
            <a:r>
              <a:rPr lang="en-AU" dirty="0" smtClean="0"/>
              <a:t>A summary of coexistence mechanisms used by 802.11ax/be</a:t>
            </a:r>
          </a:p>
          <a:p>
            <a:pPr lvl="2"/>
            <a:r>
              <a:rPr lang="en-AU" dirty="0" smtClean="0"/>
              <a:t>… what else?</a:t>
            </a:r>
          </a:p>
          <a:p>
            <a:pPr lvl="1"/>
            <a:r>
              <a:rPr lang="en-AU" dirty="0" smtClean="0"/>
              <a:t>The SC will discuss the scope of the 11ax/be invited papers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41066110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smtClean="0"/>
              <a:t>Access to 6 GHz spectrum is a precondition to any coexistence discussions</a:t>
            </a:r>
          </a:p>
          <a:p>
            <a:pPr lvl="1"/>
            <a:r>
              <a:rPr lang="en-AU" smtClean="0"/>
              <a:t>Dorothy Stanley (IEEE 802.11 WG Chair) suggested that we ask Andy Gowans (OFCOM) to provide a brief summary of the situation for access to 6 GHz globally and any likely associated rules</a:t>
            </a:r>
          </a:p>
          <a:p>
            <a:pPr lvl="1"/>
            <a:r>
              <a:rPr lang="en-AU" smtClean="0"/>
              <a:t>The Coex SC Chair sent Andy an invitation by e-mail, which he accepted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29483701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will also provide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will also include a section for contributed papers on any topic (related to coexistence)</a:t>
            </a:r>
          </a:p>
          <a:p>
            <a:pPr lvl="1"/>
            <a:r>
              <a:rPr lang="en-AU" dirty="0" smtClean="0"/>
              <a:t>Topics could include:</a:t>
            </a:r>
          </a:p>
          <a:p>
            <a:pPr lvl="2"/>
            <a:r>
              <a:rPr lang="en-AU" dirty="0" smtClean="0"/>
              <a:t>Deployment experience in 5 </a:t>
            </a:r>
            <a:r>
              <a:rPr lang="en-AU" dirty="0" smtClean="0"/>
              <a:t>GHz with LAA/Wi-Fi coexistence</a:t>
            </a:r>
            <a:endParaRPr lang="en-AU" dirty="0" smtClean="0"/>
          </a:p>
          <a:p>
            <a:pPr lvl="2"/>
            <a:r>
              <a:rPr lang="en-AU" dirty="0" smtClean="0"/>
              <a:t>Simulation results on various coexistence schemes</a:t>
            </a:r>
          </a:p>
          <a:p>
            <a:pPr lvl="2"/>
            <a:r>
              <a:rPr lang="en-AU" dirty="0" smtClean="0"/>
              <a:t>Proposed requirements for any coexistence schemes</a:t>
            </a:r>
          </a:p>
          <a:p>
            <a:pPr lvl="2"/>
            <a:r>
              <a:rPr lang="en-AU" dirty="0" smtClean="0"/>
              <a:t>The use of ED-only vs PD/ED vs both</a:t>
            </a:r>
          </a:p>
          <a:p>
            <a:pPr lvl="2"/>
            <a:r>
              <a:rPr lang="en-AU" dirty="0" smtClean="0"/>
              <a:t>The use of 802.11 or common preambles</a:t>
            </a:r>
          </a:p>
          <a:p>
            <a:pPr lvl="2"/>
            <a:r>
              <a:rPr lang="en-AU" dirty="0" smtClean="0"/>
              <a:t>Multi-channel sharing</a:t>
            </a:r>
          </a:p>
          <a:p>
            <a:pPr lvl="2"/>
            <a:r>
              <a:rPr lang="en-AU" dirty="0" smtClean="0"/>
              <a:t>Blocking energy </a:t>
            </a:r>
            <a:r>
              <a:rPr lang="en-AU" dirty="0" smtClean="0">
                <a:sym typeface="Wingdings" panose="05000000000000000000" pitchFamily="2" charset="2"/>
              </a:rPr>
              <a:t></a:t>
            </a:r>
            <a:endParaRPr lang="en-AU" dirty="0" smtClean="0"/>
          </a:p>
          <a:p>
            <a:pPr lvl="2"/>
            <a:r>
              <a:rPr lang="en-AU" dirty="0" smtClean="0"/>
              <a:t>The use of no LBT or short LBT</a:t>
            </a:r>
          </a:p>
          <a:p>
            <a:pPr lvl="2"/>
            <a:r>
              <a:rPr lang="en-AU" dirty="0" smtClean="0"/>
              <a:t>CW adjustment with delayed acknowledgments</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6919849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want to include UWB within the scope of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pPr lvl="1"/>
            <a:r>
              <a:rPr lang="en-AU" dirty="0" smtClean="0"/>
              <a:t>The main goal of the Workshop is to focus on coexistence between 802.11ax/be and NR-U in 6GHz</a:t>
            </a:r>
          </a:p>
          <a:p>
            <a:pPr lvl="1"/>
            <a:r>
              <a:rPr lang="en-AU" dirty="0" smtClean="0"/>
              <a:t>IEEE 802.15 WG would like to discuss coexistence with UWB in the 6GHz band …</a:t>
            </a:r>
          </a:p>
          <a:p>
            <a:pPr lvl="1"/>
            <a:r>
              <a:rPr lang="en-AU" dirty="0" smtClean="0"/>
              <a:t> …. </a:t>
            </a:r>
            <a:r>
              <a:rPr lang="en-AU" dirty="0"/>
              <a:t>a</a:t>
            </a:r>
            <a:r>
              <a:rPr lang="en-AU" dirty="0" smtClean="0"/>
              <a:t>nd indeed </a:t>
            </a:r>
            <a:r>
              <a:rPr lang="en-AU" dirty="0" smtClean="0"/>
              <a:t>a request was made for time to discus UWB coexistence during the mid session plenary</a:t>
            </a:r>
          </a:p>
          <a:p>
            <a:pPr lvl="2"/>
            <a:r>
              <a:rPr lang="en-AU" dirty="0" smtClean="0"/>
              <a:t>The </a:t>
            </a:r>
            <a:r>
              <a:rPr lang="en-AU" dirty="0" err="1" smtClean="0"/>
              <a:t>Coex</a:t>
            </a:r>
            <a:r>
              <a:rPr lang="en-AU" dirty="0" smtClean="0"/>
              <a:t> CS Chair response was that UWB is not the key focus of the Workshop but anyone is able to respond to the call for papers</a:t>
            </a:r>
            <a:endParaRPr lang="en-AU" dirty="0" smtClean="0"/>
          </a:p>
          <a:p>
            <a:pPr lvl="1"/>
            <a:r>
              <a:rPr lang="en-AU" dirty="0" smtClean="0"/>
              <a:t>It would be nice if 802.15 WG and 802.11 WG could come to a consensus before the </a:t>
            </a:r>
            <a:r>
              <a:rPr lang="en-AU" dirty="0" err="1" smtClean="0"/>
              <a:t>Coex</a:t>
            </a:r>
            <a:r>
              <a:rPr lang="en-AU" dirty="0" smtClean="0"/>
              <a:t> Workshop to </a:t>
            </a:r>
            <a:r>
              <a:rPr lang="en-AU" i="1" dirty="0" smtClean="0"/>
              <a:t>avoid airing any dirty washing</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78989322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A general call for papers has been issued with the invitation</a:t>
            </a:r>
          </a:p>
          <a:p>
            <a:pPr lvl="1"/>
            <a:r>
              <a:rPr lang="en-AU" dirty="0" smtClean="0"/>
              <a:t>A deadline for proposals has been set for 12 May, which is just before the IEEE 802 meeting in Atlanta</a:t>
            </a:r>
          </a:p>
          <a:p>
            <a:pPr lvl="1"/>
            <a:r>
              <a:rPr lang="en-AU" dirty="0" smtClean="0"/>
              <a:t>The idea is that the </a:t>
            </a:r>
            <a:r>
              <a:rPr lang="en-AU" dirty="0" err="1" smtClean="0"/>
              <a:t>Coex</a:t>
            </a:r>
            <a:r>
              <a:rPr lang="en-AU" dirty="0" smtClean="0"/>
              <a:t> SC will select a balanced set of papers at the Atlanta meeting and send out acceptances immediately afterwards</a:t>
            </a:r>
          </a:p>
          <a:p>
            <a:pPr lvl="1"/>
            <a:r>
              <a:rPr lang="en-AU" dirty="0" smtClean="0"/>
              <a:t>The authors will then be expected to submit final versions of their papers at the beginning of July</a:t>
            </a:r>
          </a:p>
          <a:p>
            <a:pPr lvl="1"/>
            <a:r>
              <a:rPr lang="en-AU" dirty="0" smtClean="0"/>
              <a:t>During the </a:t>
            </a:r>
            <a:r>
              <a:rPr lang="en-AU" dirty="0" err="1" smtClean="0"/>
              <a:t>Coex</a:t>
            </a:r>
            <a:r>
              <a:rPr lang="en-AU" dirty="0" smtClean="0"/>
              <a:t> Workshop, appropriate time will be allowed for each paper, followed by discussion time (it is a Workshop after all)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23937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 what would we like consensus at the end of the </a:t>
            </a:r>
            <a:r>
              <a:rPr lang="en-AU" i="1" dirty="0" err="1" smtClean="0"/>
              <a:t>Coex</a:t>
            </a:r>
            <a:r>
              <a:rPr lang="en-AU" i="1" dirty="0" smtClean="0"/>
              <a:t> </a:t>
            </a:r>
            <a:r>
              <a:rPr lang="en-AU" i="1" dirty="0" smtClean="0"/>
              <a:t>Workshop</a:t>
            </a:r>
            <a:r>
              <a:rPr lang="en-AU" dirty="0" smtClean="0"/>
              <a:t>?</a:t>
            </a:r>
            <a:endParaRPr lang="en-AU" dirty="0"/>
          </a:p>
        </p:txBody>
      </p:sp>
      <p:sp>
        <p:nvSpPr>
          <p:cNvPr id="3" name="Content Placeholder 2"/>
          <p:cNvSpPr>
            <a:spLocks noGrp="1"/>
          </p:cNvSpPr>
          <p:nvPr>
            <p:ph idx="1"/>
          </p:nvPr>
        </p:nvSpPr>
        <p:spPr/>
        <p:txBody>
          <a:bodyPr/>
          <a:lstStyle/>
          <a:p>
            <a:pPr lvl="1"/>
            <a:r>
              <a:rPr lang="en-AU" dirty="0" smtClean="0"/>
              <a:t>It is probably worthwhile knowing what issues 802.11 stakeholders would like to see consensus on at the end of the </a:t>
            </a:r>
            <a:r>
              <a:rPr lang="en-AU" i="1" dirty="0" err="1" smtClean="0"/>
              <a:t>Coex</a:t>
            </a:r>
            <a:r>
              <a:rPr lang="en-AU" i="1" dirty="0" smtClean="0"/>
              <a:t> Workshop</a:t>
            </a:r>
          </a:p>
          <a:p>
            <a:pPr lvl="1"/>
            <a:r>
              <a:rPr lang="en-AU" dirty="0" smtClean="0"/>
              <a:t>This may even inspire people to focus on submissions on these </a:t>
            </a:r>
            <a:r>
              <a:rPr lang="en-AU" dirty="0" smtClean="0"/>
              <a:t>topics</a:t>
            </a:r>
          </a:p>
          <a:p>
            <a:pPr lvl="1"/>
            <a:r>
              <a:rPr lang="en-AU" dirty="0" smtClean="0"/>
              <a:t>Note: regardless of any consensus that may be achieved at the </a:t>
            </a:r>
            <a:r>
              <a:rPr lang="en-AU" i="1" dirty="0" err="1" smtClean="0"/>
              <a:t>Coex</a:t>
            </a:r>
            <a:r>
              <a:rPr lang="en-AU" i="1" dirty="0" smtClean="0"/>
              <a:t> Workshop</a:t>
            </a:r>
            <a:r>
              <a:rPr lang="en-AU" dirty="0" smtClean="0"/>
              <a:t>, the workshop has no decision making authority!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3039519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any IEEE 802.11 WG participants planning to submit a proposal for a non-invited paper?</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7572590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9613844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LS 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5502256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Are there any </a:t>
            </a:r>
            <a:r>
              <a:rPr lang="en-AU" dirty="0" smtClean="0"/>
              <a:t>potential </a:t>
            </a:r>
            <a:r>
              <a:rPr lang="en-AU" dirty="0"/>
              <a:t>LS items that people would like to discuss?</a:t>
            </a:r>
          </a:p>
        </p:txBody>
      </p:sp>
      <p:sp>
        <p:nvSpPr>
          <p:cNvPr id="3" name="Content Placeholder 2"/>
          <p:cNvSpPr>
            <a:spLocks noGrp="1"/>
          </p:cNvSpPr>
          <p:nvPr>
            <p:ph idx="1"/>
          </p:nvPr>
        </p:nvSpPr>
        <p:spPr/>
        <p:txBody>
          <a:bodyPr/>
          <a:lstStyle/>
          <a:p>
            <a:pPr lvl="1"/>
            <a:r>
              <a:rPr lang="en-AU" dirty="0" smtClean="0"/>
              <a:t>In St Louis, IEEE 802.11 WG agreed on a LS to 3GPP in relation to the use of no/short LBT</a:t>
            </a:r>
          </a:p>
          <a:p>
            <a:pPr lvl="2"/>
            <a:r>
              <a:rPr lang="en-AU" dirty="0" smtClean="0"/>
              <a:t>We have not received a response </a:t>
            </a:r>
            <a:r>
              <a:rPr lang="en-AU" dirty="0" smtClean="0"/>
              <a:t>yet but </a:t>
            </a:r>
            <a:r>
              <a:rPr lang="en-AU" dirty="0" smtClean="0"/>
              <a:t>it has led to significant discussion and debate in 3GPP RAN1</a:t>
            </a:r>
          </a:p>
          <a:p>
            <a:pPr lvl="1"/>
            <a:r>
              <a:rPr lang="en-AU" dirty="0" smtClean="0"/>
              <a:t>Are there any other potential LS items that people would like to propose?</a:t>
            </a:r>
          </a:p>
          <a:p>
            <a:pPr lvl="2"/>
            <a:r>
              <a:rPr lang="en-AU" dirty="0" smtClean="0"/>
              <a:t>Common preamble?</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31873585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10193</Words>
  <Application>Microsoft Office PowerPoint</Application>
  <PresentationFormat>On-screen Show (4:3)</PresentationFormat>
  <Paragraphs>1097</Paragraphs>
  <Slides>108</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108</vt:i4>
      </vt:variant>
    </vt:vector>
  </HeadingPairs>
  <TitlesOfParts>
    <vt:vector size="114" baseType="lpstr">
      <vt:lpstr>Arial</vt:lpstr>
      <vt:lpstr>Calibri</vt:lpstr>
      <vt:lpstr>Times New Roman</vt:lpstr>
      <vt:lpstr>Wingdings</vt:lpstr>
      <vt:lpstr>802-11-Submission</vt:lpstr>
      <vt:lpstr>Acrobat Document</vt:lpstr>
      <vt:lpstr>Agenda for IEEE 802.11 Coexistence SC meeting in Vancouver in Mar 2019</vt:lpstr>
      <vt:lpstr>Welcome to the 11th F2F meeting of the Coex SC in Vancouver in January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Vancouver</vt:lpstr>
      <vt:lpstr>The Coex SC will consider a proposed agenda for Vancouver</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St Louis</vt:lpstr>
      <vt:lpstr>PowerPoint Presentation</vt:lpstr>
      <vt:lpstr>Updated statistics conform that there is significant and growing interest in LAA </vt:lpstr>
      <vt:lpstr>PowerPoint Presentation</vt:lpstr>
      <vt:lpstr>ETSI BRAN is working diligently to complete the adaptivity clauses</vt:lpstr>
      <vt:lpstr>ETSI BRAN is working diligently to complete the adaptivity clauses</vt:lpstr>
      <vt:lpstr>ETSI BRAN is working diligently to complete the adaptivity clauses</vt:lpstr>
      <vt:lpstr>ETSI BRAN is working diligently to complete the adaptivity clauses</vt:lpstr>
      <vt:lpstr>ETSI BRAN is working diligently to complete the adaptivity clauses</vt:lpstr>
      <vt:lpstr>The ETSI BRAN teleconference raised some practical and philosophical issues about EN 301 893</vt:lpstr>
      <vt:lpstr>PowerPoint Presentation</vt:lpstr>
      <vt:lpstr>The Coex SC will discuss the ETSI BRAN #101 meeting</vt:lpstr>
      <vt:lpstr>A proposal to effectively remove the adaptivity rules in EN 301 893 did not obtain much support</vt:lpstr>
      <vt:lpstr>It was agreed to consider adaptivity refinements for broadcasts &amp; delayed acknowledgements </vt:lpstr>
      <vt:lpstr>Some editorial refinements were agreed for EN 301 893</vt:lpstr>
      <vt:lpstr>A proposal to maintain the status quo for “paused COT” and focus on requirements was not agreed</vt:lpstr>
      <vt:lpstr>A review highlighted the history of Short Control Signalling in EN 301 893</vt:lpstr>
      <vt:lpstr>There is not yet consensus in ETSI BRAN on the use of Short Control Signalling </vt:lpstr>
      <vt:lpstr>ETSI BRAN has confirmed plans for at least some future meetings </vt:lpstr>
      <vt:lpstr>PowerPoint Presentation</vt:lpstr>
      <vt:lpstr>3GPP RAN1 &amp; IEEE 802.11 WG organisationally seem to align with their protocols </vt:lpstr>
      <vt:lpstr>3GPP RAN1 have competed their Study on NR-based Access to Unlicensed Spectrum</vt:lpstr>
      <vt:lpstr>It appears the NR-U WI is following LAA established principles in 5 GHz band</vt:lpstr>
      <vt:lpstr>It appears the NR-U WI may be less tied to LAA established principles in the 6 GHz band</vt:lpstr>
      <vt:lpstr>It appears the NR-U WI may be less tied to LAA established principles in the 6 GHz band</vt:lpstr>
      <vt:lpstr>Some RAN1 participants believe any pushback from outside RAN1 unreasonably stifles innovation </vt:lpstr>
      <vt:lpstr>There is an ongoing discussion in RAN1 on the use of 802.11a preambles</vt:lpstr>
      <vt:lpstr>The issue is whether 802.11a preambles should be an option in spec or just not disallowed in products</vt:lpstr>
      <vt:lpstr>Some in RAN1 are also promoting the use of 802.11a preambles on tx only </vt:lpstr>
      <vt:lpstr>802.11 WG needs to decide it is wants to get involved in the preamble debate in RAN1</vt:lpstr>
      <vt:lpstr>A variety of other coexistence issues were discussed at or around the RAN1 meeting </vt:lpstr>
      <vt:lpstr>PowerPoint Presentation</vt:lpstr>
      <vt:lpstr>IEEE 802.11 WG sent a LS to 3GPP RAN1 out of St Louis in relation to the use of no/short LBT</vt:lpstr>
      <vt:lpstr>3GPP RAN1 had extensive discussion, without consensus, at their Jan 2019 meeting in Taipei</vt:lpstr>
      <vt:lpstr>The discussion in Taipei revealed some aspects of the varied thinking on Short Control Signalling</vt:lpstr>
      <vt:lpstr>The discussion in Taipei revealed some aspects of the varied thinking on Short Control Signalling </vt:lpstr>
      <vt:lpstr>3GPP RAN1 continued discussion via e-mail after the Taipei meeting, with limited consensus</vt:lpstr>
      <vt:lpstr>There was not consensus for most questions among the 3GPP stakeholders</vt:lpstr>
      <vt:lpstr>Q1: Is LTE-LAA or NR-U using the clause 4.2.7.3.3 of EN 301 893? </vt:lpstr>
      <vt:lpstr>Q1: Is LTE-LAA or NR-U using the clause 4.2.7.3.3 of EN 301 893? </vt:lpstr>
      <vt:lpstr>Q2: Is LTE-LAA or NR-U using the no LBT for Short Control Signalling transmission?</vt:lpstr>
      <vt:lpstr>Q3: Is it fine to reduce the 5% duty cycle to 1% duty cycle for Short Control Signalling transmission? </vt:lpstr>
      <vt:lpstr>Q3: Is it fine to reduce the 5% duty cycle to 1% duty cycle for Short Control Signalling transmission? </vt:lpstr>
      <vt:lpstr>Q3: Is it fine to reduce the 5% duty cycle to 1% duty cycle for Short Control Signalling transmission? </vt:lpstr>
      <vt:lpstr>Q3: Is it fine to reduce the 5% duty cycle to 1% duty cycle for Short Control Signalling transmission? </vt:lpstr>
      <vt:lpstr>Q4: Is it fine to allow LTE-LAA using the 5% duty cycle as an exception and enforce 1% duty cycle for NR-U?</vt:lpstr>
      <vt:lpstr>Q4: Is it fine to allow LTE-LAA using the 5% duty cycle as an exception and enforce 1% duty cycle for NR-U?</vt:lpstr>
      <vt:lpstr>Q5: Will NR-U use short LBT for other (non DRS) Short Control Signalling frames? </vt:lpstr>
      <vt:lpstr>Q5: Will NR-U use short LBT for other (non DRS) Short Control Signalling frames? </vt:lpstr>
      <vt:lpstr>The no/short LBT issue was discussed at the RAN1 meeting in Athens in Feb 2019, without consensus</vt:lpstr>
      <vt:lpstr>A LS from 3GPP RAN1 to ETSI BRAN stated that there was not consensus on use of no/short LBT</vt:lpstr>
      <vt:lpstr>A LS from 3GPP RAN1 to ETSI BRAN asked if resolution of the no/short LBT issue is essential</vt:lpstr>
      <vt:lpstr>A simulation study highlights the potential adverse impact of short LBT in NR-U</vt:lpstr>
      <vt:lpstr>PowerPoint Presentation</vt:lpstr>
      <vt:lpstr>The Coex SC may hear a report on the 3GPP RAN1 meeting in Athens in February 2019</vt:lpstr>
      <vt:lpstr>PowerPoint Presentation</vt:lpstr>
      <vt:lpstr>Qualcomm made a proposal to drive coexistence with synchronised rather than random access </vt:lpstr>
      <vt:lpstr>Qualcomm is to promoting synchronisation in UNII-7 to the FCC, most recently via an ex-parte</vt:lpstr>
      <vt:lpstr>Qualcomm is to promoting synchronisation in UNII-7 for coexistence to industry</vt:lpstr>
      <vt:lpstr>It is not clear when 802.11 stakeholders will have an opportunity to discuss the concept with proponents</vt:lpstr>
      <vt:lpstr>Does the Coexistence SC have a view on using synchronisation in UNII-7 for coexistence?</vt:lpstr>
      <vt:lpstr>PowerPoint Presentation</vt:lpstr>
      <vt:lpstr>The Coex SC will hear an update on the Coex Workshop arrangements</vt:lpstr>
      <vt:lpstr>Invitations for the Coex Workshop were finally sent out on about 22 February 2019</vt:lpstr>
      <vt:lpstr>The Coex Workshop invitation was sent to seven organisations</vt:lpstr>
      <vt:lpstr>The invitation was based on the material discussed by the Coex SC in St Louis</vt:lpstr>
      <vt:lpstr>The Coex Workshop invitation sent to the various organisations links to a web page</vt:lpstr>
      <vt:lpstr>There are three Coex Workshop sponsorships of $5000 – a fourth sponsorship is requested</vt:lpstr>
      <vt:lpstr>The Coex Workshop schedule includes 7.5 hours of meeting and 2 hours of eating/drinking</vt:lpstr>
      <vt:lpstr>The web page includes a more detailed proposed agenda for the Coex Workshop</vt:lpstr>
      <vt:lpstr>Space for the Coex Workshop is limited and may require some sort of quota</vt:lpstr>
      <vt:lpstr>There are some invited individuals that need to have places at the Coex Workshop</vt:lpstr>
      <vt:lpstr>We need to proactively arrange “invited papers” for the Coex Workshop</vt:lpstr>
      <vt:lpstr>A request was sent to the 3GPP RAN/RAN1 Chairs for an “invited paper” standards update</vt:lpstr>
      <vt:lpstr>A request was sent to the ETSI BRAN Chair for an “invited paper” regulatory update</vt:lpstr>
      <vt:lpstr>ETSI BRAN have prepared an outline of their contribution to the Coex Workshop</vt:lpstr>
      <vt:lpstr>ETSI BRAN have prepared an outline of their contribution to the Coex Workshop</vt:lpstr>
      <vt:lpstr>The SC will discuss the scope of the 11ax/be “invited papers” </vt:lpstr>
      <vt:lpstr>Andy Gowans (OFCOM) has accepted an invitation to provide a 6GHz regulatory update</vt:lpstr>
      <vt:lpstr>The Coex Workshop will also provide anyone to submit a proposal for a paper on any coex topic</vt:lpstr>
      <vt:lpstr>802.15 want to include UWB within the scope of the Coex Workshop</vt:lpstr>
      <vt:lpstr>The non-invited papers will form the basis for discussion during the Coex Workshop</vt:lpstr>
      <vt:lpstr>On what would we like consensus at the end of the Coex Workshop?</vt:lpstr>
      <vt:lpstr>Are any IEEE 802.11 WG participants planning to submit a proposal for a non-invited paper?</vt:lpstr>
      <vt:lpstr>PowerPoint Presentation</vt:lpstr>
      <vt:lpstr>The 802.11 WG Chair has suggested we also potentially use alternatives to the Workshop in meantime</vt:lpstr>
      <vt:lpstr>Are there any potential LS items that people would like to discuss?</vt:lpstr>
      <vt:lpstr>There is a proposal to send a LS asking RAN to continue discussions on use of common preambles</vt:lpstr>
      <vt:lpstr>The Coex SC may consider a motion to send a LS to 3GPP RAN in relation to the use of common preambles</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Atlanta in May 2019</vt:lpstr>
      <vt:lpstr>The IEEE 802.11 Coexistence SC meeting in Vancouver in March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2019-03-14T18:25:07Z</dcterms:modified>
</cp:coreProperties>
</file>