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37"/>
  </p:notesMasterIdLst>
  <p:handoutMasterIdLst>
    <p:handoutMasterId r:id="rId38"/>
  </p:handoutMasterIdLst>
  <p:sldIdLst>
    <p:sldId id="269" r:id="rId2"/>
    <p:sldId id="302" r:id="rId3"/>
    <p:sldId id="300" r:id="rId4"/>
    <p:sldId id="295" r:id="rId5"/>
    <p:sldId id="298" r:id="rId6"/>
    <p:sldId id="503" r:id="rId7"/>
    <p:sldId id="738" r:id="rId8"/>
    <p:sldId id="301" r:id="rId9"/>
    <p:sldId id="306" r:id="rId10"/>
    <p:sldId id="516" r:id="rId11"/>
    <p:sldId id="515" r:id="rId12"/>
    <p:sldId id="1095" r:id="rId13"/>
    <p:sldId id="1096" r:id="rId14"/>
    <p:sldId id="1208" r:id="rId15"/>
    <p:sldId id="1197" r:id="rId16"/>
    <p:sldId id="1218" r:id="rId17"/>
    <p:sldId id="1220" r:id="rId18"/>
    <p:sldId id="1211" r:id="rId19"/>
    <p:sldId id="1212" r:id="rId20"/>
    <p:sldId id="1215" r:id="rId21"/>
    <p:sldId id="1272" r:id="rId22"/>
    <p:sldId id="1273" r:id="rId23"/>
    <p:sldId id="1274" r:id="rId24"/>
    <p:sldId id="1188" r:id="rId25"/>
    <p:sldId id="1189" r:id="rId26"/>
    <p:sldId id="1229" r:id="rId27"/>
    <p:sldId id="1246" r:id="rId28"/>
    <p:sldId id="1257" r:id="rId29"/>
    <p:sldId id="1204" r:id="rId30"/>
    <p:sldId id="1205" r:id="rId31"/>
    <p:sldId id="1206" r:id="rId32"/>
    <p:sldId id="1228" r:id="rId33"/>
    <p:sldId id="868" r:id="rId34"/>
    <p:sldId id="874" r:id="rId35"/>
    <p:sldId id="305" r:id="rId3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B2B2B2"/>
    <a:srgbClr val="FFCCCC"/>
    <a:srgbClr val="FF6600"/>
    <a:srgbClr val="FF0000"/>
    <a:srgbClr val="2D2DB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18" autoAdjust="0"/>
    <p:restoredTop sz="71403" autoAdjust="0"/>
  </p:normalViewPr>
  <p:slideViewPr>
    <p:cSldViewPr>
      <p:cViewPr varScale="1">
        <p:scale>
          <a:sx n="66" d="100"/>
          <a:sy n="66" d="100"/>
        </p:scale>
        <p:origin x="1436" y="3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102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5</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29059255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178708" y="363379"/>
            <a:ext cx="32667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802.11-19/0232r0</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63379"/>
            <a:ext cx="87844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Mar </a:t>
            </a:r>
            <a:r>
              <a:rPr lang="en-US" sz="1600" b="1" dirty="0" smtClean="0">
                <a:latin typeface="Arial" pitchFamily="34" charset="0"/>
              </a:rPr>
              <a:t>2019</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stevencrowley.com/2019/01/17/gsa-updates-status-of-lte-in-unlicensed-and-shared-spectrum/"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3gpp.org/ftp/Specs/archive/38_series/38.889/38889-100.zip"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3gpp.org/ftp/tsg_ran/TSG_RAN/TSGR_82/Docs/RP-182878.zip"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www.3gpp.org/ftp/tsg_ran/TSG_RAN/TSGR_82/Docs/RP-182878.zip"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8/11-18-1305-00-coex-proposed-ls-to-3gpp-ran4-on-certain-channel-combinations-in-laa.docx"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18/11-18-1642-00-coex-3gpp-ran1-ran2-and-ran4-status-on-nr-unlicensed-and-laa.pptx" TargetMode="External"/><Relationship Id="rId2" Type="http://schemas.openxmlformats.org/officeDocument/2006/relationships/hyperlink" Target="https://mentor.ieee.org/802.11/dcn/18/11-18-1561-00-0000-3gpp-ran-wg4-reply-ls-to-ieee-802-11-wg-regarding-certain-channel-combinations-for-laa-in-5ghz.docx" TargetMode="External"/><Relationship Id="rId1" Type="http://schemas.openxmlformats.org/officeDocument/2006/relationships/slideLayout" Target="../slideLayouts/slideLayout2.xml"/><Relationship Id="rId4" Type="http://schemas.openxmlformats.org/officeDocument/2006/relationships/hyperlink" Target="https://mentor.ieee.org/802.11/dcn/18/11-18-1687-00-0000-2018-09-liaison-from-3gpp-ran-re-certain-channel-combinations-for-laa-in-5ghz.docx" TargetMode="Externa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18/11-18-1305-00-coex-proposed-ls-to-3gpp-ran4-on-certain-channel-combinations-in-laa.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Agenda for </a:t>
            </a:r>
            <a:r>
              <a:rPr lang="en-US" i="1" dirty="0" smtClean="0">
                <a:solidFill>
                  <a:schemeClr val="accent6"/>
                </a:solidFill>
              </a:rPr>
              <a:t>IEEE 802.11 Coexistence SC </a:t>
            </a:r>
            <a:r>
              <a:rPr lang="en-US" dirty="0" smtClean="0">
                <a:solidFill>
                  <a:schemeClr val="accent6"/>
                </a:solidFill>
              </a:rPr>
              <a:t>meeting in </a:t>
            </a:r>
            <a:r>
              <a:rPr lang="en-AU" dirty="0" smtClean="0">
                <a:solidFill>
                  <a:schemeClr val="accent6"/>
                </a:solidFill>
              </a:rPr>
              <a:t>Vancouver </a:t>
            </a:r>
            <a:r>
              <a:rPr lang="en-US" dirty="0" smtClean="0">
                <a:solidFill>
                  <a:schemeClr val="accent6"/>
                </a:solidFill>
              </a:rPr>
              <a:t>in Mar </a:t>
            </a:r>
            <a:r>
              <a:rPr lang="en-US" dirty="0" smtClean="0">
                <a:solidFill>
                  <a:schemeClr val="accent6"/>
                </a:solidFill>
              </a:rPr>
              <a:t>2019</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24 </a:t>
            </a:r>
            <a:r>
              <a:rPr lang="en-US" b="0" dirty="0" smtClean="0">
                <a:solidFill>
                  <a:schemeClr val="accent2">
                    <a:lumMod val="50000"/>
                  </a:schemeClr>
                </a:solidFill>
              </a:rPr>
              <a:t>January 2019</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83578594"/>
              </p:ext>
            </p:extLst>
          </p:nvPr>
        </p:nvGraphicFramePr>
        <p:xfrm>
          <a:off x="685800" y="3429000"/>
          <a:ext cx="7696200" cy="762000"/>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91318">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agreed </a:t>
            </a:r>
            <a:r>
              <a:rPr lang="en-AU" i="1" dirty="0" smtClean="0"/>
              <a:t>Coexistence SC </a:t>
            </a:r>
            <a:r>
              <a:rPr lang="en-AU" dirty="0" smtClean="0"/>
              <a:t>scope focuses on ensuring 802.11ax has fair access to </a:t>
            </a:r>
            <a:r>
              <a:rPr lang="en-AU" dirty="0"/>
              <a:t>global unlicensed spectrum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a:t>
            </a:r>
            <a:r>
              <a:rPr lang="en-AU" sz="1600" b="1" dirty="0" smtClean="0">
                <a:latin typeface="+mj-lt"/>
              </a:rPr>
              <a:t>spectrum</a:t>
            </a:r>
            <a:endParaRPr kumimoji="0" lang="en-AU" sz="1600" b="1" u="none" strike="noStrike" cap="none" normalizeH="0" baseline="0" dirty="0" smtClean="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a:t>
            </a:r>
            <a:r>
              <a:rPr lang="en-AU" sz="1600" dirty="0" smtClean="0">
                <a:latin typeface="+mj-lt"/>
              </a:rPr>
              <a:t>mechanisms</a:t>
            </a:r>
            <a:endParaRPr lang="en-AU" sz="1600" dirty="0">
              <a:latin typeface="+mj-lt"/>
            </a:endParaRP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Tree>
    <p:extLst>
      <p:ext uri="{BB962C8B-B14F-4D97-AF65-F5344CB8AC3E}">
        <p14:creationId xmlns:p14="http://schemas.microsoft.com/office/powerpoint/2010/main" val="37649715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smtClean="0"/>
              <a:t>Coexistence SC </a:t>
            </a:r>
            <a:r>
              <a:rPr lang="en-AU" dirty="0" smtClean="0"/>
              <a:t>will close when determined by the 802.11 WG or 802.11ax is ratified</a:t>
            </a:r>
            <a:endParaRPr lang="en-AU" dirty="0"/>
          </a:p>
        </p:txBody>
      </p:sp>
      <p:sp>
        <p:nvSpPr>
          <p:cNvPr id="3" name="Content Placeholder 2"/>
          <p:cNvSpPr>
            <a:spLocks noGrp="1"/>
          </p:cNvSpPr>
          <p:nvPr>
            <p:ph idx="1"/>
          </p:nvPr>
        </p:nvSpPr>
        <p:spPr/>
        <p:txBody>
          <a:bodyPr/>
          <a:lstStyle/>
          <a:p>
            <a:r>
              <a:rPr lang="en-AU" dirty="0"/>
              <a:t>IEEE 802.11 Coexistence SC </a:t>
            </a:r>
            <a:r>
              <a:rPr lang="en-AU" dirty="0" smtClean="0"/>
              <a:t>close down criteria</a:t>
            </a:r>
            <a:endParaRPr lang="en-AU" i="1" dirty="0"/>
          </a:p>
          <a:p>
            <a:pPr lvl="1"/>
            <a:r>
              <a:rPr lang="en-AU" i="1" dirty="0" smtClean="0"/>
              <a:t>The SC is closed by the IEEE 802.11 WG </a:t>
            </a:r>
          </a:p>
          <a:p>
            <a:pPr lvl="2"/>
            <a:r>
              <a:rPr lang="en-AU" i="1" dirty="0" smtClean="0"/>
              <a:t>… </a:t>
            </a:r>
            <a:r>
              <a:rPr lang="en-AU" i="1" dirty="0"/>
              <a:t>after it is determined </a:t>
            </a:r>
            <a:r>
              <a:rPr lang="en-AU" i="1" dirty="0" smtClean="0"/>
              <a:t>that </a:t>
            </a:r>
            <a:r>
              <a:rPr lang="en-AU" i="1" dirty="0"/>
              <a:t>the SC is unlikely to make further progress towards its goals</a:t>
            </a:r>
          </a:p>
          <a:p>
            <a:pPr lvl="1"/>
            <a:r>
              <a:rPr lang="en-AU" i="1" dirty="0" smtClean="0"/>
              <a:t>IEEE 802.11ax completes Sponsor Ballot</a:t>
            </a:r>
          </a:p>
          <a:p>
            <a:pPr lvl="2"/>
            <a:r>
              <a:rPr lang="en-AU" i="1" dirty="0" smtClean="0"/>
              <a:t>… noting that the Coexistence SC ad hoc is unlikely to be relevant at that point anyway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Tree>
    <p:extLst>
      <p:ext uri="{BB962C8B-B14F-4D97-AF65-F5344CB8AC3E}">
        <p14:creationId xmlns:p14="http://schemas.microsoft.com/office/powerpoint/2010/main" val="2941920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i="1" dirty="0" smtClean="0">
                <a:solidFill>
                  <a:schemeClr val="accent2"/>
                </a:solidFill>
              </a:rPr>
              <a:t>Minutes</a:t>
            </a:r>
            <a:endParaRPr lang="en-AU" sz="2400" b="1" i="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27717284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consider approval of the meeting minutes from </a:t>
            </a:r>
            <a:r>
              <a:rPr lang="en-AU" dirty="0" smtClean="0"/>
              <a:t>St Louis</a:t>
            </a:r>
            <a:endParaRPr lang="en-AU" dirty="0"/>
          </a:p>
        </p:txBody>
      </p:sp>
      <p:sp>
        <p:nvSpPr>
          <p:cNvPr id="3" name="Content Placeholder 2"/>
          <p:cNvSpPr>
            <a:spLocks noGrp="1"/>
          </p:cNvSpPr>
          <p:nvPr>
            <p:ph idx="1"/>
          </p:nvPr>
        </p:nvSpPr>
        <p:spPr/>
        <p:txBody>
          <a:bodyPr/>
          <a:lstStyle/>
          <a:p>
            <a:pPr lvl="1"/>
            <a:r>
              <a:rPr lang="en-AU" dirty="0" smtClean="0"/>
              <a:t>The minutes for the Coexistence SC at the </a:t>
            </a:r>
            <a:r>
              <a:rPr lang="en-AU" dirty="0"/>
              <a:t>St Louis </a:t>
            </a:r>
            <a:r>
              <a:rPr lang="en-AU" dirty="0" smtClean="0"/>
              <a:t>meeting in </a:t>
            </a:r>
            <a:r>
              <a:rPr lang="en-AU" dirty="0" smtClean="0"/>
              <a:t>Jan 2019 </a:t>
            </a:r>
            <a:r>
              <a:rPr lang="en-AU" dirty="0" smtClean="0"/>
              <a:t>are available on Mentor</a:t>
            </a:r>
            <a:r>
              <a:rPr lang="en-AU" dirty="0" smtClean="0"/>
              <a:t>:</a:t>
            </a:r>
          </a:p>
          <a:p>
            <a:pPr lvl="2"/>
            <a:r>
              <a:rPr lang="en-AU" dirty="0" err="1" smtClean="0">
                <a:solidFill>
                  <a:srgbClr val="FF0000"/>
                </a:solidFill>
              </a:rPr>
              <a:t>tbd</a:t>
            </a:r>
            <a:endParaRPr lang="en-AU" dirty="0" smtClean="0">
              <a:solidFill>
                <a:srgbClr val="FF0000"/>
              </a:solidFill>
            </a:endParaRPr>
          </a:p>
          <a:p>
            <a:pPr lvl="1"/>
            <a:r>
              <a:rPr lang="en-AU" dirty="0" smtClean="0"/>
              <a:t>Motion</a:t>
            </a:r>
            <a:r>
              <a:rPr lang="en-AU" dirty="0" smtClean="0"/>
              <a:t>:</a:t>
            </a:r>
          </a:p>
          <a:p>
            <a:pPr lvl="2"/>
            <a:r>
              <a:rPr lang="en-AU" i="1" dirty="0" smtClean="0"/>
              <a:t>The IEEE 802 </a:t>
            </a:r>
            <a:r>
              <a:rPr lang="en-AU" i="1" dirty="0" err="1" smtClean="0"/>
              <a:t>Coex</a:t>
            </a:r>
            <a:r>
              <a:rPr lang="en-AU" i="1" dirty="0" smtClean="0"/>
              <a:t> SC </a:t>
            </a:r>
            <a:r>
              <a:rPr lang="en-AU" i="1" dirty="0" smtClean="0"/>
              <a:t>approves </a:t>
            </a:r>
            <a:r>
              <a:rPr lang="en-AU" i="1" dirty="0" err="1" smtClean="0">
                <a:solidFill>
                  <a:srgbClr val="FF0000"/>
                </a:solidFill>
              </a:rPr>
              <a:t>tbd</a:t>
            </a:r>
            <a:r>
              <a:rPr lang="en-AU" i="1" dirty="0" smtClean="0">
                <a:solidFill>
                  <a:srgbClr val="FF0000"/>
                </a:solidFill>
              </a:rPr>
              <a:t> </a:t>
            </a:r>
            <a:r>
              <a:rPr lang="en-AU" i="1" dirty="0" smtClean="0"/>
              <a:t>as minutes of its meeting in </a:t>
            </a:r>
            <a:r>
              <a:rPr lang="en-AU" i="1" dirty="0"/>
              <a:t>St Louis  </a:t>
            </a:r>
            <a:r>
              <a:rPr lang="en-AU" i="1" dirty="0" smtClean="0"/>
              <a:t>in </a:t>
            </a:r>
            <a:r>
              <a:rPr lang="en-AU" i="1" dirty="0" smtClean="0"/>
              <a:t>Jan 2019</a:t>
            </a:r>
            <a:endParaRPr lang="en-AU" i="1" dirty="0" smtClean="0"/>
          </a:p>
          <a:p>
            <a:pPr lvl="2"/>
            <a:r>
              <a:rPr lang="en-AU" dirty="0" smtClean="0"/>
              <a:t>Moved: </a:t>
            </a:r>
          </a:p>
          <a:p>
            <a:pPr lvl="2"/>
            <a:r>
              <a:rPr lang="en-AU" dirty="0" smtClean="0"/>
              <a:t>Seconded:</a:t>
            </a:r>
          </a:p>
          <a:p>
            <a:pPr lvl="2"/>
            <a:r>
              <a:rPr lang="en-AU" dirty="0" smtClean="0"/>
              <a:t>Result:</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13</a:t>
            </a:fld>
            <a:endParaRPr lang="en-US"/>
          </a:p>
        </p:txBody>
      </p:sp>
    </p:spTree>
    <p:extLst>
      <p:ext uri="{BB962C8B-B14F-4D97-AF65-F5344CB8AC3E}">
        <p14:creationId xmlns:p14="http://schemas.microsoft.com/office/powerpoint/2010/main" val="10244884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The workshop</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32578991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a:t>
            </a:r>
            <a:r>
              <a:rPr lang="en-AU" dirty="0" smtClean="0"/>
              <a:t>hear an update on the  </a:t>
            </a:r>
            <a:r>
              <a:rPr lang="en-AU" dirty="0" err="1" smtClean="0"/>
              <a:t>the</a:t>
            </a:r>
            <a:r>
              <a:rPr lang="en-AU" dirty="0" smtClean="0"/>
              <a:t> Coexistence Workshop arrangements</a:t>
            </a:r>
            <a:endParaRPr lang="en-AU" dirty="0"/>
          </a:p>
        </p:txBody>
      </p:sp>
      <p:sp>
        <p:nvSpPr>
          <p:cNvPr id="3" name="Content Placeholder 2"/>
          <p:cNvSpPr>
            <a:spLocks noGrp="1"/>
          </p:cNvSpPr>
          <p:nvPr>
            <p:ph idx="1"/>
          </p:nvPr>
        </p:nvSpPr>
        <p:spPr/>
        <p:txBody>
          <a:bodyPr/>
          <a:lstStyle/>
          <a:p>
            <a:pPr lvl="1"/>
            <a:r>
              <a:rPr lang="en-AU" dirty="0" smtClean="0"/>
              <a:t>…</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16591235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LAA status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39863376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Updated statistics conform that there is significant interest in LAA </a:t>
            </a:r>
            <a:endParaRPr lang="en-AU" dirty="0"/>
          </a:p>
        </p:txBody>
      </p:sp>
      <p:graphicFrame>
        <p:nvGraphicFramePr>
          <p:cNvPr id="6" name="Content Placeholder 5"/>
          <p:cNvGraphicFramePr>
            <a:graphicFrameLocks noGrp="1"/>
          </p:cNvGraphicFramePr>
          <p:nvPr>
            <p:ph idx="1"/>
            <p:extLst/>
          </p:nvPr>
        </p:nvGraphicFramePr>
        <p:xfrm>
          <a:off x="1524000" y="2180924"/>
          <a:ext cx="6172200" cy="2956560"/>
        </p:xfrm>
        <a:graphic>
          <a:graphicData uri="http://schemas.openxmlformats.org/drawingml/2006/table">
            <a:tbl>
              <a:tblPr firstRow="1" bandRow="1">
                <a:tableStyleId>{21E4AEA4-8DFA-4A89-87EB-49C32662AFE0}</a:tableStyleId>
              </a:tblPr>
              <a:tblGrid>
                <a:gridCol w="1264185">
                  <a:extLst>
                    <a:ext uri="{9D8B030D-6E8A-4147-A177-3AD203B41FA5}">
                      <a16:colId xmlns:a16="http://schemas.microsoft.com/office/drawing/2014/main" val="3409454223"/>
                    </a:ext>
                  </a:extLst>
                </a:gridCol>
                <a:gridCol w="1636005">
                  <a:extLst>
                    <a:ext uri="{9D8B030D-6E8A-4147-A177-3AD203B41FA5}">
                      <a16:colId xmlns:a16="http://schemas.microsoft.com/office/drawing/2014/main" val="1001302695"/>
                    </a:ext>
                  </a:extLst>
                </a:gridCol>
                <a:gridCol w="1636005">
                  <a:extLst>
                    <a:ext uri="{9D8B030D-6E8A-4147-A177-3AD203B41FA5}">
                      <a16:colId xmlns:a16="http://schemas.microsoft.com/office/drawing/2014/main" val="4129828934"/>
                    </a:ext>
                  </a:extLst>
                </a:gridCol>
                <a:gridCol w="1636005">
                  <a:extLst>
                    <a:ext uri="{9D8B030D-6E8A-4147-A177-3AD203B41FA5}">
                      <a16:colId xmlns:a16="http://schemas.microsoft.com/office/drawing/2014/main" val="175375953"/>
                    </a:ext>
                  </a:extLst>
                </a:gridCol>
              </a:tblGrid>
              <a:tr h="385221">
                <a:tc>
                  <a:txBody>
                    <a:bodyPr/>
                    <a:lstStyle/>
                    <a:p>
                      <a:r>
                        <a:rPr lang="en-AU" sz="1400" dirty="0" smtClean="0"/>
                        <a:t>Technology</a:t>
                      </a:r>
                      <a:endParaRPr lang="en-AU" sz="1400" dirty="0"/>
                    </a:p>
                  </a:txBody>
                  <a:tcPr anchor="ctr"/>
                </a:tc>
                <a:tc>
                  <a:txBody>
                    <a:bodyPr/>
                    <a:lstStyle/>
                    <a:p>
                      <a:r>
                        <a:rPr lang="en-AU" sz="1400" dirty="0" smtClean="0"/>
                        <a:t>Stage</a:t>
                      </a:r>
                      <a:endParaRPr lang="en-AU" sz="1400" dirty="0"/>
                    </a:p>
                  </a:txBody>
                  <a:tcPr anchor="ctr"/>
                </a:tc>
                <a:tc>
                  <a:txBody>
                    <a:bodyPr/>
                    <a:lstStyle/>
                    <a:p>
                      <a:pPr algn="ctr"/>
                      <a:r>
                        <a:rPr lang="en-AU" sz="1400" dirty="0" smtClean="0"/>
                        <a:t>GSMA</a:t>
                      </a:r>
                      <a:r>
                        <a:rPr lang="en-AU" sz="1400" b="1" kern="1200" baseline="30000" dirty="0" smtClean="0">
                          <a:solidFill>
                            <a:schemeClr val="lt1"/>
                          </a:solidFill>
                          <a:latin typeface="+mn-lt"/>
                          <a:ea typeface="+mn-ea"/>
                          <a:cs typeface="+mn-cs"/>
                        </a:rPr>
                        <a:t>1</a:t>
                      </a:r>
                      <a:r>
                        <a:rPr lang="en-AU" sz="1400" dirty="0" smtClean="0"/>
                        <a:t/>
                      </a:r>
                      <a:br>
                        <a:rPr lang="en-AU" sz="1400" dirty="0" smtClean="0"/>
                      </a:br>
                      <a:r>
                        <a:rPr lang="en-AU" sz="1400" dirty="0" smtClean="0"/>
                        <a:t>(July 2018)</a:t>
                      </a:r>
                      <a:endParaRPr lang="en-AU" sz="1400" dirty="0"/>
                    </a:p>
                  </a:txBody>
                  <a:tcPr anchor="ctr"/>
                </a:tc>
                <a:tc>
                  <a:txBody>
                    <a:bodyPr/>
                    <a:lstStyle/>
                    <a:p>
                      <a:pPr algn="ctr"/>
                      <a:r>
                        <a:rPr lang="en-AU" sz="1400" dirty="0" smtClean="0"/>
                        <a:t>GSA</a:t>
                      </a:r>
                      <a:r>
                        <a:rPr lang="en-AU" sz="1400" b="1" kern="1200" baseline="30000" dirty="0" smtClean="0">
                          <a:solidFill>
                            <a:schemeClr val="lt1"/>
                          </a:solidFill>
                          <a:latin typeface="+mn-lt"/>
                          <a:ea typeface="+mn-ea"/>
                          <a:cs typeface="+mn-cs"/>
                        </a:rPr>
                        <a:t>2</a:t>
                      </a:r>
                      <a:r>
                        <a:rPr lang="en-AU" sz="1400" dirty="0" smtClean="0"/>
                        <a:t/>
                      </a:r>
                      <a:br>
                        <a:rPr lang="en-AU" sz="1400" dirty="0" smtClean="0"/>
                      </a:br>
                      <a:r>
                        <a:rPr lang="en-AU" sz="1400" dirty="0" smtClean="0"/>
                        <a:t>(Oct 2018)</a:t>
                      </a:r>
                      <a:endParaRPr lang="en-AU" sz="1400" dirty="0"/>
                    </a:p>
                  </a:txBody>
                  <a:tcPr anchor="ctr"/>
                </a:tc>
                <a:extLst>
                  <a:ext uri="{0D108BD9-81ED-4DB2-BD59-A6C34878D82A}">
                    <a16:rowId xmlns:a16="http://schemas.microsoft.com/office/drawing/2014/main" val="199255957"/>
                  </a:ext>
                </a:extLst>
              </a:tr>
              <a:tr h="275697">
                <a:tc rowSpan="2">
                  <a:txBody>
                    <a:bodyPr/>
                    <a:lstStyle/>
                    <a:p>
                      <a:r>
                        <a:rPr lang="en-AU" sz="1400" dirty="0" smtClean="0"/>
                        <a:t>LAA</a:t>
                      </a:r>
                      <a:endParaRPr lang="en-AU" sz="1400" dirty="0"/>
                    </a:p>
                  </a:txBody>
                  <a:tcPr anchor="ctr"/>
                </a:tc>
                <a:tc>
                  <a:txBody>
                    <a:bodyPr/>
                    <a:lstStyle/>
                    <a:p>
                      <a:r>
                        <a:rPr lang="en-AU" sz="1400" dirty="0" smtClean="0"/>
                        <a:t>Planned,</a:t>
                      </a:r>
                      <a:r>
                        <a:rPr lang="en-AU" sz="1400" baseline="0" dirty="0" smtClean="0"/>
                        <a:t> testing</a:t>
                      </a:r>
                      <a:endParaRPr lang="en-AU" sz="1400" dirty="0"/>
                    </a:p>
                  </a:txBody>
                  <a:tcPr anchor="ctr"/>
                </a:tc>
                <a:tc>
                  <a:txBody>
                    <a:bodyPr/>
                    <a:lstStyle/>
                    <a:p>
                      <a:pPr algn="ctr"/>
                      <a:r>
                        <a:rPr lang="en-AU" sz="1400" dirty="0" smtClean="0"/>
                        <a:t>23</a:t>
                      </a:r>
                      <a:endParaRPr lang="en-AU" sz="1400" dirty="0"/>
                    </a:p>
                  </a:txBody>
                  <a:tcPr anchor="ctr"/>
                </a:tc>
                <a:tc>
                  <a:txBody>
                    <a:bodyPr/>
                    <a:lstStyle/>
                    <a:p>
                      <a:pPr algn="ctr"/>
                      <a:r>
                        <a:rPr lang="en-AU" sz="1400" dirty="0" smtClean="0"/>
                        <a:t>22</a:t>
                      </a:r>
                      <a:endParaRPr lang="en-AU" sz="1400" dirty="0"/>
                    </a:p>
                  </a:txBody>
                  <a:tcPr anchor="ctr"/>
                </a:tc>
                <a:extLst>
                  <a:ext uri="{0D108BD9-81ED-4DB2-BD59-A6C34878D82A}">
                    <a16:rowId xmlns:a16="http://schemas.microsoft.com/office/drawing/2014/main" val="2071330830"/>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t>4</a:t>
                      </a:r>
                      <a:endParaRPr lang="en-AU" sz="1400" dirty="0"/>
                    </a:p>
                  </a:txBody>
                  <a:tcPr anchor="ctr"/>
                </a:tc>
                <a:tc>
                  <a:txBody>
                    <a:bodyPr/>
                    <a:lstStyle/>
                    <a:p>
                      <a:pPr algn="ctr"/>
                      <a:r>
                        <a:rPr lang="en-AU" sz="1400" dirty="0" smtClean="0"/>
                        <a:t>6</a:t>
                      </a:r>
                      <a:endParaRPr lang="en-AU" sz="1400" dirty="0"/>
                    </a:p>
                  </a:txBody>
                  <a:tcPr anchor="ctr"/>
                </a:tc>
                <a:extLst>
                  <a:ext uri="{0D108BD9-81ED-4DB2-BD59-A6C34878D82A}">
                    <a16:rowId xmlns:a16="http://schemas.microsoft.com/office/drawing/2014/main" val="2912597888"/>
                  </a:ext>
                </a:extLst>
              </a:tr>
              <a:tr h="275697">
                <a:tc rowSpan="2">
                  <a:txBody>
                    <a:bodyPr/>
                    <a:lstStyle/>
                    <a:p>
                      <a:r>
                        <a:rPr lang="en-AU" sz="1400" dirty="0" err="1" smtClean="0"/>
                        <a:t>eLAA</a:t>
                      </a:r>
                      <a:endParaRPr lang="en-AU" sz="1400" dirty="0"/>
                    </a:p>
                  </a:txBody>
                  <a:tcPr anchor="ctr"/>
                </a:tc>
                <a:tc>
                  <a:txBody>
                    <a:bodyPr/>
                    <a:lstStyle/>
                    <a:p>
                      <a:r>
                        <a:rPr lang="en-AU" sz="1400" dirty="0" smtClean="0"/>
                        <a:t>Planned,</a:t>
                      </a:r>
                      <a:r>
                        <a:rPr lang="en-AU" sz="1400" baseline="0" dirty="0" smtClean="0"/>
                        <a:t> testing</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1</a:t>
                      </a:r>
                      <a:endParaRPr lang="en-AU" sz="1400" dirty="0"/>
                    </a:p>
                  </a:txBody>
                  <a:tcPr anchor="ctr"/>
                </a:tc>
                <a:extLst>
                  <a:ext uri="{0D108BD9-81ED-4DB2-BD59-A6C34878D82A}">
                    <a16:rowId xmlns:a16="http://schemas.microsoft.com/office/drawing/2014/main" val="1702723510"/>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0</a:t>
                      </a:r>
                      <a:endParaRPr lang="en-AU" sz="1400" dirty="0"/>
                    </a:p>
                  </a:txBody>
                  <a:tcPr anchor="ctr"/>
                </a:tc>
                <a:extLst>
                  <a:ext uri="{0D108BD9-81ED-4DB2-BD59-A6C34878D82A}">
                    <a16:rowId xmlns:a16="http://schemas.microsoft.com/office/drawing/2014/main" val="1043723728"/>
                  </a:ext>
                </a:extLst>
              </a:tr>
              <a:tr h="275697">
                <a:tc rowSpan="2">
                  <a:txBody>
                    <a:bodyPr/>
                    <a:lstStyle/>
                    <a:p>
                      <a:r>
                        <a:rPr lang="en-AU" sz="1400" dirty="0" smtClean="0"/>
                        <a:t>LWA</a:t>
                      </a:r>
                      <a:endParaRPr lang="en-AU" sz="1400" dirty="0"/>
                    </a:p>
                  </a:txBody>
                  <a:tcPr anchor="ctr"/>
                </a:tc>
                <a:tc>
                  <a:txBody>
                    <a:bodyPr/>
                    <a:lstStyle/>
                    <a:p>
                      <a:r>
                        <a:rPr lang="en-AU" sz="1400" dirty="0" smtClean="0"/>
                        <a:t>Planned,</a:t>
                      </a:r>
                      <a:r>
                        <a:rPr lang="en-AU" sz="1400" baseline="0" dirty="0" smtClean="0"/>
                        <a:t> testing</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2</a:t>
                      </a:r>
                      <a:endParaRPr lang="en-AU" sz="1400" dirty="0"/>
                    </a:p>
                  </a:txBody>
                  <a:tcPr anchor="ctr"/>
                </a:tc>
                <a:extLst>
                  <a:ext uri="{0D108BD9-81ED-4DB2-BD59-A6C34878D82A}">
                    <a16:rowId xmlns:a16="http://schemas.microsoft.com/office/drawing/2014/main" val="634136015"/>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1</a:t>
                      </a:r>
                      <a:endParaRPr lang="en-AU" sz="1400" dirty="0"/>
                    </a:p>
                  </a:txBody>
                  <a:tcPr anchor="ctr"/>
                </a:tc>
                <a:extLst>
                  <a:ext uri="{0D108BD9-81ED-4DB2-BD59-A6C34878D82A}">
                    <a16:rowId xmlns:a16="http://schemas.microsoft.com/office/drawing/2014/main" val="3901041144"/>
                  </a:ext>
                </a:extLst>
              </a:tr>
              <a:tr h="275697">
                <a:tc rowSpan="2">
                  <a:txBody>
                    <a:bodyPr/>
                    <a:lstStyle/>
                    <a:p>
                      <a:r>
                        <a:rPr lang="en-AU" sz="1400" dirty="0" smtClean="0"/>
                        <a:t>LTE-U</a:t>
                      </a:r>
                      <a:r>
                        <a:rPr lang="en-AU" sz="1400" kern="1200" baseline="30000" dirty="0" smtClean="0">
                          <a:solidFill>
                            <a:schemeClr val="dk1"/>
                          </a:solidFill>
                          <a:latin typeface="+mn-lt"/>
                          <a:ea typeface="+mn-ea"/>
                          <a:cs typeface="+mn-cs"/>
                        </a:rPr>
                        <a:t>3</a:t>
                      </a:r>
                      <a:endParaRPr lang="en-AU" sz="1400" dirty="0"/>
                    </a:p>
                  </a:txBody>
                  <a:tcPr anchor="ctr"/>
                </a:tc>
                <a:tc>
                  <a:txBody>
                    <a:bodyPr/>
                    <a:lstStyle/>
                    <a:p>
                      <a:r>
                        <a:rPr lang="en-AU" sz="1400" dirty="0" smtClean="0"/>
                        <a:t>Planned,</a:t>
                      </a:r>
                      <a:r>
                        <a:rPr lang="en-AU" sz="1400" baseline="0" dirty="0" smtClean="0"/>
                        <a:t> testing</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8</a:t>
                      </a:r>
                      <a:endParaRPr lang="en-AU" sz="1400" dirty="0"/>
                    </a:p>
                  </a:txBody>
                  <a:tcPr anchor="ctr"/>
                </a:tc>
                <a:extLst>
                  <a:ext uri="{0D108BD9-81ED-4DB2-BD59-A6C34878D82A}">
                    <a16:rowId xmlns:a16="http://schemas.microsoft.com/office/drawing/2014/main" val="1975259152"/>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3</a:t>
                      </a:r>
                      <a:endParaRPr lang="en-AU" sz="1400" dirty="0"/>
                    </a:p>
                  </a:txBody>
                  <a:tcPr anchor="ctr"/>
                </a:tc>
                <a:extLst>
                  <a:ext uri="{0D108BD9-81ED-4DB2-BD59-A6C34878D82A}">
                    <a16:rowId xmlns:a16="http://schemas.microsoft.com/office/drawing/2014/main" val="1745351656"/>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
        <p:nvSpPr>
          <p:cNvPr id="8" name="Rectangle 7"/>
          <p:cNvSpPr/>
          <p:nvPr/>
        </p:nvSpPr>
        <p:spPr bwMode="auto">
          <a:xfrm>
            <a:off x="1524000" y="5410200"/>
            <a:ext cx="6172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spcBef>
                <a:spcPts val="700"/>
              </a:spcBef>
              <a:tabLst>
                <a:tab pos="182563" algn="l"/>
              </a:tabLst>
            </a:pPr>
            <a:r>
              <a:rPr lang="en-AU" sz="1400" baseline="30000" dirty="0" smtClean="0">
                <a:latin typeface="+mj-lt"/>
              </a:rPr>
              <a:t>1	</a:t>
            </a:r>
            <a:r>
              <a:rPr lang="en-AU" sz="1400" dirty="0" smtClean="0">
                <a:latin typeface="+mj-lt"/>
              </a:rPr>
              <a:t>GSMA (July 2018)</a:t>
            </a:r>
          </a:p>
          <a:p>
            <a:pPr eaLnBrk="0" hangingPunct="0">
              <a:spcBef>
                <a:spcPts val="700"/>
              </a:spcBef>
              <a:tabLst>
                <a:tab pos="182563" algn="l"/>
              </a:tabLst>
            </a:pPr>
            <a:r>
              <a:rPr lang="en-AU" sz="1400" baseline="30000" dirty="0" smtClean="0">
                <a:latin typeface="+mj-lt"/>
              </a:rPr>
              <a:t>2	</a:t>
            </a:r>
            <a:r>
              <a:rPr lang="en-AU" sz="1400" dirty="0" smtClean="0">
                <a:latin typeface="+mj-lt"/>
              </a:rPr>
              <a:t>GSA: Evolution </a:t>
            </a:r>
            <a:r>
              <a:rPr lang="en-AU" sz="1400" dirty="0">
                <a:latin typeface="+mj-lt"/>
              </a:rPr>
              <a:t>from LTE to 5G: Global Market </a:t>
            </a:r>
            <a:r>
              <a:rPr lang="en-AU" sz="1400" dirty="0" smtClean="0">
                <a:latin typeface="+mj-lt"/>
              </a:rPr>
              <a:t>Status (Nov 2018)</a:t>
            </a:r>
            <a:endParaRPr lang="en-AU" sz="1400" baseline="30000" dirty="0">
              <a:latin typeface="+mj-lt"/>
            </a:endParaRPr>
          </a:p>
          <a:p>
            <a:pPr eaLnBrk="0" hangingPunct="0">
              <a:spcBef>
                <a:spcPts val="700"/>
              </a:spcBef>
              <a:tabLst>
                <a:tab pos="182563" algn="l"/>
              </a:tabLst>
            </a:pPr>
            <a:r>
              <a:rPr lang="en-AU" sz="1400" baseline="30000" dirty="0" smtClean="0">
                <a:latin typeface="+mj-lt"/>
              </a:rPr>
              <a:t>3</a:t>
            </a:r>
            <a:r>
              <a:rPr lang="en-AU" sz="1400" dirty="0">
                <a:latin typeface="+mj-lt"/>
              </a:rPr>
              <a:t> </a:t>
            </a:r>
            <a:r>
              <a:rPr lang="en-AU" sz="1400" dirty="0" smtClean="0">
                <a:latin typeface="+mj-lt"/>
              </a:rPr>
              <a:t>	Some LTE-U operators will refocus on LAA in 2019</a:t>
            </a:r>
            <a:endParaRPr lang="en-AU" sz="1400" dirty="0">
              <a:latin typeface="+mj-lt"/>
            </a:endParaRPr>
          </a:p>
          <a:p>
            <a:pPr eaLnBrk="0" hangingPunct="0">
              <a:spcBef>
                <a:spcPts val="700"/>
              </a:spcBef>
            </a:pPr>
            <a:r>
              <a:rPr lang="en-AU" sz="1400" dirty="0" smtClean="0">
                <a:latin typeface="+mj-lt"/>
              </a:rPr>
              <a:t> </a:t>
            </a:r>
            <a:endParaRPr kumimoji="0" lang="en-AU" sz="1400" b="0" i="0" u="none" strike="noStrike" cap="none" normalizeH="0" baseline="0" dirty="0" smtClean="0">
              <a:ln>
                <a:noFill/>
              </a:ln>
              <a:solidFill>
                <a:schemeClr val="tx1"/>
              </a:solidFill>
              <a:effectLst/>
              <a:latin typeface="+mj-lt"/>
            </a:endParaRPr>
          </a:p>
        </p:txBody>
      </p:sp>
      <p:sp>
        <p:nvSpPr>
          <p:cNvPr id="3" name="Rectangle 2"/>
          <p:cNvSpPr/>
          <p:nvPr/>
        </p:nvSpPr>
        <p:spPr>
          <a:xfrm>
            <a:off x="3276600" y="1563651"/>
            <a:ext cx="4572000" cy="461665"/>
          </a:xfrm>
          <a:prstGeom prst="rect">
            <a:avLst/>
          </a:prstGeom>
          <a:ln>
            <a:solidFill>
              <a:srgbClr val="FF0000"/>
            </a:solidFill>
          </a:ln>
        </p:spPr>
        <p:txBody>
          <a:bodyPr>
            <a:spAutoFit/>
          </a:bodyPr>
          <a:lstStyle/>
          <a:p>
            <a:r>
              <a:rPr lang="en-US" u="sng" dirty="0">
                <a:solidFill>
                  <a:srgbClr val="FF0000"/>
                </a:solidFill>
                <a:hlinkClick r:id="rId2"/>
              </a:rPr>
              <a:t>http://stevencrowley.com/2019/01/17/gsa-updates-status-of-lte-in-unlicensed-and-shared-spectrum/</a:t>
            </a:r>
            <a:endParaRPr lang="en-AU" dirty="0">
              <a:solidFill>
                <a:srgbClr val="FF0000"/>
              </a:solidFill>
            </a:endParaRPr>
          </a:p>
        </p:txBody>
      </p:sp>
    </p:spTree>
    <p:extLst>
      <p:ext uri="{BB962C8B-B14F-4D97-AF65-F5344CB8AC3E}">
        <p14:creationId xmlns:p14="http://schemas.microsoft.com/office/powerpoint/2010/main" val="4918962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Review of ETSI BRAN #</a:t>
            </a:r>
            <a:r>
              <a:rPr lang="en-AU" sz="2400" b="1" dirty="0" smtClean="0">
                <a:solidFill>
                  <a:srgbClr val="FF0000"/>
                </a:solidFill>
              </a:rPr>
              <a:t>101 </a:t>
            </a:r>
            <a:r>
              <a:rPr lang="en-AU" sz="2400" b="1" dirty="0" smtClean="0">
                <a:solidFill>
                  <a:srgbClr val="FF0000"/>
                </a:solidFill>
              </a:rPr>
              <a:t>meeting</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10384103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discuss the ETSI BRAN #100 meeting</a:t>
            </a:r>
            <a:endParaRPr lang="en-AU" dirty="0"/>
          </a:p>
        </p:txBody>
      </p:sp>
      <p:sp>
        <p:nvSpPr>
          <p:cNvPr id="3" name="Content Placeholder 2"/>
          <p:cNvSpPr>
            <a:spLocks noGrp="1"/>
          </p:cNvSpPr>
          <p:nvPr>
            <p:ph idx="1"/>
          </p:nvPr>
        </p:nvSpPr>
        <p:spPr/>
        <p:txBody>
          <a:bodyPr/>
          <a:lstStyle/>
          <a:p>
            <a:pPr lvl="1"/>
            <a:r>
              <a:rPr lang="en-AU" dirty="0"/>
              <a:t>The </a:t>
            </a:r>
            <a:r>
              <a:rPr lang="en-AU" dirty="0" smtClean="0"/>
              <a:t>last </a:t>
            </a:r>
            <a:r>
              <a:rPr lang="en-AU" dirty="0"/>
              <a:t>meeting of ETSI BRAN </a:t>
            </a:r>
            <a:r>
              <a:rPr lang="en-AU" dirty="0" smtClean="0"/>
              <a:t>was </a:t>
            </a:r>
            <a:r>
              <a:rPr lang="en-AU" dirty="0" smtClean="0"/>
              <a:t>in February</a:t>
            </a:r>
            <a:endParaRPr lang="en-AU" dirty="0" smtClean="0"/>
          </a:p>
          <a:p>
            <a:pPr lvl="2"/>
            <a:r>
              <a:rPr lang="en-AU" dirty="0" smtClean="0"/>
              <a:t>Dates</a:t>
            </a:r>
            <a:r>
              <a:rPr lang="en-AU" dirty="0"/>
              <a:t>: </a:t>
            </a:r>
            <a:r>
              <a:rPr lang="en-AU" dirty="0" smtClean="0"/>
              <a:t>Location</a:t>
            </a:r>
            <a:r>
              <a:rPr lang="en-AU" dirty="0"/>
              <a:t>: Sophia </a:t>
            </a:r>
            <a:r>
              <a:rPr lang="en-AU" dirty="0" smtClean="0"/>
              <a:t>Antipolis</a:t>
            </a:r>
          </a:p>
          <a:p>
            <a:pPr lvl="1"/>
            <a:r>
              <a:rPr lang="en-AU" dirty="0" smtClean="0"/>
              <a:t>The </a:t>
            </a:r>
            <a:r>
              <a:rPr lang="en-AU" dirty="0" err="1" smtClean="0"/>
              <a:t>Coex</a:t>
            </a:r>
            <a:r>
              <a:rPr lang="en-AU" dirty="0" smtClean="0"/>
              <a:t> SC will hear a full report based </a:t>
            </a:r>
            <a:r>
              <a:rPr lang="en-AU" dirty="0" smtClean="0"/>
              <a:t>of </a:t>
            </a:r>
            <a:r>
              <a:rPr lang="en-AU" dirty="0" smtClean="0"/>
              <a:t>the </a:t>
            </a:r>
            <a:r>
              <a:rPr lang="en-AU" dirty="0" smtClean="0"/>
              <a:t>BRAN#101 meeting</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8597221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24800" cy="1066800"/>
          </a:xfrm>
        </p:spPr>
        <p:txBody>
          <a:bodyPr/>
          <a:lstStyle/>
          <a:p>
            <a:r>
              <a:rPr lang="en-AU" dirty="0" smtClean="0"/>
              <a:t>Welcome to the </a:t>
            </a:r>
            <a:r>
              <a:rPr lang="en-AU" dirty="0" smtClean="0"/>
              <a:t>11th </a:t>
            </a:r>
            <a:r>
              <a:rPr lang="en-AU" dirty="0" smtClean="0"/>
              <a:t>F2F meeting of the </a:t>
            </a:r>
            <a:r>
              <a:rPr lang="en-AU" i="1" dirty="0" smtClean="0"/>
              <a:t>Coexistence Standing Committee </a:t>
            </a:r>
            <a:r>
              <a:rPr lang="en-AU" dirty="0" smtClean="0"/>
              <a:t>in Vancouver in </a:t>
            </a:r>
            <a:r>
              <a:rPr lang="en-AU" dirty="0" smtClean="0"/>
              <a:t>January 2019</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IEEE 802.11 PDED ad hoc </a:t>
            </a:r>
            <a:r>
              <a:rPr lang="en-AU" dirty="0" smtClean="0"/>
              <a:t>was formed in September 2016 at the Warsaw interim meeting</a:t>
            </a:r>
          </a:p>
          <a:p>
            <a:pPr lvl="1"/>
            <a:r>
              <a:rPr lang="en-AU" dirty="0" smtClean="0"/>
              <a:t>The </a:t>
            </a:r>
            <a:r>
              <a:rPr lang="en-AU" i="1" dirty="0"/>
              <a:t>IEEE 802.11 PDED ad hoc </a:t>
            </a:r>
            <a:r>
              <a:rPr lang="en-AU" dirty="0" smtClean="0"/>
              <a:t>met in San Antonio (Nov 2016), Atlanta (Jan 2017), Vancouver (Mar 2017</a:t>
            </a:r>
            <a:r>
              <a:rPr lang="en-AU" dirty="0"/>
              <a:t>) and Daejeon (May 2017)</a:t>
            </a:r>
          </a:p>
          <a:p>
            <a:pPr lvl="1"/>
            <a:r>
              <a:rPr lang="en-AU" dirty="0"/>
              <a:t>In </a:t>
            </a:r>
            <a:r>
              <a:rPr lang="en-AU" dirty="0" smtClean="0"/>
              <a:t>Daejeon in May 2017 it was decided to convert the </a:t>
            </a:r>
            <a:r>
              <a:rPr lang="en-AU" i="1" dirty="0"/>
              <a:t>IEEE 802.11 PDED ad </a:t>
            </a:r>
            <a:r>
              <a:rPr lang="en-AU" i="1" dirty="0" smtClean="0"/>
              <a:t>hoc </a:t>
            </a:r>
            <a:r>
              <a:rPr lang="en-AU" dirty="0" smtClean="0"/>
              <a:t>into the </a:t>
            </a:r>
            <a:r>
              <a:rPr lang="en-AU" i="1" dirty="0" smtClean="0"/>
              <a:t>IEEE 802.11 Coexistence SC</a:t>
            </a:r>
            <a:endParaRPr lang="en-AU" dirty="0"/>
          </a:p>
          <a:p>
            <a:pPr lvl="1"/>
            <a:r>
              <a:rPr lang="en-AU" dirty="0" smtClean="0"/>
              <a:t>The </a:t>
            </a:r>
            <a:r>
              <a:rPr lang="en-AU" i="1" dirty="0"/>
              <a:t>IEEE 802.11 Coexistence </a:t>
            </a:r>
            <a:r>
              <a:rPr lang="en-AU" i="1" dirty="0" smtClean="0"/>
              <a:t>SC </a:t>
            </a:r>
            <a:r>
              <a:rPr lang="en-AU" dirty="0" smtClean="0"/>
              <a:t>met in Berlin (July 2017), Hawaii (Sept 2017), Orlando (Nov 2017), Irvine (Jan 2018), Chicago (Mar 2018), Warsaw (May 2018), San Diego (July 2018), Hawaii (Sept 2018), Bangkok (Nov </a:t>
            </a:r>
            <a:r>
              <a:rPr lang="en-AU" dirty="0" smtClean="0"/>
              <a:t>2018</a:t>
            </a:r>
            <a:r>
              <a:rPr lang="en-AU" dirty="0" smtClean="0"/>
              <a:t>), </a:t>
            </a:r>
            <a:r>
              <a:rPr lang="en-AU" dirty="0"/>
              <a:t>St </a:t>
            </a:r>
            <a:r>
              <a:rPr lang="en-AU" dirty="0" smtClean="0"/>
              <a:t>Louis (Jan 2019) </a:t>
            </a:r>
            <a:r>
              <a:rPr lang="en-AU" dirty="0" smtClean="0"/>
              <a:t>and will meet once or twice this week</a:t>
            </a:r>
          </a:p>
          <a:p>
            <a:pPr lvl="2"/>
            <a:r>
              <a:rPr lang="en-AU" dirty="0" smtClean="0"/>
              <a:t>Wed PM1</a:t>
            </a:r>
          </a:p>
          <a:p>
            <a:pPr lvl="2"/>
            <a:r>
              <a:rPr lang="en-AU" dirty="0" smtClean="0"/>
              <a:t>Thu PM1 (if required)</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ETSI BRAN has confirmed plans for at least some future meetings </a:t>
            </a:r>
            <a:endParaRPr lang="en-AU" dirty="0"/>
          </a:p>
        </p:txBody>
      </p:sp>
      <p:sp>
        <p:nvSpPr>
          <p:cNvPr id="3" name="Content Placeholder 2"/>
          <p:cNvSpPr>
            <a:spLocks noGrp="1"/>
          </p:cNvSpPr>
          <p:nvPr>
            <p:ph idx="1"/>
          </p:nvPr>
        </p:nvSpPr>
        <p:spPr/>
        <p:txBody>
          <a:bodyPr/>
          <a:lstStyle/>
          <a:p>
            <a:r>
              <a:rPr lang="en-GB" dirty="0" smtClean="0"/>
              <a:t>ETSI BRAN plans</a:t>
            </a:r>
          </a:p>
          <a:p>
            <a:pPr lvl="1"/>
            <a:r>
              <a:rPr lang="en-GB" dirty="0" smtClean="0"/>
              <a:t>BRAN </a:t>
            </a:r>
            <a:r>
              <a:rPr lang="en-GB" dirty="0" smtClean="0"/>
              <a:t>#102</a:t>
            </a:r>
          </a:p>
          <a:p>
            <a:pPr lvl="2"/>
            <a:r>
              <a:rPr lang="en-GB" dirty="0" smtClean="0"/>
              <a:t>18 – 21 June 2019 – Sophia Antipolis</a:t>
            </a:r>
            <a:endParaRPr lang="en-AU"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20</a:t>
            </a:fld>
            <a:endParaRPr lang="en-US"/>
          </a:p>
        </p:txBody>
      </p:sp>
    </p:spTree>
    <p:extLst>
      <p:ext uri="{BB962C8B-B14F-4D97-AF65-F5344CB8AC3E}">
        <p14:creationId xmlns:p14="http://schemas.microsoft.com/office/powerpoint/2010/main" val="31809693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i="1" dirty="0" smtClean="0">
                <a:solidFill>
                  <a:srgbClr val="FF0000"/>
                </a:solidFill>
              </a:rPr>
              <a:t>Liaisons</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13147778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29600" cy="1066800"/>
          </a:xfrm>
        </p:spPr>
        <p:txBody>
          <a:bodyPr/>
          <a:lstStyle/>
          <a:p>
            <a:r>
              <a:rPr lang="en-US" dirty="0" smtClean="0"/>
              <a:t>The 802.11 WG Chair has suggested we also potentially use alternatives to the Workshop in meantime</a:t>
            </a:r>
            <a:endParaRPr lang="en-AU" dirty="0"/>
          </a:p>
        </p:txBody>
      </p:sp>
      <p:sp>
        <p:nvSpPr>
          <p:cNvPr id="3" name="Content Placeholder 2"/>
          <p:cNvSpPr>
            <a:spLocks noGrp="1"/>
          </p:cNvSpPr>
          <p:nvPr>
            <p:ph idx="1"/>
          </p:nvPr>
        </p:nvSpPr>
        <p:spPr/>
        <p:txBody>
          <a:bodyPr/>
          <a:lstStyle/>
          <a:p>
            <a:pPr lvl="1"/>
            <a:r>
              <a:rPr lang="en-US" dirty="0" smtClean="0"/>
              <a:t>The 802.11 WG Chair writes</a:t>
            </a:r>
          </a:p>
          <a:p>
            <a:pPr lvl="2"/>
            <a:r>
              <a:rPr lang="en-GB" i="1" dirty="0"/>
              <a:t>Given that the 3GPP folks are not interested in formally meeting </a:t>
            </a:r>
            <a:r>
              <a:rPr lang="en-GB" i="1" dirty="0" smtClean="0"/>
              <a:t>before </a:t>
            </a:r>
            <a:r>
              <a:rPr lang="en-GB" i="1" dirty="0"/>
              <a:t>June, I’d like to explore additional alternatives in addition to the </a:t>
            </a:r>
            <a:r>
              <a:rPr lang="en-GB" i="1" dirty="0" err="1"/>
              <a:t>coex</a:t>
            </a:r>
            <a:r>
              <a:rPr lang="en-GB" i="1" dirty="0"/>
              <a:t> workshop that we can </a:t>
            </a:r>
            <a:r>
              <a:rPr lang="en-GB" i="1" dirty="0" smtClean="0"/>
              <a:t>work </a:t>
            </a:r>
            <a:r>
              <a:rPr lang="en-GB" i="1" dirty="0"/>
              <a:t>on in the </a:t>
            </a:r>
            <a:r>
              <a:rPr lang="en-GB" i="1" dirty="0" smtClean="0"/>
              <a:t>meantime.</a:t>
            </a:r>
          </a:p>
          <a:p>
            <a:pPr lvl="2"/>
            <a:r>
              <a:rPr lang="en-GB" i="1" dirty="0" smtClean="0"/>
              <a:t>For </a:t>
            </a:r>
            <a:r>
              <a:rPr lang="en-GB" i="1" dirty="0"/>
              <a:t>example, liaisons from 802.11 for information, off-line </a:t>
            </a:r>
            <a:r>
              <a:rPr lang="en-GB" i="1" dirty="0" smtClean="0"/>
              <a:t>meetings with </a:t>
            </a:r>
            <a:r>
              <a:rPr lang="en-GB" i="1" dirty="0"/>
              <a:t>specific stakeholders.</a:t>
            </a:r>
            <a:endParaRPr lang="en-AU" i="1" dirty="0"/>
          </a:p>
          <a:p>
            <a:pPr lvl="2"/>
            <a:r>
              <a:rPr lang="en-GB" i="1" dirty="0"/>
              <a:t> </a:t>
            </a:r>
            <a:r>
              <a:rPr lang="en-GB" i="1" dirty="0" smtClean="0"/>
              <a:t>Content </a:t>
            </a:r>
            <a:r>
              <a:rPr lang="en-GB" i="1" dirty="0"/>
              <a:t>and topics of discussion: </a:t>
            </a:r>
            <a:endParaRPr lang="en-AU" i="1" dirty="0"/>
          </a:p>
          <a:p>
            <a:pPr lvl="3"/>
            <a:r>
              <a:rPr lang="en-GB" i="1" dirty="0"/>
              <a:t>Summary of current 6GHZ regulatory status</a:t>
            </a:r>
            <a:endParaRPr lang="en-AU" i="1" dirty="0"/>
          </a:p>
          <a:p>
            <a:pPr lvl="3"/>
            <a:r>
              <a:rPr lang="en-GB" i="1" dirty="0" err="1"/>
              <a:t>Coex</a:t>
            </a:r>
            <a:r>
              <a:rPr lang="en-GB" i="1" dirty="0"/>
              <a:t> mechanism alternatives – e.g. 802.11a preamble, technical advantages and benefits</a:t>
            </a:r>
            <a:endParaRPr lang="en-AU" i="1" dirty="0"/>
          </a:p>
          <a:p>
            <a:pPr lvl="3"/>
            <a:r>
              <a:rPr lang="en-GB" i="1" dirty="0"/>
              <a:t>Evaluation criteria for determining </a:t>
            </a:r>
            <a:r>
              <a:rPr lang="en-GB" i="1" dirty="0" err="1"/>
              <a:t>coex</a:t>
            </a:r>
            <a:r>
              <a:rPr lang="en-GB" i="1" dirty="0"/>
              <a:t> mechanism</a:t>
            </a:r>
            <a:endParaRPr lang="en-AU" i="1" dirty="0"/>
          </a:p>
          <a:p>
            <a:pPr lvl="3"/>
            <a:r>
              <a:rPr lang="en-GB" i="1" dirty="0"/>
              <a:t>Other?</a:t>
            </a:r>
            <a:endParaRPr lang="en-AU" i="1" dirty="0"/>
          </a:p>
          <a:p>
            <a:pPr lvl="1"/>
            <a:r>
              <a:rPr lang="en-GB" dirty="0"/>
              <a:t> </a:t>
            </a:r>
            <a:r>
              <a:rPr lang="en-GB" dirty="0" smtClean="0"/>
              <a:t>In recent times we have avoided Liaison ping pong …</a:t>
            </a:r>
          </a:p>
          <a:p>
            <a:pPr lvl="1"/>
            <a:r>
              <a:rPr lang="en-US" dirty="0" smtClean="0"/>
              <a:t>… but maybe it is time to start again</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14843298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a:t>
            </a:r>
            <a:r>
              <a:rPr lang="en-AU" dirty="0" smtClean="0"/>
              <a:t>hear an update on the LS sent to 3GPP RAN related </a:t>
            </a:r>
            <a:r>
              <a:rPr lang="en-AU" dirty="0" smtClean="0"/>
              <a:t>to no/short LBT</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23</a:t>
            </a:fld>
            <a:endParaRPr lang="en-US"/>
          </a:p>
        </p:txBody>
      </p:sp>
    </p:spTree>
    <p:extLst>
      <p:ext uri="{BB962C8B-B14F-4D97-AF65-F5344CB8AC3E}">
        <p14:creationId xmlns:p14="http://schemas.microsoft.com/office/powerpoint/2010/main" val="23382391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a:solidFill>
                  <a:srgbClr val="FF0000"/>
                </a:solidFill>
              </a:rPr>
              <a:t>S</a:t>
            </a:r>
            <a:r>
              <a:rPr lang="en-AU" sz="2400" b="1" i="1" dirty="0" smtClean="0">
                <a:solidFill>
                  <a:srgbClr val="FF0000"/>
                </a:solidFill>
              </a:rPr>
              <a:t>tatus report on the most recent 3GPP RAN1 meeting</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36824609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may hear an update on coexistence relevant activities at the recent 3GPP RAN1 meeting</a:t>
            </a:r>
            <a:endParaRPr lang="en-AU" dirty="0"/>
          </a:p>
        </p:txBody>
      </p:sp>
      <p:sp>
        <p:nvSpPr>
          <p:cNvPr id="3" name="Content Placeholder 2"/>
          <p:cNvSpPr>
            <a:spLocks noGrp="1"/>
          </p:cNvSpPr>
          <p:nvPr>
            <p:ph idx="1"/>
          </p:nvPr>
        </p:nvSpPr>
        <p:spPr/>
        <p:txBody>
          <a:bodyPr/>
          <a:lstStyle/>
          <a:p>
            <a:pPr lvl="1"/>
            <a:r>
              <a:rPr lang="en-AU" dirty="0" smtClean="0"/>
              <a:t>The </a:t>
            </a:r>
            <a:r>
              <a:rPr lang="en-AU" dirty="0" err="1" smtClean="0"/>
              <a:t>Coex</a:t>
            </a:r>
            <a:r>
              <a:rPr lang="en-AU" dirty="0" smtClean="0"/>
              <a:t> SC may hear a status update … focused on coexistence issues of course!</a:t>
            </a:r>
          </a:p>
          <a:p>
            <a:pPr lvl="2"/>
            <a:r>
              <a:rPr lang="en-US" dirty="0" smtClean="0">
                <a:solidFill>
                  <a:srgbClr val="FF0000"/>
                </a:solidFill>
              </a:rPr>
              <a:t>tbc</a:t>
            </a:r>
          </a:p>
          <a:p>
            <a:pPr lvl="1"/>
            <a:r>
              <a:rPr lang="en-US" dirty="0" smtClean="0"/>
              <a:t>Possible topics include:</a:t>
            </a:r>
          </a:p>
          <a:p>
            <a:pPr lvl="2"/>
            <a:r>
              <a:rPr lang="en-AU" dirty="0" smtClean="0">
                <a:solidFill>
                  <a:srgbClr val="FF0000"/>
                </a:solidFill>
              </a:rPr>
              <a:t>Status of SI</a:t>
            </a:r>
          </a:p>
          <a:p>
            <a:pPr lvl="2"/>
            <a:r>
              <a:rPr lang="en-AU" dirty="0" smtClean="0">
                <a:solidFill>
                  <a:srgbClr val="FF0000"/>
                </a:solidFill>
              </a:rPr>
              <a:t>Plans for WI</a:t>
            </a:r>
          </a:p>
          <a:p>
            <a:pPr lvl="2"/>
            <a:r>
              <a:rPr lang="en-AU" dirty="0" smtClean="0">
                <a:solidFill>
                  <a:srgbClr val="FF0000"/>
                </a:solidFill>
              </a:rPr>
              <a:t>LS to 3GPP RAN about WI</a:t>
            </a:r>
            <a:endParaRPr lang="en-US" dirty="0" smtClean="0">
              <a:solidFill>
                <a:srgbClr val="FF0000"/>
              </a:solidFill>
            </a:endParaRPr>
          </a:p>
          <a:p>
            <a:pPr lvl="2"/>
            <a:endParaRPr lang="en-US" dirty="0" smtClean="0"/>
          </a:p>
          <a:p>
            <a:pPr lvl="2"/>
            <a:endParaRPr lang="en-AU" dirty="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31255624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3GPP RAN1 have competed their </a:t>
            </a:r>
            <a:r>
              <a:rPr lang="en-GB" i="1" dirty="0"/>
              <a:t>Study on NR-based Access to Unlicensed Spectrum</a:t>
            </a:r>
            <a:endParaRPr lang="en-AU" dirty="0"/>
          </a:p>
        </p:txBody>
      </p:sp>
      <p:sp>
        <p:nvSpPr>
          <p:cNvPr id="3" name="Content Placeholder 2"/>
          <p:cNvSpPr>
            <a:spLocks noGrp="1"/>
          </p:cNvSpPr>
          <p:nvPr>
            <p:ph idx="1"/>
          </p:nvPr>
        </p:nvSpPr>
        <p:spPr/>
        <p:txBody>
          <a:bodyPr/>
          <a:lstStyle/>
          <a:p>
            <a:pPr lvl="1"/>
            <a:r>
              <a:rPr lang="en-AU" dirty="0" smtClean="0"/>
              <a:t>The SI report, </a:t>
            </a:r>
            <a:r>
              <a:rPr lang="en-GB" i="1" dirty="0"/>
              <a:t>Study on NR-based Access to Unlicensed </a:t>
            </a:r>
            <a:r>
              <a:rPr lang="en-GB" i="1" dirty="0" smtClean="0"/>
              <a:t>Spectrum, </a:t>
            </a:r>
            <a:r>
              <a:rPr lang="en-GB" dirty="0" smtClean="0"/>
              <a:t>has been completed by 3GPP RAN1 and forwarded to 3GPP RAN</a:t>
            </a:r>
          </a:p>
          <a:p>
            <a:pPr lvl="2"/>
            <a:r>
              <a:rPr lang="en-GB" dirty="0" smtClean="0"/>
              <a:t>See </a:t>
            </a:r>
            <a:r>
              <a:rPr lang="en-GB" dirty="0">
                <a:hlinkClick r:id="rId2"/>
              </a:rPr>
              <a:t>3GPP TR </a:t>
            </a:r>
            <a:r>
              <a:rPr lang="en-GB" dirty="0" smtClean="0">
                <a:hlinkClick r:id="rId2"/>
              </a:rPr>
              <a:t>38.889 </a:t>
            </a:r>
            <a:r>
              <a:rPr lang="en-GB" dirty="0">
                <a:hlinkClick r:id="rId2"/>
              </a:rPr>
              <a:t>V1.0.0</a:t>
            </a:r>
            <a:r>
              <a:rPr lang="en-GB" dirty="0"/>
              <a:t> </a:t>
            </a:r>
            <a:endParaRPr lang="en-GB" dirty="0" smtClean="0"/>
          </a:p>
          <a:p>
            <a:pPr lvl="1"/>
            <a:r>
              <a:rPr lang="en-GB" dirty="0" smtClean="0"/>
              <a:t>The report contains a lot of interesting and concerning information about 3GPP RAN1’s plans for coexistence with Wi-Fi, particularly in the 6GHz band</a:t>
            </a:r>
          </a:p>
          <a:p>
            <a:pPr lvl="2"/>
            <a:r>
              <a:rPr lang="en-GB" dirty="0" smtClean="0">
                <a:solidFill>
                  <a:srgbClr val="FF0000"/>
                </a:solidFill>
              </a:rPr>
              <a:t>We need someone to provide an analysis</a:t>
            </a:r>
          </a:p>
          <a:p>
            <a:pPr lvl="2"/>
            <a:r>
              <a:rPr lang="en-GB" dirty="0" smtClean="0">
                <a:solidFill>
                  <a:srgbClr val="FF0000"/>
                </a:solidFill>
              </a:rPr>
              <a:t>Volunteers?</a:t>
            </a:r>
            <a:endParaRPr lang="en-AU" dirty="0" smtClean="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42451455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appears the NR-U WI is following LAA established principles in 5 GHz band</a:t>
            </a:r>
            <a:endParaRPr lang="en-AU" dirty="0"/>
          </a:p>
        </p:txBody>
      </p:sp>
      <p:sp>
        <p:nvSpPr>
          <p:cNvPr id="3" name="Content Placeholder 2"/>
          <p:cNvSpPr>
            <a:spLocks noGrp="1"/>
          </p:cNvSpPr>
          <p:nvPr>
            <p:ph idx="1"/>
          </p:nvPr>
        </p:nvSpPr>
        <p:spPr/>
        <p:txBody>
          <a:bodyPr/>
          <a:lstStyle/>
          <a:p>
            <a:pPr lvl="1"/>
            <a:r>
              <a:rPr lang="en-GB" dirty="0" smtClean="0"/>
              <a:t>The NR-U WI (</a:t>
            </a:r>
            <a:r>
              <a:rPr lang="en-US" dirty="0" smtClean="0">
                <a:hlinkClick r:id="rId2"/>
              </a:rPr>
              <a:t>RP-182878</a:t>
            </a:r>
            <a:r>
              <a:rPr lang="en-US" dirty="0" smtClean="0"/>
              <a:t>) suggests NR-U coexistence in the 5GHz band should follow the same principles as used for LAA coexistence</a:t>
            </a:r>
            <a:endParaRPr lang="en-US" dirty="0">
              <a:sym typeface="Wingdings" panose="05000000000000000000" pitchFamily="2" charset="2"/>
            </a:endParaRPr>
          </a:p>
          <a:p>
            <a:pPr lvl="2"/>
            <a:r>
              <a:rPr lang="en-GB" i="1" dirty="0" smtClean="0"/>
              <a:t>In </a:t>
            </a:r>
            <a:r>
              <a:rPr lang="en-GB" i="1" dirty="0"/>
              <a:t>the 5 GHz band, the NR-U design should enable fair coexistence between already deployed Wi-Fi generations and NR-U, between NR-U and LTE-LAA, and between different NR-U </a:t>
            </a:r>
            <a:r>
              <a:rPr lang="en-GB" i="1" dirty="0" smtClean="0"/>
              <a:t>systems</a:t>
            </a:r>
          </a:p>
          <a:p>
            <a:pPr lvl="2"/>
            <a:r>
              <a:rPr lang="en-GB" i="1" dirty="0" smtClean="0"/>
              <a:t>NR-U </a:t>
            </a:r>
            <a:r>
              <a:rPr lang="en-GB" i="1" dirty="0"/>
              <a:t>should not impact already deployed Wi-Fi generations more than an additional Wi-Fi network of the same generation on the same </a:t>
            </a:r>
            <a:r>
              <a:rPr lang="en-GB" i="1" dirty="0" smtClean="0"/>
              <a:t>carrier</a:t>
            </a:r>
          </a:p>
          <a:p>
            <a:pPr lvl="2"/>
            <a:r>
              <a:rPr lang="en-GB" i="1" dirty="0"/>
              <a:t>T</a:t>
            </a:r>
            <a:r>
              <a:rPr lang="en-GB" i="1" dirty="0" smtClean="0"/>
              <a:t>his </a:t>
            </a:r>
            <a:r>
              <a:rPr lang="en-GB" i="1" dirty="0"/>
              <a:t>should be ensured by following the recommendations on channel access in line with agreements from the NR-U study item (TR 38.889, Section 7.2.1.3.1).</a:t>
            </a:r>
            <a:endParaRPr lang="en-AU" i="1" dirty="0"/>
          </a:p>
          <a:p>
            <a:pPr lvl="1"/>
            <a:r>
              <a:rPr lang="en-GB" dirty="0" smtClean="0"/>
              <a:t>Therefore there is probably limited concern in relation to 5Ghz band coexistence</a:t>
            </a:r>
          </a:p>
          <a:p>
            <a:pPr lvl="2"/>
            <a:r>
              <a:rPr lang="en-GB" dirty="0" smtClean="0"/>
              <a:t>Any problem are likely to be common to LAA and NR-U</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5470469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It appears the NR-U WI </a:t>
            </a:r>
            <a:r>
              <a:rPr lang="en-AU" dirty="0" smtClean="0"/>
              <a:t>may be less tied to </a:t>
            </a:r>
            <a:r>
              <a:rPr lang="en-AU" dirty="0"/>
              <a:t>LAA established principles in </a:t>
            </a:r>
            <a:r>
              <a:rPr lang="en-AU" dirty="0" smtClean="0"/>
              <a:t>the 6 GHz </a:t>
            </a:r>
            <a:r>
              <a:rPr lang="en-AU" dirty="0"/>
              <a:t>band</a:t>
            </a:r>
          </a:p>
        </p:txBody>
      </p:sp>
      <p:sp>
        <p:nvSpPr>
          <p:cNvPr id="3" name="Content Placeholder 2"/>
          <p:cNvSpPr>
            <a:spLocks noGrp="1"/>
          </p:cNvSpPr>
          <p:nvPr>
            <p:ph idx="1"/>
          </p:nvPr>
        </p:nvSpPr>
        <p:spPr/>
        <p:txBody>
          <a:bodyPr/>
          <a:lstStyle/>
          <a:p>
            <a:pPr lvl="1"/>
            <a:r>
              <a:rPr lang="en-GB" dirty="0" smtClean="0"/>
              <a:t>The NR-U WI (</a:t>
            </a:r>
            <a:r>
              <a:rPr lang="en-US" dirty="0" smtClean="0">
                <a:hlinkClick r:id="rId2"/>
              </a:rPr>
              <a:t>RP-182878</a:t>
            </a:r>
            <a:r>
              <a:rPr lang="en-US" dirty="0" smtClean="0"/>
              <a:t>) suggests the 6GHz band may be treated differently from the 5GHz band</a:t>
            </a:r>
          </a:p>
          <a:p>
            <a:pPr lvl="2"/>
            <a:r>
              <a:rPr lang="en-GB" i="1" dirty="0" smtClean="0"/>
              <a:t>In </a:t>
            </a:r>
            <a:r>
              <a:rPr lang="en-GB" i="1" dirty="0"/>
              <a:t>the 6 GHz band, the channel access mechanism for NR-U will use, at least, energy detection as part of the coexistence mechanism for enabling coexistence amongst RATs including at least NR-U, [LTE-LAA], and </a:t>
            </a:r>
            <a:r>
              <a:rPr lang="en-GB" i="1" dirty="0" smtClean="0"/>
              <a:t>Wi-Fi</a:t>
            </a:r>
          </a:p>
          <a:p>
            <a:pPr lvl="2"/>
            <a:r>
              <a:rPr lang="en-GB" i="1" dirty="0" smtClean="0"/>
              <a:t>Extensions </a:t>
            </a:r>
            <a:r>
              <a:rPr lang="en-GB" i="1" dirty="0"/>
              <a:t>are to be discussed in line with the framework on channel access as captured in the TR 38.889, Section 7.2.1.2 (i.e., </a:t>
            </a:r>
            <a:r>
              <a:rPr lang="en-GB" i="1" dirty="0" err="1"/>
              <a:t>WiFi</a:t>
            </a:r>
            <a:r>
              <a:rPr lang="en-GB" i="1" dirty="0"/>
              <a:t> 11a/11ax preamble, existing NR signal with potential enhancements, existing NR channel with potential enhancements) and, if agreed, the corresponding 3GPP specification impact, if any, should be addressed. </a:t>
            </a:r>
            <a:endParaRPr lang="en-AU" i="1" dirty="0"/>
          </a:p>
          <a:p>
            <a:pPr lvl="2"/>
            <a:r>
              <a:rPr lang="en-GB" i="1" dirty="0"/>
              <a:t>If extensions for 6 GHz are agreed, their applicability for 5GHz is to be discussed. </a:t>
            </a:r>
            <a:endParaRPr lang="en-AU" i="1" dirty="0"/>
          </a:p>
          <a:p>
            <a:pPr lvl="2"/>
            <a:r>
              <a:rPr lang="en-GB" i="1" dirty="0"/>
              <a:t>Conclusions on the extensions, if any, is targeted for RAN#83. </a:t>
            </a:r>
            <a:endParaRPr lang="en-AU" i="1" dirty="0"/>
          </a:p>
          <a:p>
            <a:pPr lvl="1"/>
            <a:r>
              <a:rPr lang="en-AU" dirty="0" smtClean="0"/>
              <a:t>In particular, there is likely to be discussion of coexistence related extensions – and/but they will be decided very soon and so we will need to watch!</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70575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smtClean="0">
                <a:solidFill>
                  <a:srgbClr val="FF0000"/>
                </a:solidFill>
              </a:rPr>
              <a:t>Response to LS to RAN4</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28061235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first task for the Coexistence SC today is not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Coexistence SC meetings</a:t>
            </a:r>
          </a:p>
          <a:p>
            <a:pPr lvl="1"/>
            <a:r>
              <a:rPr lang="en-AU" dirty="0" smtClean="0">
                <a:sym typeface="Wingdings" panose="05000000000000000000" pitchFamily="2" charset="2"/>
              </a:rPr>
              <a:t>Fortunately, Guido Hiertz (Ericsson) agreed in Berlin to be appointed the IEEE 802.11 Coexistence SC’s permanent Secretary …</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a:t>
            </a:fld>
            <a:endParaRPr lang="en-US"/>
          </a:p>
        </p:txBody>
      </p:sp>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sent an LS to 3GPP RAN4 out of San Diego</a:t>
            </a:r>
            <a:endParaRPr lang="en-AU" dirty="0"/>
          </a:p>
        </p:txBody>
      </p:sp>
      <p:sp>
        <p:nvSpPr>
          <p:cNvPr id="3" name="Content Placeholder 2"/>
          <p:cNvSpPr>
            <a:spLocks noGrp="1"/>
          </p:cNvSpPr>
          <p:nvPr>
            <p:ph idx="1"/>
          </p:nvPr>
        </p:nvSpPr>
        <p:spPr/>
        <p:txBody>
          <a:bodyPr/>
          <a:lstStyle/>
          <a:p>
            <a:pPr lvl="1"/>
            <a:r>
              <a:rPr lang="en-AU" dirty="0" smtClean="0"/>
              <a:t>During our San Diego meeting (July 2018), an apparent contradiction between RAN1/2 and RAN4 specs was highlighted, with a potential adverse affect on 802.11 operation</a:t>
            </a:r>
          </a:p>
          <a:p>
            <a:pPr lvl="1"/>
            <a:r>
              <a:rPr lang="en-AU" dirty="0" smtClean="0"/>
              <a:t>A proposal to send a LS was approved</a:t>
            </a:r>
            <a:endParaRPr lang="en-US" dirty="0" smtClean="0"/>
          </a:p>
          <a:p>
            <a:pPr lvl="2"/>
            <a:r>
              <a:rPr lang="en-US" i="1" dirty="0" smtClean="0"/>
              <a:t>The IEEE 802 </a:t>
            </a:r>
            <a:r>
              <a:rPr lang="en-US" i="1" dirty="0" err="1" smtClean="0"/>
              <a:t>Coex</a:t>
            </a:r>
            <a:r>
              <a:rPr lang="en-US" i="1" dirty="0" smtClean="0"/>
              <a:t> SC recommends to IEEE 802.11 WG that the contents of </a:t>
            </a:r>
            <a:r>
              <a:rPr lang="en-US" i="1" dirty="0" smtClean="0">
                <a:hlinkClick r:id="rId3"/>
              </a:rPr>
              <a:t>18-11-1305r0</a:t>
            </a:r>
            <a:r>
              <a:rPr lang="en-US" i="1" dirty="0" smtClean="0"/>
              <a:t> be sent to 3GPP RAN4 as a Liaison Statement</a:t>
            </a:r>
            <a:endParaRPr lang="en-US" i="1" dirty="0"/>
          </a:p>
          <a:p>
            <a:pPr lvl="2"/>
            <a:r>
              <a:rPr lang="en-AU" dirty="0" smtClean="0"/>
              <a:t>Moved: Sindhu</a:t>
            </a:r>
          </a:p>
          <a:p>
            <a:pPr lvl="2"/>
            <a:r>
              <a:rPr lang="en-AU" dirty="0" smtClean="0"/>
              <a:t>Seconded: Jim P</a:t>
            </a:r>
          </a:p>
          <a:p>
            <a:pPr lvl="2"/>
            <a:r>
              <a:rPr lang="en-AU" dirty="0" smtClean="0"/>
              <a:t>22/0/8</a:t>
            </a:r>
          </a:p>
          <a:p>
            <a:pPr lvl="1"/>
            <a:r>
              <a:rPr lang="en-AU" dirty="0" smtClean="0"/>
              <a:t>Ultimately the following was sent</a:t>
            </a:r>
          </a:p>
          <a:p>
            <a:pPr lvl="2"/>
            <a:r>
              <a:rPr lang="en-AU" dirty="0" smtClean="0"/>
              <a:t>See embedded</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30</a:t>
            </a:fld>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2992188825"/>
              </p:ext>
            </p:extLst>
          </p:nvPr>
        </p:nvGraphicFramePr>
        <p:xfrm>
          <a:off x="4435475" y="4800600"/>
          <a:ext cx="914400" cy="806450"/>
        </p:xfrm>
        <a:graphic>
          <a:graphicData uri="http://schemas.openxmlformats.org/presentationml/2006/ole">
            <mc:AlternateContent xmlns:mc="http://schemas.openxmlformats.org/markup-compatibility/2006">
              <mc:Choice xmlns:v="urn:schemas-microsoft-com:vml" Requires="v">
                <p:oleObj spid="_x0000_s31818" name="Acrobat Document" showAsIcon="1" r:id="rId4" imgW="914400" imgH="806400" progId="AcroExch.Document.DC">
                  <p:embed/>
                </p:oleObj>
              </mc:Choice>
              <mc:Fallback>
                <p:oleObj name="Acrobat Document" showAsIcon="1" r:id="rId4" imgW="914400" imgH="806400" progId="AcroExch.Document.DC">
                  <p:embed/>
                  <p:pic>
                    <p:nvPicPr>
                      <p:cNvPr id="6" name="Object 5"/>
                      <p:cNvPicPr/>
                      <p:nvPr/>
                    </p:nvPicPr>
                    <p:blipFill>
                      <a:blip r:embed="rId5"/>
                      <a:stretch>
                        <a:fillRect/>
                      </a:stretch>
                    </p:blipFill>
                    <p:spPr>
                      <a:xfrm>
                        <a:off x="4435475" y="4800600"/>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9374093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is still awaiting for a reply to our LS to RAN4 after the initial reply was withdrawn</a:t>
            </a:r>
            <a:endParaRPr lang="en-AU" dirty="0"/>
          </a:p>
        </p:txBody>
      </p:sp>
      <p:sp>
        <p:nvSpPr>
          <p:cNvPr id="3" name="Content Placeholder 2"/>
          <p:cNvSpPr>
            <a:spLocks noGrp="1"/>
          </p:cNvSpPr>
          <p:nvPr>
            <p:ph idx="1"/>
          </p:nvPr>
        </p:nvSpPr>
        <p:spPr/>
        <p:txBody>
          <a:bodyPr/>
          <a:lstStyle/>
          <a:p>
            <a:pPr lvl="1"/>
            <a:r>
              <a:rPr lang="en-US" dirty="0" smtClean="0"/>
              <a:t>A reply was received from RAN4 before our Hawaii meeting </a:t>
            </a:r>
          </a:p>
          <a:p>
            <a:pPr lvl="2"/>
            <a:r>
              <a:rPr lang="en-US" dirty="0" smtClean="0"/>
              <a:t>See </a:t>
            </a:r>
            <a:r>
              <a:rPr lang="en-AU" u="sng" dirty="0" smtClean="0">
                <a:hlinkClick r:id="rId2"/>
              </a:rPr>
              <a:t>11-18-1561-00</a:t>
            </a:r>
            <a:endParaRPr lang="en-AU" u="sng" dirty="0" smtClean="0"/>
          </a:p>
          <a:p>
            <a:pPr lvl="2"/>
            <a:r>
              <a:rPr lang="en-AU" dirty="0" smtClean="0"/>
              <a:t>Some discussion of the reply in </a:t>
            </a:r>
            <a:r>
              <a:rPr lang="en-US" dirty="0" smtClean="0">
                <a:hlinkClick r:id="rId3"/>
              </a:rPr>
              <a:t>11-18-1642-00</a:t>
            </a:r>
            <a:r>
              <a:rPr lang="en-US" dirty="0" smtClean="0"/>
              <a:t> (slides 8-10)</a:t>
            </a:r>
          </a:p>
          <a:p>
            <a:pPr lvl="1"/>
            <a:r>
              <a:rPr lang="en-US" dirty="0" smtClean="0"/>
              <a:t>A further reply was then officially received from RAN after our Hawaii meeting telling us to ignore the reply from RAN4</a:t>
            </a:r>
          </a:p>
          <a:p>
            <a:pPr lvl="2"/>
            <a:r>
              <a:rPr lang="en-US" dirty="0"/>
              <a:t>It appears the reply was withdrawn by RAN based on objections by Nokia (supported by Huawei &amp; T-Mobile)</a:t>
            </a:r>
          </a:p>
          <a:p>
            <a:pPr lvl="2"/>
            <a:r>
              <a:rPr lang="en-US" dirty="0" smtClean="0"/>
              <a:t>See </a:t>
            </a:r>
            <a:r>
              <a:rPr lang="en-US" dirty="0" smtClean="0">
                <a:hlinkClick r:id="rId4"/>
              </a:rPr>
              <a:t>11-18-1687-00</a:t>
            </a:r>
            <a:endParaRPr lang="en-US" dirty="0" smtClean="0"/>
          </a:p>
          <a:p>
            <a:pPr lvl="3"/>
            <a:r>
              <a:rPr lang="en-GB" i="1" dirty="0"/>
              <a:t>3GPP TSG RAN understands that 3GPP RAN WG4 had sent RP-181526 (R4-1811880) to IEEE in response to IEEE’s LS in R4-1809644 titled “IEEE 802.11 Working Group Liaison Statement to 3GPP RAN4 on certain channel combinations for LAA in </a:t>
            </a:r>
            <a:r>
              <a:rPr lang="en-GB" i="1" dirty="0" smtClean="0"/>
              <a:t>5GHz”</a:t>
            </a:r>
          </a:p>
          <a:p>
            <a:pPr lvl="3"/>
            <a:r>
              <a:rPr lang="en-GB" i="1" dirty="0" smtClean="0"/>
              <a:t>Subsequent </a:t>
            </a:r>
            <a:r>
              <a:rPr lang="en-GB" i="1" dirty="0"/>
              <a:t>to RP-181526 (R4-1811880) there have been additional discussions in 3GPP TSG </a:t>
            </a:r>
            <a:r>
              <a:rPr lang="en-GB" i="1" dirty="0" smtClean="0"/>
              <a:t>RAN</a:t>
            </a:r>
          </a:p>
          <a:p>
            <a:pPr lvl="3"/>
            <a:r>
              <a:rPr lang="en-GB" i="1" dirty="0" smtClean="0"/>
              <a:t>Consequently</a:t>
            </a:r>
            <a:r>
              <a:rPr lang="en-GB" i="1" dirty="0"/>
              <a:t>, 3GPP TSG RAN humbly requests IEEE to await an update following TSG-RAN#82 (10-13 Dec 2018</a:t>
            </a:r>
            <a:r>
              <a:rPr lang="en-GB" i="1" dirty="0" smtClean="0"/>
              <a:t>)</a:t>
            </a:r>
            <a:endParaRPr lang="en-US" dirty="0"/>
          </a:p>
          <a:p>
            <a:pPr lvl="1"/>
            <a:endParaRPr lang="en-US" dirty="0" smtClean="0">
              <a:solidFill>
                <a:srgbClr val="FF0000"/>
              </a:solidFill>
            </a:endParaRP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31</a:t>
            </a:fld>
            <a:endParaRPr lang="en-US"/>
          </a:p>
        </p:txBody>
      </p:sp>
    </p:spTree>
    <p:extLst>
      <p:ext uri="{BB962C8B-B14F-4D97-AF65-F5344CB8AC3E}">
        <p14:creationId xmlns:p14="http://schemas.microsoft.com/office/powerpoint/2010/main" val="6796674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RAN4 has still not resolved the issues raised in the SC’s LS in July 2018</a:t>
            </a:r>
            <a:endParaRPr lang="en-AU" dirty="0"/>
          </a:p>
        </p:txBody>
      </p:sp>
      <p:sp>
        <p:nvSpPr>
          <p:cNvPr id="3" name="Content Placeholder 2"/>
          <p:cNvSpPr>
            <a:spLocks noGrp="1"/>
          </p:cNvSpPr>
          <p:nvPr>
            <p:ph idx="1"/>
          </p:nvPr>
        </p:nvSpPr>
        <p:spPr/>
        <p:txBody>
          <a:bodyPr/>
          <a:lstStyle/>
          <a:p>
            <a:pPr lvl="1"/>
            <a:r>
              <a:rPr lang="en-AU" dirty="0" smtClean="0"/>
              <a:t>Apparently RAN/RAN4 were unable to come to a conclusion on the issues raised in the 802.11 WG’s LS (</a:t>
            </a:r>
            <a:r>
              <a:rPr lang="en-US" dirty="0" smtClean="0">
                <a:hlinkClick r:id="rId2"/>
              </a:rPr>
              <a:t>18-11-1305r0</a:t>
            </a:r>
            <a:r>
              <a:rPr lang="en-US" dirty="0" smtClean="0"/>
              <a:t>) back in July 2018</a:t>
            </a:r>
          </a:p>
          <a:p>
            <a:pPr lvl="1"/>
            <a:r>
              <a:rPr lang="en-US" dirty="0" smtClean="0"/>
              <a:t>It is now reported that a Way Forward was agreed at the recent RAN meeting</a:t>
            </a:r>
            <a:endParaRPr lang="en-AU" dirty="0" smtClean="0"/>
          </a:p>
          <a:p>
            <a:pPr lvl="2"/>
            <a:r>
              <a:rPr lang="en-US" i="1" dirty="0" smtClean="0"/>
              <a:t>RAN provided allowance to RAN4 chair to conclude the issue by next R4 </a:t>
            </a:r>
            <a:r>
              <a:rPr lang="en-US" i="1" dirty="0" err="1" smtClean="0"/>
              <a:t>mtg</a:t>
            </a:r>
            <a:r>
              <a:rPr lang="en-US" i="1" dirty="0" smtClean="0"/>
              <a:t> (Feb/March). Allocation of TUs will be at RAN4 chair’s discretion contingent upon his understanding of convergence between the two sides.</a:t>
            </a:r>
            <a:endParaRPr lang="en-AU" i="1" dirty="0" smtClean="0"/>
          </a:p>
          <a:p>
            <a:pPr marL="184150" lvl="2" indent="0">
              <a:buNone/>
            </a:pPr>
            <a:endParaRPr lang="en-AU" dirty="0">
              <a:solidFill>
                <a:srgbClr val="FF0000"/>
              </a:solidFill>
            </a:endParaRP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32</a:t>
            </a:fld>
            <a:endParaRPr lang="en-US"/>
          </a:p>
        </p:txBody>
      </p:sp>
    </p:spTree>
    <p:extLst>
      <p:ext uri="{BB962C8B-B14F-4D97-AF65-F5344CB8AC3E}">
        <p14:creationId xmlns:p14="http://schemas.microsoft.com/office/powerpoint/2010/main" val="12629689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Plans for next meeting</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150688196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will </a:t>
            </a:r>
            <a:r>
              <a:rPr lang="en-AU" dirty="0" smtClean="0"/>
              <a:t>discuss plans for the next session in </a:t>
            </a:r>
            <a:r>
              <a:rPr lang="en-AU" dirty="0" smtClean="0"/>
              <a:t>Atlanta </a:t>
            </a:r>
            <a:r>
              <a:rPr lang="en-AU" dirty="0" smtClean="0"/>
              <a:t>in </a:t>
            </a:r>
            <a:r>
              <a:rPr lang="en-AU" dirty="0" smtClean="0"/>
              <a:t>May </a:t>
            </a:r>
            <a:r>
              <a:rPr lang="en-AU" dirty="0" smtClean="0"/>
              <a:t>2019</a:t>
            </a:r>
            <a:endParaRPr lang="en-AU" dirty="0"/>
          </a:p>
        </p:txBody>
      </p:sp>
      <p:sp>
        <p:nvSpPr>
          <p:cNvPr id="3" name="Content Placeholder 2"/>
          <p:cNvSpPr>
            <a:spLocks noGrp="1"/>
          </p:cNvSpPr>
          <p:nvPr>
            <p:ph idx="1"/>
          </p:nvPr>
        </p:nvSpPr>
        <p:spPr/>
        <p:txBody>
          <a:bodyPr/>
          <a:lstStyle/>
          <a:p>
            <a:pPr lvl="1"/>
            <a:r>
              <a:rPr lang="en-AU" dirty="0" smtClean="0"/>
              <a:t>Possible items include</a:t>
            </a:r>
          </a:p>
          <a:p>
            <a:pPr lvl="2"/>
            <a:r>
              <a:rPr lang="en-AU" dirty="0" smtClean="0"/>
              <a:t>Review </a:t>
            </a:r>
            <a:r>
              <a:rPr lang="en-AU" dirty="0" smtClean="0"/>
              <a:t>of 3GPP RAN1 </a:t>
            </a:r>
            <a:r>
              <a:rPr lang="en-AU" dirty="0" smtClean="0"/>
              <a:t>activities</a:t>
            </a:r>
            <a:endParaRPr lang="en-AU" dirty="0" smtClean="0"/>
          </a:p>
          <a:p>
            <a:pPr lvl="2"/>
            <a:r>
              <a:rPr lang="en-AU" dirty="0" smtClean="0"/>
              <a:t>Preparation for Workshop</a:t>
            </a:r>
          </a:p>
          <a:p>
            <a:pPr lvl="2"/>
            <a:r>
              <a:rPr lang="en-AU" dirty="0" smtClean="0"/>
              <a:t>… &lt;other suggestions?&gt;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24619790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802.11 Coexistence SC </a:t>
            </a:r>
            <a:r>
              <a:rPr lang="en-AU" dirty="0" smtClean="0"/>
              <a:t>meeting in </a:t>
            </a:r>
            <a:r>
              <a:rPr lang="en-AU" dirty="0" smtClean="0"/>
              <a:t>Vancouver in March </a:t>
            </a:r>
            <a:r>
              <a:rPr lang="en-AU" dirty="0" smtClean="0"/>
              <a:t>2019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a:t>Coexistence SC </a:t>
            </a:r>
            <a:r>
              <a:rPr lang="en-AU" dirty="0" smtClean="0"/>
              <a:t>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pic>
        <p:nvPicPr>
          <p:cNvPr id="6" name="Picture 5"/>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5</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a:t>Coexistence SC hoc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dirty="0" smtClean="0"/>
              <a:t>The </a:t>
            </a:r>
            <a:r>
              <a:rPr lang="en-AU" i="1" dirty="0"/>
              <a:t>Coexistence SC </a:t>
            </a:r>
            <a:r>
              <a:rPr lang="en-US" dirty="0" smtClean="0"/>
              <a:t>will review the modified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experience (</a:t>
            </a:r>
            <a:r>
              <a:rPr lang="en-AU" altLang="en-US" sz="1400" dirty="0">
                <a:hlinkClick r:id="rId3"/>
              </a:rPr>
              <a:t>IEEE-SA By-Laws</a:t>
            </a:r>
            <a:r>
              <a:rPr lang="en-AU" altLang="en-US" sz="1400" dirty="0"/>
              <a:t> section 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lvl="1"/>
            <a:r>
              <a:rPr lang="en-AU" altLang="en-US" sz="1400" dirty="0"/>
              <a:t>Participants have an obligation to act and vote as an individual and not under the direction of any other individual or group</a:t>
            </a:r>
            <a:r>
              <a:rPr lang="en-AU" altLang="en-US" sz="1400" dirty="0" smtClean="0"/>
              <a:t>. A </a:t>
            </a:r>
            <a:r>
              <a:rPr lang="en-AU" altLang="en-US" sz="1400" dirty="0"/>
              <a:t>Participant’s obligation to act and vote as an individual applies in all cases, regardless of any external commitments, agreements, contracts, or orders</a:t>
            </a:r>
          </a:p>
          <a:p>
            <a:pPr lvl="1"/>
            <a:r>
              <a:rPr lang="en-AU" altLang="en-US" sz="1400" dirty="0"/>
              <a:t>Participants 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section 5.2.1.3 and the IEEE 802 LMSC Working Group Policies and Procedures, subclause 3.4.1 “Chair”, list item x)</a:t>
            </a:r>
          </a:p>
          <a:p>
            <a:pPr marL="0" indent="0"/>
            <a:r>
              <a:rPr lang="en-GB" altLang="en-US" sz="1400" dirty="0"/>
              <a:t>By participating in IEEE 802 meetings, you accept these requirements</a:t>
            </a:r>
            <a:r>
              <a:rPr lang="en-GB" altLang="en-US" sz="1400" dirty="0" smtClean="0"/>
              <a:t>. If </a:t>
            </a:r>
            <a:r>
              <a:rPr lang="en-GB" altLang="en-US" sz="1400" dirty="0"/>
              <a:t>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6</a:t>
            </a:fld>
            <a:endParaRPr lang="en-GB"/>
          </a:p>
        </p:txBody>
      </p:sp>
    </p:spTree>
    <p:extLst>
      <p:ext uri="{BB962C8B-B14F-4D97-AF65-F5344CB8AC3E}">
        <p14:creationId xmlns:p14="http://schemas.microsoft.com/office/powerpoint/2010/main" val="1722271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consider a proposed agenda for </a:t>
            </a:r>
            <a:r>
              <a:rPr lang="en-AU" dirty="0" smtClean="0"/>
              <a:t>Vancouver</a:t>
            </a:r>
            <a:endParaRPr lang="en-AU" dirty="0"/>
          </a:p>
        </p:txBody>
      </p:sp>
      <p:sp>
        <p:nvSpPr>
          <p:cNvPr id="3" name="Content Placeholder 2"/>
          <p:cNvSpPr>
            <a:spLocks noGrp="1"/>
          </p:cNvSpPr>
          <p:nvPr>
            <p:ph idx="1"/>
          </p:nvPr>
        </p:nvSpPr>
        <p:spPr>
          <a:xfrm>
            <a:off x="685800" y="1676400"/>
            <a:ext cx="7772400" cy="4114800"/>
          </a:xfrm>
        </p:spPr>
        <p:txBody>
          <a:bodyPr/>
          <a:lstStyle/>
          <a:p>
            <a:r>
              <a:rPr lang="en-AU" dirty="0" smtClean="0"/>
              <a:t>Proposed Agenda</a:t>
            </a:r>
          </a:p>
          <a:p>
            <a:pPr lvl="1"/>
            <a:r>
              <a:rPr lang="en-AU" dirty="0" smtClean="0"/>
              <a:t>Bureaucratic stuff, including approving minutes</a:t>
            </a:r>
          </a:p>
          <a:p>
            <a:pPr lvl="1"/>
            <a:r>
              <a:rPr lang="en-AU" dirty="0" smtClean="0"/>
              <a:t>What is happening this week? (in no particular order)</a:t>
            </a:r>
          </a:p>
          <a:p>
            <a:pPr lvl="2"/>
            <a:r>
              <a:rPr lang="en-AU" dirty="0"/>
              <a:t>Scope of IEEE 802.11 Coexistence </a:t>
            </a:r>
            <a:r>
              <a:rPr lang="en-AU" dirty="0" smtClean="0"/>
              <a:t>SC (a reminder)</a:t>
            </a:r>
          </a:p>
          <a:p>
            <a:pPr lvl="2"/>
            <a:r>
              <a:rPr lang="en-AU" dirty="0" smtClean="0"/>
              <a:t>Preparation for Coexistence Workshop</a:t>
            </a:r>
          </a:p>
          <a:p>
            <a:pPr lvl="3"/>
            <a:r>
              <a:rPr lang="en-AU" dirty="0" smtClean="0"/>
              <a:t>…</a:t>
            </a:r>
            <a:endParaRPr lang="en-AU" dirty="0" smtClean="0"/>
          </a:p>
          <a:p>
            <a:pPr lvl="2"/>
            <a:r>
              <a:rPr lang="en-AU" dirty="0" smtClean="0"/>
              <a:t>Relationships</a:t>
            </a:r>
          </a:p>
          <a:p>
            <a:pPr lvl="3">
              <a:defRPr/>
            </a:pPr>
            <a:r>
              <a:rPr lang="en-AU" dirty="0"/>
              <a:t>Review </a:t>
            </a:r>
            <a:r>
              <a:rPr lang="en-AU" dirty="0" smtClean="0"/>
              <a:t>of recent </a:t>
            </a:r>
            <a:r>
              <a:rPr lang="en-AU" dirty="0"/>
              <a:t>ETSI BRAN </a:t>
            </a:r>
            <a:r>
              <a:rPr lang="en-AU" dirty="0" smtClean="0"/>
              <a:t>meeting</a:t>
            </a:r>
            <a:endParaRPr lang="en-AU" dirty="0"/>
          </a:p>
          <a:p>
            <a:pPr lvl="3"/>
            <a:r>
              <a:rPr lang="en-AU" dirty="0" smtClean="0"/>
              <a:t>Review </a:t>
            </a:r>
            <a:r>
              <a:rPr lang="en-AU" dirty="0"/>
              <a:t>recent 3GPP RAN1 </a:t>
            </a:r>
            <a:r>
              <a:rPr lang="en-AU" dirty="0" smtClean="0"/>
              <a:t>activities</a:t>
            </a:r>
          </a:p>
          <a:p>
            <a:pPr lvl="3"/>
            <a:r>
              <a:rPr lang="en-AU" dirty="0"/>
              <a:t>Discuss response from 3GPP RAN4 to </a:t>
            </a:r>
            <a:r>
              <a:rPr lang="en-AU" dirty="0" smtClean="0"/>
              <a:t>LS</a:t>
            </a:r>
            <a:endParaRPr lang="en-AU" dirty="0"/>
          </a:p>
          <a:p>
            <a:pPr lvl="3"/>
            <a:r>
              <a:rPr lang="en-AU" dirty="0" smtClean="0"/>
              <a:t>…</a:t>
            </a:r>
          </a:p>
          <a:p>
            <a:pPr lvl="2"/>
            <a:r>
              <a:rPr lang="en-AU" dirty="0" smtClean="0"/>
              <a:t>…</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a:t>
            </a:fld>
            <a:endParaRPr lang="en-US"/>
          </a:p>
        </p:txBody>
      </p:sp>
      <p:sp>
        <p:nvSpPr>
          <p:cNvPr id="7" name="Rectangle 6"/>
          <p:cNvSpPr/>
          <p:nvPr/>
        </p:nvSpPr>
        <p:spPr bwMode="auto">
          <a:xfrm>
            <a:off x="6324600" y="49530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456581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consider a proposed </a:t>
            </a:r>
            <a:r>
              <a:rPr lang="en-AU" dirty="0"/>
              <a:t>agenda for </a:t>
            </a:r>
            <a:r>
              <a:rPr lang="en-AU" dirty="0"/>
              <a:t>Vancouver</a:t>
            </a:r>
            <a:endParaRPr lang="en-AU" dirty="0"/>
          </a:p>
        </p:txBody>
      </p:sp>
      <p:sp>
        <p:nvSpPr>
          <p:cNvPr id="3" name="Content Placeholder 2"/>
          <p:cNvSpPr>
            <a:spLocks noGrp="1"/>
          </p:cNvSpPr>
          <p:nvPr>
            <p:ph idx="1"/>
          </p:nvPr>
        </p:nvSpPr>
        <p:spPr/>
        <p:txBody>
          <a:bodyPr/>
          <a:lstStyle/>
          <a:p>
            <a:r>
              <a:rPr lang="en-AU" dirty="0" smtClean="0"/>
              <a:t>Proposed Agenda</a:t>
            </a:r>
          </a:p>
          <a:p>
            <a:pPr lvl="2"/>
            <a:r>
              <a:rPr lang="en-AU" dirty="0"/>
              <a:t>Technical issues</a:t>
            </a:r>
          </a:p>
          <a:p>
            <a:pPr lvl="3"/>
            <a:r>
              <a:rPr lang="en-AU" dirty="0" smtClean="0"/>
              <a:t>…</a:t>
            </a:r>
            <a:endParaRPr lang="en-AU" dirty="0" smtClean="0"/>
          </a:p>
          <a:p>
            <a:pPr lvl="2"/>
            <a:r>
              <a:rPr lang="en-AU" dirty="0" smtClean="0"/>
              <a:t>Other issues</a:t>
            </a:r>
          </a:p>
          <a:p>
            <a:pPr lvl="3"/>
            <a:r>
              <a:rPr lang="en-AU" dirty="0" smtClean="0"/>
              <a:t>…</a:t>
            </a:r>
          </a:p>
          <a:p>
            <a:pPr lvl="1"/>
            <a:r>
              <a:rPr lang="en-AU" dirty="0" smtClean="0"/>
              <a:t>Other business</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
        <p:nvSpPr>
          <p:cNvPr id="19" name="Rectangle 18"/>
          <p:cNvSpPr/>
          <p:nvPr/>
        </p:nvSpPr>
        <p:spPr bwMode="auto">
          <a:xfrm>
            <a:off x="6324600" y="31242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549631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Scope of IEEE 802.11 Coexistence SC</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9</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2235</Words>
  <Application>Microsoft Office PowerPoint</Application>
  <PresentationFormat>On-screen Show (4:3)</PresentationFormat>
  <Paragraphs>292</Paragraphs>
  <Slides>35</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0" baseType="lpstr">
      <vt:lpstr>Arial</vt:lpstr>
      <vt:lpstr>Times New Roman</vt:lpstr>
      <vt:lpstr>Wingdings</vt:lpstr>
      <vt:lpstr>802-11-Submission</vt:lpstr>
      <vt:lpstr>Acrobat Document</vt:lpstr>
      <vt:lpstr>Agenda for IEEE 802.11 Coexistence SC meeting in Vancouver in Mar 2019</vt:lpstr>
      <vt:lpstr>Welcome to the 11th F2F meeting of the Coexistence Standing Committee in Vancouver in January 2019</vt:lpstr>
      <vt:lpstr>The first task for the Coexistence SC today is not to appoint a secretary</vt:lpstr>
      <vt:lpstr>The Coexistence SC will review the official IEEE-SA patent material for pre-PAR groups</vt:lpstr>
      <vt:lpstr>The Coexistence SC hoc will operate using accepted principles of meeting etiquette</vt:lpstr>
      <vt:lpstr>The Coexistence SC will review the modified “Participation in IEEE 802 Meetings” slide</vt:lpstr>
      <vt:lpstr>The Coexistence SC will consider a proposed agenda for Vancouver</vt:lpstr>
      <vt:lpstr>The Coexistence SC will consider a proposed agenda for Vancouver</vt:lpstr>
      <vt:lpstr>PowerPoint Presentation</vt:lpstr>
      <vt:lpstr>The agreed Coexistence SC scope focuses on ensuring 802.11ax has fair access to global unlicensed spectrum </vt:lpstr>
      <vt:lpstr>Coexistence SC will close when determined by the 802.11 WG or 802.11ax is ratified</vt:lpstr>
      <vt:lpstr>PowerPoint Presentation</vt:lpstr>
      <vt:lpstr>The Coexistence SC will consider approval of the meeting minutes from St Louis</vt:lpstr>
      <vt:lpstr>PowerPoint Presentation</vt:lpstr>
      <vt:lpstr>The Coex SC will hear an update on the  the Coexistence Workshop arrangements</vt:lpstr>
      <vt:lpstr>PowerPoint Presentation</vt:lpstr>
      <vt:lpstr>Updated statistics conform that there is significant interest in LAA </vt:lpstr>
      <vt:lpstr>PowerPoint Presentation</vt:lpstr>
      <vt:lpstr>The Coex SC will discuss the ETSI BRAN #100 meeting</vt:lpstr>
      <vt:lpstr>ETSI BRAN has confirmed plans for at least some future meetings </vt:lpstr>
      <vt:lpstr>PowerPoint Presentation</vt:lpstr>
      <vt:lpstr>The 802.11 WG Chair has suggested we also potentially use alternatives to the Workshop in meantime</vt:lpstr>
      <vt:lpstr>The Coex SC will hear an update on the LS sent to 3GPP RAN related to no/short LBT</vt:lpstr>
      <vt:lpstr>PowerPoint Presentation</vt:lpstr>
      <vt:lpstr>The Coex SC may hear an update on coexistence relevant activities at the recent 3GPP RAN1 meeting</vt:lpstr>
      <vt:lpstr>3GPP RAN1 have competed their Study on NR-based Access to Unlicensed Spectrum</vt:lpstr>
      <vt:lpstr>It appears the NR-U WI is following LAA established principles in 5 GHz band</vt:lpstr>
      <vt:lpstr>It appears the NR-U WI may be less tied to LAA established principles in the 6 GHz band</vt:lpstr>
      <vt:lpstr>PowerPoint Presentation</vt:lpstr>
      <vt:lpstr>The SC sent an LS to 3GPP RAN4 out of San Diego</vt:lpstr>
      <vt:lpstr>The SC is still awaiting for a reply to our LS to RAN4 after the initial reply was withdrawn</vt:lpstr>
      <vt:lpstr>RAN4 has still not resolved the issues raised in the SC’s LS in July 2018</vt:lpstr>
      <vt:lpstr>PowerPoint Presentation</vt:lpstr>
      <vt:lpstr>The Coex SC will discuss plans for the next session in Atlanta in May 2019</vt:lpstr>
      <vt:lpstr>The IEEE 802.11 Coexistence SC meeting in Vancouver in March 2019 is adjourned!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2019-01-24T05:07:23Z</dcterms:modified>
</cp:coreProperties>
</file>