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bookmarkIdSeed="2">
  <p:sldMasterIdLst>
    <p:sldMasterId id="2147483648" r:id="rId1"/>
  </p:sldMasterIdLst>
  <p:notesMasterIdLst>
    <p:notesMasterId r:id="rId37"/>
  </p:notesMasterIdLst>
  <p:handoutMasterIdLst>
    <p:handoutMasterId r:id="rId38"/>
  </p:handoutMasterIdLst>
  <p:sldIdLst>
    <p:sldId id="269" r:id="rId2"/>
    <p:sldId id="302" r:id="rId3"/>
    <p:sldId id="300" r:id="rId4"/>
    <p:sldId id="295" r:id="rId5"/>
    <p:sldId id="298" r:id="rId6"/>
    <p:sldId id="503" r:id="rId7"/>
    <p:sldId id="738" r:id="rId8"/>
    <p:sldId id="301" r:id="rId9"/>
    <p:sldId id="306" r:id="rId10"/>
    <p:sldId id="516" r:id="rId11"/>
    <p:sldId id="515" r:id="rId12"/>
    <p:sldId id="1095" r:id="rId13"/>
    <p:sldId id="1096" r:id="rId14"/>
    <p:sldId id="1208" r:id="rId15"/>
    <p:sldId id="1197" r:id="rId16"/>
    <p:sldId id="1218" r:id="rId17"/>
    <p:sldId id="1220" r:id="rId18"/>
    <p:sldId id="1211" r:id="rId19"/>
    <p:sldId id="1212" r:id="rId20"/>
    <p:sldId id="1215" r:id="rId21"/>
    <p:sldId id="1272" r:id="rId22"/>
    <p:sldId id="1273" r:id="rId23"/>
    <p:sldId id="1274" r:id="rId24"/>
    <p:sldId id="1188" r:id="rId25"/>
    <p:sldId id="1189" r:id="rId26"/>
    <p:sldId id="1229" r:id="rId27"/>
    <p:sldId id="1246" r:id="rId28"/>
    <p:sldId id="1257" r:id="rId29"/>
    <p:sldId id="1204" r:id="rId30"/>
    <p:sldId id="1205" r:id="rId31"/>
    <p:sldId id="1206" r:id="rId32"/>
    <p:sldId id="1228" r:id="rId33"/>
    <p:sldId id="868" r:id="rId34"/>
    <p:sldId id="874" r:id="rId35"/>
    <p:sldId id="305" r:id="rId36"/>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pitchFamily="34" charset="0"/>
      </a:defRPr>
    </a:lvl5pPr>
    <a:lvl6pPr marL="2286000" algn="l" defTabSz="914400" rtl="0" eaLnBrk="1" latinLnBrk="0" hangingPunct="1">
      <a:defRPr sz="1200" kern="1200">
        <a:solidFill>
          <a:schemeClr val="tx1"/>
        </a:solidFill>
        <a:latin typeface="Times New Roman" pitchFamily="18" charset="0"/>
        <a:ea typeface="+mn-ea"/>
        <a:cs typeface="Arial" pitchFamily="34" charset="0"/>
      </a:defRPr>
    </a:lvl6pPr>
    <a:lvl7pPr marL="2743200" algn="l" defTabSz="914400" rtl="0" eaLnBrk="1" latinLnBrk="0" hangingPunct="1">
      <a:defRPr sz="1200" kern="1200">
        <a:solidFill>
          <a:schemeClr val="tx1"/>
        </a:solidFill>
        <a:latin typeface="Times New Roman" pitchFamily="18" charset="0"/>
        <a:ea typeface="+mn-ea"/>
        <a:cs typeface="Arial" pitchFamily="34" charset="0"/>
      </a:defRPr>
    </a:lvl7pPr>
    <a:lvl8pPr marL="3200400" algn="l" defTabSz="914400" rtl="0" eaLnBrk="1" latinLnBrk="0" hangingPunct="1">
      <a:defRPr sz="1200" kern="1200">
        <a:solidFill>
          <a:schemeClr val="tx1"/>
        </a:solidFill>
        <a:latin typeface="Times New Roman" pitchFamily="18" charset="0"/>
        <a:ea typeface="+mn-ea"/>
        <a:cs typeface="Arial" pitchFamily="34" charset="0"/>
      </a:defRPr>
    </a:lvl8pPr>
    <a:lvl9pPr marL="3657600" algn="l" defTabSz="914400" rtl="0" eaLnBrk="1" latinLnBrk="0" hangingPunct="1">
      <a:defRPr sz="1200" kern="1200">
        <a:solidFill>
          <a:schemeClr val="tx1"/>
        </a:solidFill>
        <a:latin typeface="Times New Roman" pitchFamily="18"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3"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99"/>
    <a:srgbClr val="B2B2B2"/>
    <a:srgbClr val="FFCCCC"/>
    <a:srgbClr val="FF6600"/>
    <a:srgbClr val="FF0000"/>
    <a:srgbClr val="2D2DB9"/>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718" autoAdjust="0"/>
    <p:restoredTop sz="71403" autoAdjust="0"/>
  </p:normalViewPr>
  <p:slideViewPr>
    <p:cSldViewPr>
      <p:cViewPr varScale="1">
        <p:scale>
          <a:sx n="66" d="100"/>
          <a:sy n="66" d="100"/>
        </p:scale>
        <p:origin x="1436" y="3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2299" y="-1027"/>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224349" y="177284"/>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a:latin typeface="Arial" pitchFamily="34" charset="0"/>
                <a:cs typeface="Arial" pitchFamily="34" charset="0"/>
              </a:defRPr>
            </a:lvl1pPr>
          </a:lstStyle>
          <a:p>
            <a:pPr>
              <a:defRPr/>
            </a:pPr>
            <a:r>
              <a:rPr lang="en-US" dirty="0"/>
              <a:t>doc.: IEEE </a:t>
            </a:r>
            <a:r>
              <a:rPr lang="en-US" dirty="0" smtClean="0"/>
              <a:t>802.11-17/0291r0</a:t>
            </a:r>
            <a:endParaRPr lang="en-US" dirty="0"/>
          </a:p>
        </p:txBody>
      </p:sp>
      <p:sp>
        <p:nvSpPr>
          <p:cNvPr id="3075" name="Rectangle 3"/>
          <p:cNvSpPr>
            <a:spLocks noGrp="1" noChangeArrowheads="1"/>
          </p:cNvSpPr>
          <p:nvPr>
            <p:ph type="dt" sz="quarter" idx="1"/>
          </p:nvPr>
        </p:nvSpPr>
        <p:spPr bwMode="auto">
          <a:xfrm>
            <a:off x="695325" y="177284"/>
            <a:ext cx="655629"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smtClean="0"/>
              <a:t>Mar 2017</a:t>
            </a:r>
            <a:endParaRPr lang="en-US" dirty="0"/>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Andrew Myles, Cisco</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0AC92585-5460-48EC-A28F-298482A080F4}" type="slidenum">
              <a:rPr lang="en-US"/>
              <a:pPr>
                <a:defRPr/>
              </a:pPr>
              <a:t>‹#›</a:t>
            </a:fld>
            <a:endParaRPr lang="en-US"/>
          </a:p>
        </p:txBody>
      </p:sp>
      <p:sp>
        <p:nvSpPr>
          <p:cNvPr id="911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91143"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3450" eaLnBrk="0" hangingPunct="0"/>
            <a:r>
              <a:rPr lang="en-US"/>
              <a:t>Submission</a:t>
            </a:r>
          </a:p>
        </p:txBody>
      </p:sp>
      <p:sp>
        <p:nvSpPr>
          <p:cNvPr id="911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102149440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267212" y="97909"/>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smtClean="0">
                <a:latin typeface="Arial" pitchFamily="34" charset="0"/>
                <a:cs typeface="Arial" pitchFamily="34" charset="0"/>
              </a:defRPr>
            </a:lvl1pPr>
          </a:lstStyle>
          <a:p>
            <a:pPr>
              <a:defRPr/>
            </a:pPr>
            <a:r>
              <a:rPr lang="en-US" dirty="0" smtClean="0"/>
              <a:t>doc.: IEEE 802.11-17/0291r0</a:t>
            </a:r>
            <a:endParaRPr lang="en-US" dirty="0"/>
          </a:p>
        </p:txBody>
      </p:sp>
      <p:sp>
        <p:nvSpPr>
          <p:cNvPr id="2051" name="Rectangle 3"/>
          <p:cNvSpPr>
            <a:spLocks noGrp="1" noChangeArrowheads="1"/>
          </p:cNvSpPr>
          <p:nvPr>
            <p:ph type="dt" idx="1"/>
          </p:nvPr>
        </p:nvSpPr>
        <p:spPr bwMode="auto">
          <a:xfrm>
            <a:off x="654050" y="97909"/>
            <a:ext cx="655629"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smtClean="0"/>
              <a:t>Mar 2017</a:t>
            </a:r>
            <a:endParaRPr lang="en-US" dirty="0"/>
          </a:p>
        </p:txBody>
      </p:sp>
      <p:sp>
        <p:nvSpPr>
          <p:cNvPr id="6758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Andrew Myles, Cisco</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18D10512-F400-46E6-9813-0191A717DA9A}" type="slidenum">
              <a:rPr lang="en-US"/>
              <a:pPr>
                <a:defRPr/>
              </a:pPr>
              <a:t>‹#›</a:t>
            </a:fld>
            <a:endParaRPr lang="en-US"/>
          </a:p>
        </p:txBody>
      </p:sp>
      <p:sp>
        <p:nvSpPr>
          <p:cNvPr id="67592"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t>Submission</a:t>
            </a:r>
          </a:p>
        </p:txBody>
      </p:sp>
      <p:sp>
        <p:nvSpPr>
          <p:cNvPr id="6759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6759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936411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6861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51204" name="Rectangle 6"/>
          <p:cNvSpPr>
            <a:spLocks noGrp="1" noChangeArrowheads="1"/>
          </p:cNvSpPr>
          <p:nvPr>
            <p:ph type="ftr" sz="quarter" idx="4"/>
          </p:nvPr>
        </p:nvSpPr>
        <p:spPr/>
        <p:txBody>
          <a:bodyPr/>
          <a:lstStyle/>
          <a:p>
            <a:pPr lvl="4">
              <a:defRPr/>
            </a:pPr>
            <a:r>
              <a:rPr lang="en-US" smtClean="0"/>
              <a:t>Andrew Myles, Cisco</a:t>
            </a:r>
          </a:p>
        </p:txBody>
      </p:sp>
      <p:sp>
        <p:nvSpPr>
          <p:cNvPr id="51205" name="Rectangle 7"/>
          <p:cNvSpPr>
            <a:spLocks noGrp="1" noChangeArrowheads="1"/>
          </p:cNvSpPr>
          <p:nvPr>
            <p:ph type="sldNum" sz="quarter" idx="5"/>
          </p:nvPr>
        </p:nvSpPr>
        <p:spPr/>
        <p:txBody>
          <a:bodyPr/>
          <a:lstStyle/>
          <a:p>
            <a:pPr>
              <a:defRPr/>
            </a:pPr>
            <a:r>
              <a:rPr lang="en-US" smtClean="0"/>
              <a:t>Page </a:t>
            </a:r>
            <a:fld id="{BFD8823A-E707-449B-AE25-47FA80230A05}" type="slidenum">
              <a:rPr lang="en-US" smtClean="0"/>
              <a:pPr>
                <a:defRPr/>
              </a:pPr>
              <a:t>1</a:t>
            </a:fld>
            <a:endParaRPr lang="en-US" smtClean="0"/>
          </a:p>
        </p:txBody>
      </p:sp>
      <p:sp>
        <p:nvSpPr>
          <p:cNvPr id="68614" name="Rectangle 2"/>
          <p:cNvSpPr>
            <a:spLocks noGrp="1" noRot="1" noChangeAspect="1" noChangeArrowheads="1" noTextEdit="1"/>
          </p:cNvSpPr>
          <p:nvPr>
            <p:ph type="sldImg"/>
          </p:nvPr>
        </p:nvSpPr>
        <p:spPr>
          <a:xfrm>
            <a:off x="1154113" y="701675"/>
            <a:ext cx="4625975" cy="3468688"/>
          </a:xfrm>
          <a:ln/>
        </p:spPr>
      </p:sp>
      <p:sp>
        <p:nvSpPr>
          <p:cNvPr id="686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7577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58372" name="Rectangle 6"/>
          <p:cNvSpPr>
            <a:spLocks noGrp="1" noChangeArrowheads="1"/>
          </p:cNvSpPr>
          <p:nvPr>
            <p:ph type="ftr" sz="quarter" idx="4"/>
          </p:nvPr>
        </p:nvSpPr>
        <p:spPr/>
        <p:txBody>
          <a:bodyPr/>
          <a:lstStyle/>
          <a:p>
            <a:pPr lvl="4">
              <a:defRPr/>
            </a:pPr>
            <a:r>
              <a:rPr lang="en-US" smtClean="0"/>
              <a:t>Andrew Myles, Cisco</a:t>
            </a:r>
          </a:p>
        </p:txBody>
      </p:sp>
      <p:sp>
        <p:nvSpPr>
          <p:cNvPr id="58373" name="Rectangle 7"/>
          <p:cNvSpPr>
            <a:spLocks noGrp="1" noChangeArrowheads="1"/>
          </p:cNvSpPr>
          <p:nvPr>
            <p:ph type="sldNum" sz="quarter" idx="5"/>
          </p:nvPr>
        </p:nvSpPr>
        <p:spPr/>
        <p:txBody>
          <a:bodyPr/>
          <a:lstStyle/>
          <a:p>
            <a:pPr>
              <a:defRPr/>
            </a:pPr>
            <a:r>
              <a:rPr lang="en-US" smtClean="0"/>
              <a:t>Page </a:t>
            </a:r>
            <a:fld id="{D0B0B235-776B-46DB-AFBD-00C204351477}" type="slidenum">
              <a:rPr lang="en-US" smtClean="0"/>
              <a:pPr>
                <a:defRPr/>
              </a:pPr>
              <a:t>5</a:t>
            </a:fld>
            <a:endParaRPr lang="en-US" smtClean="0"/>
          </a:p>
        </p:txBody>
      </p:sp>
      <p:sp>
        <p:nvSpPr>
          <p:cNvPr id="75782" name="Rectangle 2"/>
          <p:cNvSpPr>
            <a:spLocks noGrp="1" noChangeArrowheads="1"/>
          </p:cNvSpPr>
          <p:nvPr>
            <p:ph type="body" idx="1"/>
          </p:nvPr>
        </p:nvSpPr>
        <p:spPr>
          <a:xfrm>
            <a:off x="923925" y="4254500"/>
            <a:ext cx="5086350"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158" tIns="44779" rIns="91158" bIns="44779"/>
          <a:lstStyle/>
          <a:p>
            <a:pPr defTabSz="914400"/>
            <a:endParaRPr lang="en-US" smtClean="0"/>
          </a:p>
        </p:txBody>
      </p:sp>
      <p:sp>
        <p:nvSpPr>
          <p:cNvPr id="75783" name="Rectangle 3"/>
          <p:cNvSpPr>
            <a:spLocks noGrp="1" noRot="1" noChangeAspect="1" noChangeArrowheads="1" noTextEdit="1"/>
          </p:cNvSpPr>
          <p:nvPr>
            <p:ph type="sldImg"/>
          </p:nvPr>
        </p:nvSpPr>
        <p:spPr>
          <a:xfrm>
            <a:off x="1146175" y="695325"/>
            <a:ext cx="4641850" cy="3481388"/>
          </a:xfrm>
          <a:ln cap="flat"/>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ec-16-0149-00-00EC</a:t>
            </a:r>
            <a:endParaRPr lang="en-US"/>
          </a:p>
        </p:txBody>
      </p:sp>
      <p:sp>
        <p:nvSpPr>
          <p:cNvPr id="5" name="Rectangle 3"/>
          <p:cNvSpPr>
            <a:spLocks noGrp="1" noChangeArrowheads="1"/>
          </p:cNvSpPr>
          <p:nvPr>
            <p:ph type="dt"/>
          </p:nvPr>
        </p:nvSpPr>
        <p:spPr>
          <a:ln/>
        </p:spPr>
        <p:txBody>
          <a:bodyPr/>
          <a:lstStyle/>
          <a:p>
            <a:r>
              <a:rPr lang="en-US" dirty="0" smtClean="0"/>
              <a:t>November 2016</a:t>
            </a:r>
            <a:endParaRPr lang="en-US" dirty="0"/>
          </a:p>
        </p:txBody>
      </p:sp>
      <p:sp>
        <p:nvSpPr>
          <p:cNvPr id="6" name="Rectangle 6"/>
          <p:cNvSpPr>
            <a:spLocks noGrp="1" noChangeArrowheads="1"/>
          </p:cNvSpPr>
          <p:nvPr>
            <p:ph type="ftr"/>
          </p:nvPr>
        </p:nvSpPr>
        <p:spPr>
          <a:ln/>
        </p:spPr>
        <p:txBody>
          <a:bodyPr/>
          <a:lstStyle/>
          <a:p>
            <a:r>
              <a:rPr lang="en-US" smtClean="0"/>
              <a:t>Dorothy Stanley, HP Enterprise</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81200"/>
            <a:ext cx="7772400" cy="1981200"/>
          </a:xfrm>
        </p:spPr>
        <p:txBody>
          <a:bodyPr anchor="ctr" anchorCtr="0"/>
          <a:lstStyle>
            <a:lvl1pPr algn="ctr">
              <a:defRPr sz="2400" b="1"/>
            </a:lvl1pPr>
          </a:lstStyle>
          <a:p>
            <a:pPr lvl="0"/>
            <a:r>
              <a:rPr lang="en-US" dirty="0"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Tree>
    <p:extLst>
      <p:ext uri="{BB962C8B-B14F-4D97-AF65-F5344CB8AC3E}">
        <p14:creationId xmlns:p14="http://schemas.microsoft.com/office/powerpoint/2010/main" val="172731656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Tree>
    <p:extLst>
      <p:ext uri="{BB962C8B-B14F-4D97-AF65-F5344CB8AC3E}">
        <p14:creationId xmlns:p14="http://schemas.microsoft.com/office/powerpoint/2010/main" val="386694568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Tree>
    <p:extLst>
      <p:ext uri="{BB962C8B-B14F-4D97-AF65-F5344CB8AC3E}">
        <p14:creationId xmlns:p14="http://schemas.microsoft.com/office/powerpoint/2010/main" val="290592558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6858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Content Placeholder 3"/>
          <p:cNvSpPr>
            <a:spLocks noGrp="1"/>
          </p:cNvSpPr>
          <p:nvPr>
            <p:ph sz="half" idx="2"/>
          </p:nvPr>
        </p:nvSpPr>
        <p:spPr>
          <a:xfrm>
            <a:off x="46482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5" name="Rectangle 5"/>
          <p:cNvSpPr>
            <a:spLocks noGrp="1" noChangeArrowheads="1"/>
          </p:cNvSpPr>
          <p:nvPr>
            <p:ph type="ftr" sz="quarter" idx="10"/>
          </p:nvPr>
        </p:nvSpPr>
        <p:spPr>
          <a:ln/>
        </p:spPr>
        <p:txBody>
          <a:bodyPr/>
          <a:lstStyle>
            <a:lvl1pPr>
              <a:defRPr/>
            </a:lvl1pPr>
          </a:lstStyle>
          <a:p>
            <a:pPr>
              <a:defRPr/>
            </a:pPr>
            <a:r>
              <a:rPr lang="en-US"/>
              <a:t>Andrew Myles, Cisco</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FCE5288C-F87B-4810-A6B2-740CE13BD34D}" type="slidenum">
              <a:rPr lang="en-US"/>
              <a:pPr>
                <a:defRPr/>
              </a:pPr>
              <a:t>‹#›</a:t>
            </a:fld>
            <a:endParaRPr lang="en-US"/>
          </a:p>
        </p:txBody>
      </p:sp>
    </p:spTree>
    <p:extLst>
      <p:ext uri="{BB962C8B-B14F-4D97-AF65-F5344CB8AC3E}">
        <p14:creationId xmlns:p14="http://schemas.microsoft.com/office/powerpoint/2010/main" val="13993516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1029" name="Rectangle 5"/>
          <p:cNvSpPr>
            <a:spLocks noGrp="1" noChangeArrowheads="1"/>
          </p:cNvSpPr>
          <p:nvPr>
            <p:ph type="ftr" sz="quarter" idx="3"/>
          </p:nvPr>
        </p:nvSpPr>
        <p:spPr bwMode="auto">
          <a:xfrm>
            <a:off x="8053388" y="6475413"/>
            <a:ext cx="490537"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latin typeface="+mn-lt"/>
                <a:cs typeface="+mn-cs"/>
              </a:defRPr>
            </a:lvl1pPr>
          </a:lstStyle>
          <a:p>
            <a:pPr>
              <a:defRPr/>
            </a:pPr>
            <a:r>
              <a:rPr lang="en-US"/>
              <a:t>Andrew Myles, Cisco</a:t>
            </a:r>
          </a:p>
        </p:txBody>
      </p:sp>
      <p:sp>
        <p:nvSpPr>
          <p:cNvPr id="1030" name="Rectangle 6"/>
          <p:cNvSpPr>
            <a:spLocks noGrp="1" noChangeArrowheads="1"/>
          </p:cNvSpPr>
          <p:nvPr>
            <p:ph type="sldNum" sz="quarter" idx="4"/>
          </p:nvPr>
        </p:nvSpPr>
        <p:spPr bwMode="auto">
          <a:xfrm>
            <a:off x="4327525" y="6475413"/>
            <a:ext cx="565150"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mn-lt"/>
                <a:cs typeface="+mn-cs"/>
              </a:defRPr>
            </a:lvl1pPr>
          </a:lstStyle>
          <a:p>
            <a:pPr>
              <a:defRPr/>
            </a:pPr>
            <a:r>
              <a:rPr lang="en-US"/>
              <a:t>Slide </a:t>
            </a:r>
            <a:fld id="{A469A3A6-7083-48BA-9D7E-342D6AB96B4F}" type="slidenum">
              <a:rPr lang="en-US"/>
              <a:pPr>
                <a:defRPr/>
              </a:pPr>
              <a:t>‹#›</a:t>
            </a:fld>
            <a:endParaRPr lang="en-US"/>
          </a:p>
        </p:txBody>
      </p:sp>
      <p:sp>
        <p:nvSpPr>
          <p:cNvPr id="2" name="Rectangle 7"/>
          <p:cNvSpPr>
            <a:spLocks noChangeArrowheads="1"/>
          </p:cNvSpPr>
          <p:nvPr/>
        </p:nvSpPr>
        <p:spPr bwMode="auto">
          <a:xfrm>
            <a:off x="5178708" y="363379"/>
            <a:ext cx="3266792"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eaLnBrk="0" hangingPunct="0"/>
            <a:r>
              <a:rPr lang="en-US" sz="1600" b="1" dirty="0">
                <a:latin typeface="Arial" pitchFamily="34" charset="0"/>
              </a:rPr>
              <a:t>doc.: IEEE </a:t>
            </a:r>
            <a:r>
              <a:rPr lang="en-US" sz="1600" b="1" dirty="0" smtClean="0">
                <a:latin typeface="Arial" pitchFamily="34" charset="0"/>
              </a:rPr>
              <a:t>802.11-19/0232r0</a:t>
            </a:r>
            <a:endParaRPr lang="en-US" sz="1600" b="1" dirty="0" smtClean="0">
              <a:latin typeface="Arial" pitchFamily="34" charset="0"/>
            </a:endParaRPr>
          </a:p>
        </p:txBody>
      </p:sp>
      <p:sp>
        <p:nvSpPr>
          <p:cNvPr id="1031"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2" name="Rectangle 9"/>
          <p:cNvSpPr>
            <a:spLocks noChangeArrowheads="1"/>
          </p:cNvSpPr>
          <p:nvPr/>
        </p:nvSpPr>
        <p:spPr bwMode="auto">
          <a:xfrm>
            <a:off x="685800" y="6475413"/>
            <a:ext cx="784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00" dirty="0">
                <a:latin typeface="Arial" pitchFamily="34" charset="0"/>
              </a:rPr>
              <a:t>Submission</a:t>
            </a:r>
          </a:p>
        </p:txBody>
      </p:sp>
      <p:sp>
        <p:nvSpPr>
          <p:cNvPr id="103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4" name="Rectangle 7"/>
          <p:cNvSpPr>
            <a:spLocks noChangeArrowheads="1"/>
          </p:cNvSpPr>
          <p:nvPr/>
        </p:nvSpPr>
        <p:spPr bwMode="auto">
          <a:xfrm>
            <a:off x="685800" y="363379"/>
            <a:ext cx="87844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0" lvl="3" eaLnBrk="0" hangingPunct="0"/>
            <a:r>
              <a:rPr lang="en-US" sz="1600" b="1" dirty="0" smtClean="0">
                <a:latin typeface="Arial" pitchFamily="34" charset="0"/>
              </a:rPr>
              <a:t>Mar </a:t>
            </a:r>
            <a:r>
              <a:rPr lang="en-US" sz="1600" b="1" dirty="0" smtClean="0">
                <a:latin typeface="Arial" pitchFamily="34" charset="0"/>
              </a:rPr>
              <a:t>2019</a:t>
            </a:r>
            <a:endParaRPr lang="en-US" sz="1600" b="1" dirty="0">
              <a:latin typeface="Arial" pitchFamily="34" charset="0"/>
            </a:endParaRPr>
          </a:p>
        </p:txBody>
      </p:sp>
    </p:spTree>
  </p:cSld>
  <p:clrMap bg1="lt1" tx1="dk1" bg2="lt2" tx2="dk2" accent1="accent1" accent2="accent2" accent3="accent3" accent4="accent4" accent5="accent5" accent6="accent6" hlink="hlink" folHlink="folHlink"/>
  <p:sldLayoutIdLst>
    <p:sldLayoutId id="2147483651" r:id="rId1"/>
    <p:sldLayoutId id="2147483649" r:id="rId2"/>
    <p:sldLayoutId id="2147483652" r:id="rId3"/>
    <p:sldLayoutId id="2147483650" r:id="rId4"/>
  </p:sldLayoutIdLst>
  <p:timing>
    <p:tnLst>
      <p:par>
        <p:cTn id="1" dur="indefinite" restart="never" nodeType="tmRoot"/>
      </p:par>
    </p:tnLst>
  </p:timing>
  <p:hf hdr="0"/>
  <p:txStyles>
    <p:titleStyle>
      <a:lvl1pPr algn="l" rtl="0" eaLnBrk="0" fontAlgn="base" hangingPunct="0">
        <a:spcBef>
          <a:spcPct val="0"/>
        </a:spcBef>
        <a:spcAft>
          <a:spcPct val="0"/>
        </a:spcAft>
        <a:defRPr sz="2400" b="1">
          <a:solidFill>
            <a:schemeClr val="accent2"/>
          </a:solidFill>
          <a:latin typeface="+mj-lt"/>
          <a:ea typeface="+mj-ea"/>
          <a:cs typeface="+mj-cs"/>
        </a:defRPr>
      </a:lvl1pPr>
      <a:lvl2pPr algn="l" rtl="0" eaLnBrk="0" fontAlgn="base" hangingPunct="0">
        <a:spcBef>
          <a:spcPct val="0"/>
        </a:spcBef>
        <a:spcAft>
          <a:spcPct val="0"/>
        </a:spcAft>
        <a:defRPr sz="2400" b="1">
          <a:solidFill>
            <a:schemeClr val="accent2"/>
          </a:solidFill>
          <a:latin typeface="Arial" charset="0"/>
        </a:defRPr>
      </a:lvl2pPr>
      <a:lvl3pPr algn="l" rtl="0" eaLnBrk="0" fontAlgn="base" hangingPunct="0">
        <a:spcBef>
          <a:spcPct val="0"/>
        </a:spcBef>
        <a:spcAft>
          <a:spcPct val="0"/>
        </a:spcAft>
        <a:defRPr sz="2400" b="1">
          <a:solidFill>
            <a:schemeClr val="accent2"/>
          </a:solidFill>
          <a:latin typeface="Arial" charset="0"/>
        </a:defRPr>
      </a:lvl3pPr>
      <a:lvl4pPr algn="l" rtl="0" eaLnBrk="0" fontAlgn="base" hangingPunct="0">
        <a:spcBef>
          <a:spcPct val="0"/>
        </a:spcBef>
        <a:spcAft>
          <a:spcPct val="0"/>
        </a:spcAft>
        <a:defRPr sz="2400" b="1">
          <a:solidFill>
            <a:schemeClr val="accent2"/>
          </a:solidFill>
          <a:latin typeface="Arial" charset="0"/>
        </a:defRPr>
      </a:lvl4pPr>
      <a:lvl5pPr algn="l" rtl="0" eaLnBrk="0" fontAlgn="base" hangingPunct="0">
        <a:spcBef>
          <a:spcPct val="0"/>
        </a:spcBef>
        <a:spcAft>
          <a:spcPct val="0"/>
        </a:spcAft>
        <a:defRPr sz="2400" b="1">
          <a:solidFill>
            <a:schemeClr val="accent2"/>
          </a:solidFill>
          <a:latin typeface="Arial" charset="0"/>
        </a:defRPr>
      </a:lvl5pPr>
      <a:lvl6pPr marL="457200" algn="l" rtl="0" eaLnBrk="0" fontAlgn="base" hangingPunct="0">
        <a:spcBef>
          <a:spcPct val="0"/>
        </a:spcBef>
        <a:spcAft>
          <a:spcPct val="0"/>
        </a:spcAft>
        <a:defRPr sz="2400" b="1">
          <a:solidFill>
            <a:schemeClr val="accent2"/>
          </a:solidFill>
          <a:latin typeface="Arial" charset="0"/>
        </a:defRPr>
      </a:lvl6pPr>
      <a:lvl7pPr marL="914400" algn="l" rtl="0" eaLnBrk="0" fontAlgn="base" hangingPunct="0">
        <a:spcBef>
          <a:spcPct val="0"/>
        </a:spcBef>
        <a:spcAft>
          <a:spcPct val="0"/>
        </a:spcAft>
        <a:defRPr sz="2400" b="1">
          <a:solidFill>
            <a:schemeClr val="accent2"/>
          </a:solidFill>
          <a:latin typeface="Arial" charset="0"/>
        </a:defRPr>
      </a:lvl7pPr>
      <a:lvl8pPr marL="1371600" algn="l" rtl="0" eaLnBrk="0" fontAlgn="base" hangingPunct="0">
        <a:spcBef>
          <a:spcPct val="0"/>
        </a:spcBef>
        <a:spcAft>
          <a:spcPct val="0"/>
        </a:spcAft>
        <a:defRPr sz="2400" b="1">
          <a:solidFill>
            <a:schemeClr val="accent2"/>
          </a:solidFill>
          <a:latin typeface="Arial" charset="0"/>
        </a:defRPr>
      </a:lvl8pPr>
      <a:lvl9pPr marL="1828800" algn="l" rtl="0" eaLnBrk="0" fontAlgn="base" hangingPunct="0">
        <a:spcBef>
          <a:spcPct val="0"/>
        </a:spcBef>
        <a:spcAft>
          <a:spcPct val="0"/>
        </a:spcAft>
        <a:defRPr sz="2400" b="1">
          <a:solidFill>
            <a:schemeClr val="accent2"/>
          </a:solidFill>
          <a:latin typeface="Arial" charset="0"/>
        </a:defRPr>
      </a:lvl9pPr>
    </p:titleStyle>
    <p:body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hyperlink" Target="http://stevencrowley.com/2019/01/17/gsa-updates-status-of-lte-in-unlicensed-and-shared-spectrum/"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www.3gpp.org/ftp/Specs/archive/38_series/38.889/38889-100.zip"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www.3gpp.org/ftp/tsg_ran/TSG_RAN/TSGR_82/Docs/RP-182878.zip"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www.3gpp.org/ftp/tsg_ran/TSG_RAN/TSGR_82/Docs/RP-182878.zip"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1/dcn/18/11-18-1305-00-coex-proposed-ls-to-3gpp-ran4-on-certain-channel-combinations-in-laa.docx" TargetMode="Externa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2.wmf"/><Relationship Id="rId4" Type="http://schemas.openxmlformats.org/officeDocument/2006/relationships/oleObject" Target="../embeddings/oleObject1.bin"/></Relationships>
</file>

<file path=ppt/slides/_rels/slide31.xml.rels><?xml version="1.0" encoding="UTF-8" standalone="yes"?>
<Relationships xmlns="http://schemas.openxmlformats.org/package/2006/relationships"><Relationship Id="rId3" Type="http://schemas.openxmlformats.org/officeDocument/2006/relationships/hyperlink" Target="https://mentor.ieee.org/802.11/dcn/18/11-18-1642-00-coex-3gpp-ran1-ran2-and-ran4-status-on-nr-unlicensed-and-laa.pptx" TargetMode="External"/><Relationship Id="rId2" Type="http://schemas.openxmlformats.org/officeDocument/2006/relationships/hyperlink" Target="https://mentor.ieee.org/802.11/dcn/18/11-18-1561-00-0000-3gpp-ran-wg4-reply-ls-to-ieee-802-11-wg-regarding-certain-channel-combinations-for-laa-in-5ghz.docx" TargetMode="External"/><Relationship Id="rId1" Type="http://schemas.openxmlformats.org/officeDocument/2006/relationships/slideLayout" Target="../slideLayouts/slideLayout2.xml"/><Relationship Id="rId4" Type="http://schemas.openxmlformats.org/officeDocument/2006/relationships/hyperlink" Target="https://mentor.ieee.org/802.11/dcn/18/11-18-1687-00-0000-2018-09-liaison-from-3gpp-ran-re-certain-channel-combinations-for-laa-in-5ghz.docx" TargetMode="External"/></Relationships>
</file>

<file path=ppt/slides/_rels/slide32.xml.rels><?xml version="1.0" encoding="UTF-8" standalone="yes"?>
<Relationships xmlns="http://schemas.openxmlformats.org/package/2006/relationships"><Relationship Id="rId2" Type="http://schemas.openxmlformats.org/officeDocument/2006/relationships/hyperlink" Target="https://mentor.ieee.org/802.11/dcn/18/11-18-1305-00-coex-proposed-ls-to-3gpp-ran4-on-certain-channel-combinations-in-laa.docx"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0"/>
          </p:nvPr>
        </p:nvSpPr>
        <p:spPr/>
        <p:txBody>
          <a:bodyPr/>
          <a:lstStyle/>
          <a:p>
            <a:pPr>
              <a:defRPr/>
            </a:pPr>
            <a:r>
              <a:rPr lang="en-US" smtClean="0"/>
              <a:t>Andrew Myles, Cisco</a:t>
            </a:r>
            <a:endParaRPr lang="en-US"/>
          </a:p>
        </p:txBody>
      </p:sp>
      <p:sp>
        <p:nvSpPr>
          <p:cNvPr id="8" name="Slide Number Placeholder 5"/>
          <p:cNvSpPr>
            <a:spLocks noGrp="1"/>
          </p:cNvSpPr>
          <p:nvPr>
            <p:ph type="sldNum" sz="quarter" idx="11"/>
          </p:nvPr>
        </p:nvSpPr>
        <p:spPr/>
        <p:txBody>
          <a:bodyPr/>
          <a:lstStyle/>
          <a:p>
            <a:pPr>
              <a:defRPr/>
            </a:pPr>
            <a:r>
              <a:rPr lang="en-US" smtClean="0"/>
              <a:t>Slide </a:t>
            </a:r>
            <a:fld id="{C81347C9-C12F-43D2-B3D1-D523E0829A79}" type="slidenum">
              <a:rPr lang="en-US" smtClean="0"/>
              <a:pPr>
                <a:defRPr/>
              </a:pPr>
              <a:t>1</a:t>
            </a:fld>
            <a:endParaRPr lang="en-US"/>
          </a:p>
        </p:txBody>
      </p:sp>
      <p:sp>
        <p:nvSpPr>
          <p:cNvPr id="1029" name="Rectangle 2"/>
          <p:cNvSpPr>
            <a:spLocks noGrp="1" noChangeArrowheads="1"/>
          </p:cNvSpPr>
          <p:nvPr>
            <p:ph type="title"/>
          </p:nvPr>
        </p:nvSpPr>
        <p:spPr/>
        <p:txBody>
          <a:bodyPr anchor="ctr"/>
          <a:lstStyle/>
          <a:p>
            <a:pPr algn="ctr">
              <a:defRPr/>
            </a:pPr>
            <a:r>
              <a:rPr lang="en-US" dirty="0" smtClean="0">
                <a:solidFill>
                  <a:schemeClr val="accent6"/>
                </a:solidFill>
              </a:rPr>
              <a:t>Agenda for </a:t>
            </a:r>
            <a:r>
              <a:rPr lang="en-US" i="1" dirty="0" smtClean="0">
                <a:solidFill>
                  <a:schemeClr val="accent6"/>
                </a:solidFill>
              </a:rPr>
              <a:t>IEEE 802.11 Coexistence SC </a:t>
            </a:r>
            <a:r>
              <a:rPr lang="en-US" dirty="0" smtClean="0">
                <a:solidFill>
                  <a:schemeClr val="accent6"/>
                </a:solidFill>
              </a:rPr>
              <a:t>meeting in </a:t>
            </a:r>
            <a:r>
              <a:rPr lang="en-AU" dirty="0" smtClean="0">
                <a:solidFill>
                  <a:schemeClr val="accent6"/>
                </a:solidFill>
              </a:rPr>
              <a:t>Vancouver </a:t>
            </a:r>
            <a:r>
              <a:rPr lang="en-US" dirty="0" smtClean="0">
                <a:solidFill>
                  <a:schemeClr val="accent6"/>
                </a:solidFill>
              </a:rPr>
              <a:t>in Mar </a:t>
            </a:r>
            <a:r>
              <a:rPr lang="en-US" dirty="0" smtClean="0">
                <a:solidFill>
                  <a:schemeClr val="accent6"/>
                </a:solidFill>
              </a:rPr>
              <a:t>2019</a:t>
            </a:r>
          </a:p>
        </p:txBody>
      </p:sp>
      <p:sp>
        <p:nvSpPr>
          <p:cNvPr id="1030" name="Rectangle 6"/>
          <p:cNvSpPr>
            <a:spLocks noGrp="1" noChangeArrowheads="1"/>
          </p:cNvSpPr>
          <p:nvPr>
            <p:ph type="body" idx="1"/>
          </p:nvPr>
        </p:nvSpPr>
        <p:spPr>
          <a:xfrm>
            <a:off x="685800" y="2330450"/>
            <a:ext cx="7772400" cy="381000"/>
          </a:xfrm>
        </p:spPr>
        <p:txBody>
          <a:bodyPr/>
          <a:lstStyle/>
          <a:p>
            <a:pPr marL="0" indent="0" algn="ctr">
              <a:defRPr/>
            </a:pPr>
            <a:r>
              <a:rPr lang="en-US" b="0" dirty="0" smtClean="0">
                <a:solidFill>
                  <a:schemeClr val="accent2">
                    <a:lumMod val="50000"/>
                  </a:schemeClr>
                </a:solidFill>
              </a:rPr>
              <a:t>24 </a:t>
            </a:r>
            <a:r>
              <a:rPr lang="en-US" b="0" dirty="0" smtClean="0">
                <a:solidFill>
                  <a:schemeClr val="accent2">
                    <a:lumMod val="50000"/>
                  </a:schemeClr>
                </a:solidFill>
              </a:rPr>
              <a:t>January 2019</a:t>
            </a:r>
          </a:p>
        </p:txBody>
      </p:sp>
      <p:sp>
        <p:nvSpPr>
          <p:cNvPr id="2054" name="Rectangle 12"/>
          <p:cNvSpPr>
            <a:spLocks noChangeArrowheads="1"/>
          </p:cNvSpPr>
          <p:nvPr/>
        </p:nvSpPr>
        <p:spPr bwMode="auto">
          <a:xfrm>
            <a:off x="533400" y="274637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eaLnBrk="0" hangingPunct="0">
              <a:spcBef>
                <a:spcPct val="50000"/>
              </a:spcBef>
            </a:pPr>
            <a:r>
              <a:rPr lang="en-US" sz="1600" b="1">
                <a:latin typeface="Arial" pitchFamily="34" charset="0"/>
              </a:rPr>
              <a:t>Authors:</a:t>
            </a:r>
            <a:endParaRPr lang="en-US" sz="1600">
              <a:latin typeface="Arial"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1883578594"/>
              </p:ext>
            </p:extLst>
          </p:nvPr>
        </p:nvGraphicFramePr>
        <p:xfrm>
          <a:off x="685800" y="3429000"/>
          <a:ext cx="7696200" cy="762000"/>
        </p:xfrm>
        <a:graphic>
          <a:graphicData uri="http://schemas.openxmlformats.org/drawingml/2006/table">
            <a:tbl>
              <a:tblPr firstRow="1" bandRow="1">
                <a:tableStyleId>{21E4AEA4-8DFA-4A89-87EB-49C32662AFE0}</a:tableStyleId>
              </a:tblPr>
              <a:tblGrid>
                <a:gridCol w="1924050">
                  <a:extLst>
                    <a:ext uri="{9D8B030D-6E8A-4147-A177-3AD203B41FA5}">
                      <a16:colId xmlns:a16="http://schemas.microsoft.com/office/drawing/2014/main" val="20000"/>
                    </a:ext>
                  </a:extLst>
                </a:gridCol>
                <a:gridCol w="1924050">
                  <a:extLst>
                    <a:ext uri="{9D8B030D-6E8A-4147-A177-3AD203B41FA5}">
                      <a16:colId xmlns:a16="http://schemas.microsoft.com/office/drawing/2014/main" val="20001"/>
                    </a:ext>
                  </a:extLst>
                </a:gridCol>
                <a:gridCol w="1924050">
                  <a:extLst>
                    <a:ext uri="{9D8B030D-6E8A-4147-A177-3AD203B41FA5}">
                      <a16:colId xmlns:a16="http://schemas.microsoft.com/office/drawing/2014/main" val="20002"/>
                    </a:ext>
                  </a:extLst>
                </a:gridCol>
                <a:gridCol w="1924050">
                  <a:extLst>
                    <a:ext uri="{9D8B030D-6E8A-4147-A177-3AD203B41FA5}">
                      <a16:colId xmlns:a16="http://schemas.microsoft.com/office/drawing/2014/main" val="20003"/>
                    </a:ext>
                  </a:extLst>
                </a:gridCol>
              </a:tblGrid>
              <a:tr h="370682">
                <a:tc>
                  <a:txBody>
                    <a:bodyPr/>
                    <a:lstStyle/>
                    <a:p>
                      <a:pPr>
                        <a:spcAft>
                          <a:spcPts val="0"/>
                        </a:spcAft>
                      </a:pPr>
                      <a:r>
                        <a:rPr lang="en-US" sz="1200" kern="0" dirty="0">
                          <a:effectLst/>
                        </a:rPr>
                        <a:t>Name</a:t>
                      </a:r>
                      <a:endParaRPr lang="en-AU" sz="1200" b="1" kern="0" dirty="0">
                        <a:effectLst/>
                        <a:latin typeface="Times New Roman"/>
                      </a:endParaRPr>
                    </a:p>
                  </a:txBody>
                  <a:tcPr marL="68580" marR="68580" marT="0" marB="0" anchor="ctr"/>
                </a:tc>
                <a:tc>
                  <a:txBody>
                    <a:bodyPr/>
                    <a:lstStyle/>
                    <a:p>
                      <a:pPr>
                        <a:spcAft>
                          <a:spcPts val="0"/>
                        </a:spcAft>
                      </a:pPr>
                      <a:r>
                        <a:rPr lang="en-US" sz="1200" dirty="0">
                          <a:effectLst/>
                        </a:rPr>
                        <a:t>Company</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Phone</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email</a:t>
                      </a:r>
                      <a:endParaRPr lang="en-AU" sz="1200" dirty="0">
                        <a:effectLst/>
                        <a:latin typeface="Times New Roman"/>
                        <a:ea typeface="Times New Roman"/>
                      </a:endParaRPr>
                    </a:p>
                  </a:txBody>
                  <a:tcPr marL="68580" marR="68580" marT="0" marB="0" anchor="ctr"/>
                </a:tc>
                <a:extLst>
                  <a:ext uri="{0D108BD9-81ED-4DB2-BD59-A6C34878D82A}">
                    <a16:rowId xmlns:a16="http://schemas.microsoft.com/office/drawing/2014/main" val="10000"/>
                  </a:ext>
                </a:extLst>
              </a:tr>
              <a:tr h="391318">
                <a:tc>
                  <a:txBody>
                    <a:bodyPr/>
                    <a:lstStyle/>
                    <a:p>
                      <a:pPr>
                        <a:spcAft>
                          <a:spcPts val="0"/>
                        </a:spcAft>
                      </a:pPr>
                      <a:r>
                        <a:rPr lang="en-US" sz="1200" dirty="0">
                          <a:effectLst/>
                        </a:rPr>
                        <a:t>Andrew </a:t>
                      </a:r>
                      <a:r>
                        <a:rPr lang="en-US" sz="1200" dirty="0" smtClean="0">
                          <a:effectLst/>
                        </a:rPr>
                        <a:t>Myles </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a:spcAft>
                          <a:spcPts val="0"/>
                        </a:spcAft>
                      </a:pPr>
                      <a:r>
                        <a:rPr lang="en-US" sz="1200" dirty="0">
                          <a:effectLst/>
                        </a:rPr>
                        <a:t>Cisco</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marL="21590" indent="-21590">
                        <a:spcAft>
                          <a:spcPts val="0"/>
                        </a:spcAft>
                      </a:pPr>
                      <a:r>
                        <a:rPr lang="en-US" sz="1200" dirty="0" smtClean="0">
                          <a:effectLst/>
                        </a:rPr>
                        <a:t>+</a:t>
                      </a:r>
                      <a:r>
                        <a:rPr lang="en-US" sz="1200" dirty="0">
                          <a:effectLst/>
                        </a:rPr>
                        <a:t>61 418 656587</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a:spcAft>
                          <a:spcPts val="0"/>
                        </a:spcAft>
                      </a:pPr>
                      <a:r>
                        <a:rPr lang="en-US" sz="1200" dirty="0">
                          <a:effectLst/>
                        </a:rPr>
                        <a:t>amyles@cisco.com</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extLst>
                  <a:ext uri="{0D108BD9-81ED-4DB2-BD59-A6C34878D82A}">
                    <a16:rowId xmlns:a16="http://schemas.microsoft.com/office/drawing/2014/main" val="10001"/>
                  </a:ext>
                </a:extLst>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458200" cy="1066800"/>
          </a:xfrm>
        </p:spPr>
        <p:txBody>
          <a:bodyPr/>
          <a:lstStyle/>
          <a:p>
            <a:r>
              <a:rPr lang="en-AU" dirty="0" smtClean="0"/>
              <a:t>The agreed </a:t>
            </a:r>
            <a:r>
              <a:rPr lang="en-AU" i="1" dirty="0" smtClean="0"/>
              <a:t>Coexistence SC </a:t>
            </a:r>
            <a:r>
              <a:rPr lang="en-AU" dirty="0" smtClean="0"/>
              <a:t>scope focuses on ensuring 802.11ax has fair access to </a:t>
            </a:r>
            <a:r>
              <a:rPr lang="en-AU" dirty="0"/>
              <a:t>global unlicensed spectrum </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10</a:t>
            </a:fld>
            <a:endParaRPr lang="en-US"/>
          </a:p>
        </p:txBody>
      </p:sp>
      <p:sp>
        <p:nvSpPr>
          <p:cNvPr id="6" name="Rectangle 5"/>
          <p:cNvSpPr/>
          <p:nvPr/>
        </p:nvSpPr>
        <p:spPr bwMode="auto">
          <a:xfrm>
            <a:off x="404812" y="1828800"/>
            <a:ext cx="4114800" cy="1143001"/>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eaLnBrk="0" hangingPunct="0"/>
            <a:r>
              <a:rPr lang="en-AU" sz="1600" b="1" dirty="0">
                <a:latin typeface="+mj-lt"/>
              </a:rPr>
              <a:t>Discuss the use of PD, ED or other 802.11 coexistence mechanisms with the goal of promoting “fair” use of unlicensed </a:t>
            </a:r>
            <a:r>
              <a:rPr lang="en-AU" sz="1600" b="1" dirty="0" smtClean="0">
                <a:latin typeface="+mj-lt"/>
              </a:rPr>
              <a:t>spectrum</a:t>
            </a:r>
            <a:endParaRPr kumimoji="0" lang="en-AU" sz="1600" b="1" u="none" strike="noStrike" cap="none" normalizeH="0" baseline="0" dirty="0" smtClean="0">
              <a:ln>
                <a:noFill/>
              </a:ln>
              <a:solidFill>
                <a:schemeClr val="tx1"/>
              </a:solidFill>
              <a:effectLst/>
              <a:latin typeface="+mj-lt"/>
            </a:endParaRPr>
          </a:p>
        </p:txBody>
      </p:sp>
      <p:sp>
        <p:nvSpPr>
          <p:cNvPr id="7" name="Rectangle 6"/>
          <p:cNvSpPr/>
          <p:nvPr/>
        </p:nvSpPr>
        <p:spPr bwMode="auto">
          <a:xfrm>
            <a:off x="4724400" y="1828800"/>
            <a:ext cx="4114800" cy="1143001"/>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eaLnBrk="0" hangingPunct="0"/>
            <a:r>
              <a:rPr lang="en-AU" sz="1600" b="1" dirty="0">
                <a:latin typeface="+mj-lt"/>
              </a:rPr>
              <a:t>Promote an environment that allow IEEE 802.11ax “fair access” to global unlicensed spectrum </a:t>
            </a:r>
          </a:p>
        </p:txBody>
      </p:sp>
      <p:sp>
        <p:nvSpPr>
          <p:cNvPr id="8" name="Rectangle 7"/>
          <p:cNvSpPr/>
          <p:nvPr/>
        </p:nvSpPr>
        <p:spPr bwMode="auto">
          <a:xfrm>
            <a:off x="404812" y="2971801"/>
            <a:ext cx="4114800" cy="30480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179388" indent="-179388">
              <a:spcBef>
                <a:spcPts val="800"/>
              </a:spcBef>
              <a:buFont typeface="Arial" panose="020B0604020202020204" pitchFamily="34" charset="0"/>
              <a:buChar char="•"/>
            </a:pPr>
            <a:r>
              <a:rPr lang="en-AU" sz="1600" dirty="0" smtClean="0">
                <a:latin typeface="+mj-lt"/>
              </a:rPr>
              <a:t>Will </a:t>
            </a:r>
            <a:r>
              <a:rPr lang="en-AU" sz="1600" dirty="0">
                <a:latin typeface="+mj-lt"/>
              </a:rPr>
              <a:t>initially focus on liaising with 3GPP RAN/RAN1/RAN4 but may also lead to interactions with regulators and other stakeholders</a:t>
            </a:r>
          </a:p>
          <a:p>
            <a:pPr marL="179388" indent="-179388">
              <a:spcBef>
                <a:spcPts val="800"/>
              </a:spcBef>
              <a:buFont typeface="Arial" panose="020B0604020202020204" pitchFamily="34" charset="0"/>
              <a:buChar char="•"/>
            </a:pPr>
            <a:r>
              <a:rPr lang="en-AU" sz="1600" dirty="0">
                <a:latin typeface="+mj-lt"/>
              </a:rPr>
              <a:t>Will probably not conclude at least until RAN4’s 802.11/LAA coexistence testing is defined and successfully executed</a:t>
            </a:r>
          </a:p>
          <a:p>
            <a:pPr marL="179388" indent="-179388">
              <a:spcBef>
                <a:spcPts val="800"/>
              </a:spcBef>
              <a:buFont typeface="Arial" panose="020B0604020202020204" pitchFamily="34" charset="0"/>
              <a:buChar char="•"/>
            </a:pPr>
            <a:r>
              <a:rPr lang="en-AU" sz="1600" dirty="0">
                <a:latin typeface="+mj-lt"/>
              </a:rPr>
              <a:t>May require the SC to consider other simulations and results of tests of potential LAA/802.11 coexistence </a:t>
            </a:r>
            <a:r>
              <a:rPr lang="en-AU" sz="1600" dirty="0" smtClean="0">
                <a:latin typeface="+mj-lt"/>
              </a:rPr>
              <a:t>mechanisms</a:t>
            </a:r>
            <a:endParaRPr lang="en-AU" sz="1600" dirty="0">
              <a:latin typeface="+mj-lt"/>
            </a:endParaRPr>
          </a:p>
        </p:txBody>
      </p:sp>
      <p:sp>
        <p:nvSpPr>
          <p:cNvPr id="9" name="Rectangle 8"/>
          <p:cNvSpPr/>
          <p:nvPr/>
        </p:nvSpPr>
        <p:spPr bwMode="auto">
          <a:xfrm>
            <a:off x="4724400" y="2971801"/>
            <a:ext cx="4114800" cy="30480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179388" indent="-179388">
              <a:spcBef>
                <a:spcPts val="800"/>
              </a:spcBef>
              <a:buFont typeface="Arial" panose="020B0604020202020204" pitchFamily="34" charset="0"/>
              <a:buChar char="•"/>
            </a:pPr>
            <a:r>
              <a:rPr lang="en-AU" sz="1600" dirty="0" smtClean="0">
                <a:latin typeface="+mj-lt"/>
              </a:rPr>
              <a:t>Will </a:t>
            </a:r>
            <a:r>
              <a:rPr lang="en-AU" sz="1600" dirty="0">
                <a:latin typeface="+mj-lt"/>
              </a:rPr>
              <a:t>initially focus on encouraging a “technology neutral” solution in the next revision of EN 301 893 that allows IEEE 802.11ax fair access to unlicensed spectrum in Europe (noting the European approach is likely to have global impact)</a:t>
            </a:r>
          </a:p>
          <a:p>
            <a:pPr marL="179388" indent="-179388">
              <a:spcBef>
                <a:spcPts val="800"/>
              </a:spcBef>
              <a:buFont typeface="Arial" panose="020B0604020202020204" pitchFamily="34" charset="0"/>
              <a:buChar char="•"/>
            </a:pPr>
            <a:r>
              <a:rPr lang="en-AU" sz="1600" dirty="0">
                <a:latin typeface="+mj-lt"/>
              </a:rPr>
              <a:t>The effort will also focus on allowing 802.11ax to use innovative mechanisms for frequency reuse without compromising the goal of fair access</a:t>
            </a:r>
          </a:p>
        </p:txBody>
      </p:sp>
    </p:spTree>
    <p:extLst>
      <p:ext uri="{BB962C8B-B14F-4D97-AF65-F5344CB8AC3E}">
        <p14:creationId xmlns:p14="http://schemas.microsoft.com/office/powerpoint/2010/main" val="376497154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i="1" dirty="0" smtClean="0"/>
              <a:t>Coexistence SC </a:t>
            </a:r>
            <a:r>
              <a:rPr lang="en-AU" dirty="0" smtClean="0"/>
              <a:t>will close when determined by the 802.11 WG or 802.11ax is ratified</a:t>
            </a:r>
            <a:endParaRPr lang="en-AU" dirty="0"/>
          </a:p>
        </p:txBody>
      </p:sp>
      <p:sp>
        <p:nvSpPr>
          <p:cNvPr id="3" name="Content Placeholder 2"/>
          <p:cNvSpPr>
            <a:spLocks noGrp="1"/>
          </p:cNvSpPr>
          <p:nvPr>
            <p:ph idx="1"/>
          </p:nvPr>
        </p:nvSpPr>
        <p:spPr/>
        <p:txBody>
          <a:bodyPr/>
          <a:lstStyle/>
          <a:p>
            <a:r>
              <a:rPr lang="en-AU" dirty="0"/>
              <a:t>IEEE 802.11 Coexistence SC </a:t>
            </a:r>
            <a:r>
              <a:rPr lang="en-AU" dirty="0" smtClean="0"/>
              <a:t>close down criteria</a:t>
            </a:r>
            <a:endParaRPr lang="en-AU" i="1" dirty="0"/>
          </a:p>
          <a:p>
            <a:pPr lvl="1"/>
            <a:r>
              <a:rPr lang="en-AU" i="1" dirty="0" smtClean="0"/>
              <a:t>The SC is closed by the IEEE 802.11 WG </a:t>
            </a:r>
          </a:p>
          <a:p>
            <a:pPr lvl="2"/>
            <a:r>
              <a:rPr lang="en-AU" i="1" dirty="0" smtClean="0"/>
              <a:t>… </a:t>
            </a:r>
            <a:r>
              <a:rPr lang="en-AU" i="1" dirty="0"/>
              <a:t>after it is determined </a:t>
            </a:r>
            <a:r>
              <a:rPr lang="en-AU" i="1" dirty="0" smtClean="0"/>
              <a:t>that </a:t>
            </a:r>
            <a:r>
              <a:rPr lang="en-AU" i="1" dirty="0"/>
              <a:t>the SC is unlikely to make further progress towards its goals</a:t>
            </a:r>
          </a:p>
          <a:p>
            <a:pPr lvl="1"/>
            <a:r>
              <a:rPr lang="en-AU" i="1" dirty="0" smtClean="0"/>
              <a:t>IEEE 802.11ax completes Sponsor Ballot</a:t>
            </a:r>
          </a:p>
          <a:p>
            <a:pPr lvl="2"/>
            <a:r>
              <a:rPr lang="en-AU" i="1" dirty="0" smtClean="0"/>
              <a:t>… noting that the Coexistence SC ad hoc is unlikely to be relevant at that point anyway</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11</a:t>
            </a:fld>
            <a:endParaRPr lang="en-US"/>
          </a:p>
        </p:txBody>
      </p:sp>
    </p:spTree>
    <p:extLst>
      <p:ext uri="{BB962C8B-B14F-4D97-AF65-F5344CB8AC3E}">
        <p14:creationId xmlns:p14="http://schemas.microsoft.com/office/powerpoint/2010/main" val="29419208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i="1" dirty="0" smtClean="0">
                <a:solidFill>
                  <a:schemeClr val="accent2"/>
                </a:solidFill>
              </a:rPr>
              <a:t>Minutes</a:t>
            </a:r>
            <a:endParaRPr lang="en-AU" sz="2400" b="1" i="1" dirty="0">
              <a:solidFill>
                <a:schemeClr val="accent2"/>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12</a:t>
            </a:fld>
            <a:endParaRPr lang="en-US"/>
          </a:p>
        </p:txBody>
      </p:sp>
    </p:spTree>
    <p:extLst>
      <p:ext uri="{BB962C8B-B14F-4D97-AF65-F5344CB8AC3E}">
        <p14:creationId xmlns:p14="http://schemas.microsoft.com/office/powerpoint/2010/main" val="27717284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Coexistence SC will consider approval of the meeting minutes from </a:t>
            </a:r>
            <a:r>
              <a:rPr lang="en-AU" dirty="0" smtClean="0"/>
              <a:t>St Louis</a:t>
            </a:r>
            <a:endParaRPr lang="en-AU" dirty="0"/>
          </a:p>
        </p:txBody>
      </p:sp>
      <p:sp>
        <p:nvSpPr>
          <p:cNvPr id="3" name="Content Placeholder 2"/>
          <p:cNvSpPr>
            <a:spLocks noGrp="1"/>
          </p:cNvSpPr>
          <p:nvPr>
            <p:ph idx="1"/>
          </p:nvPr>
        </p:nvSpPr>
        <p:spPr/>
        <p:txBody>
          <a:bodyPr/>
          <a:lstStyle/>
          <a:p>
            <a:pPr lvl="1"/>
            <a:r>
              <a:rPr lang="en-AU" dirty="0" smtClean="0"/>
              <a:t>The minutes for the Coexistence SC at the </a:t>
            </a:r>
            <a:r>
              <a:rPr lang="en-AU" dirty="0"/>
              <a:t>St Louis </a:t>
            </a:r>
            <a:r>
              <a:rPr lang="en-AU" dirty="0" smtClean="0"/>
              <a:t>meeting in </a:t>
            </a:r>
            <a:r>
              <a:rPr lang="en-AU" dirty="0" smtClean="0"/>
              <a:t>Jan 2019 </a:t>
            </a:r>
            <a:r>
              <a:rPr lang="en-AU" dirty="0" smtClean="0"/>
              <a:t>are available on Mentor</a:t>
            </a:r>
            <a:r>
              <a:rPr lang="en-AU" dirty="0" smtClean="0"/>
              <a:t>:</a:t>
            </a:r>
          </a:p>
          <a:p>
            <a:pPr lvl="2"/>
            <a:r>
              <a:rPr lang="en-AU" dirty="0" err="1" smtClean="0">
                <a:solidFill>
                  <a:srgbClr val="FF0000"/>
                </a:solidFill>
              </a:rPr>
              <a:t>tbd</a:t>
            </a:r>
            <a:endParaRPr lang="en-AU" dirty="0" smtClean="0">
              <a:solidFill>
                <a:srgbClr val="FF0000"/>
              </a:solidFill>
            </a:endParaRPr>
          </a:p>
          <a:p>
            <a:pPr lvl="1"/>
            <a:r>
              <a:rPr lang="en-AU" dirty="0" smtClean="0"/>
              <a:t>Motion</a:t>
            </a:r>
            <a:r>
              <a:rPr lang="en-AU" dirty="0" smtClean="0"/>
              <a:t>:</a:t>
            </a:r>
          </a:p>
          <a:p>
            <a:pPr lvl="2"/>
            <a:r>
              <a:rPr lang="en-AU" i="1" dirty="0" smtClean="0"/>
              <a:t>The IEEE 802 </a:t>
            </a:r>
            <a:r>
              <a:rPr lang="en-AU" i="1" dirty="0" err="1" smtClean="0"/>
              <a:t>Coex</a:t>
            </a:r>
            <a:r>
              <a:rPr lang="en-AU" i="1" dirty="0" smtClean="0"/>
              <a:t> SC </a:t>
            </a:r>
            <a:r>
              <a:rPr lang="en-AU" i="1" dirty="0" smtClean="0"/>
              <a:t>approves </a:t>
            </a:r>
            <a:r>
              <a:rPr lang="en-AU" i="1" dirty="0" err="1" smtClean="0">
                <a:solidFill>
                  <a:srgbClr val="FF0000"/>
                </a:solidFill>
              </a:rPr>
              <a:t>tbd</a:t>
            </a:r>
            <a:r>
              <a:rPr lang="en-AU" i="1" dirty="0" smtClean="0">
                <a:solidFill>
                  <a:srgbClr val="FF0000"/>
                </a:solidFill>
              </a:rPr>
              <a:t> </a:t>
            </a:r>
            <a:r>
              <a:rPr lang="en-AU" i="1" dirty="0" smtClean="0"/>
              <a:t>as minutes of its meeting in </a:t>
            </a:r>
            <a:r>
              <a:rPr lang="en-AU" i="1" dirty="0"/>
              <a:t>St Louis  </a:t>
            </a:r>
            <a:r>
              <a:rPr lang="en-AU" i="1" dirty="0" smtClean="0"/>
              <a:t>in </a:t>
            </a:r>
            <a:r>
              <a:rPr lang="en-AU" i="1" dirty="0" smtClean="0"/>
              <a:t>Jan 2019</a:t>
            </a:r>
            <a:endParaRPr lang="en-AU" i="1" dirty="0" smtClean="0"/>
          </a:p>
          <a:p>
            <a:pPr lvl="2"/>
            <a:r>
              <a:rPr lang="en-AU" dirty="0" smtClean="0"/>
              <a:t>Moved: </a:t>
            </a:r>
          </a:p>
          <a:p>
            <a:pPr lvl="2"/>
            <a:r>
              <a:rPr lang="en-AU" dirty="0" smtClean="0"/>
              <a:t>Seconded:</a:t>
            </a:r>
          </a:p>
          <a:p>
            <a:pPr lvl="2"/>
            <a:r>
              <a:rPr lang="en-AU" dirty="0" smtClean="0"/>
              <a:t>Result:</a:t>
            </a:r>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13</a:t>
            </a:fld>
            <a:endParaRPr lang="en-US"/>
          </a:p>
        </p:txBody>
      </p:sp>
    </p:spTree>
    <p:extLst>
      <p:ext uri="{BB962C8B-B14F-4D97-AF65-F5344CB8AC3E}">
        <p14:creationId xmlns:p14="http://schemas.microsoft.com/office/powerpoint/2010/main" val="102448844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Agenda items</a:t>
            </a:r>
          </a:p>
          <a:p>
            <a:pPr marL="342900" lvl="1" indent="-342900" algn="ctr">
              <a:buNone/>
            </a:pPr>
            <a:r>
              <a:rPr lang="en-AU" sz="2400" b="1" dirty="0" smtClean="0">
                <a:solidFill>
                  <a:srgbClr val="FF0000"/>
                </a:solidFill>
              </a:rPr>
              <a:t>The workshop</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14</a:t>
            </a:fld>
            <a:endParaRPr lang="en-US"/>
          </a:p>
        </p:txBody>
      </p:sp>
    </p:spTree>
    <p:extLst>
      <p:ext uri="{BB962C8B-B14F-4D97-AF65-F5344CB8AC3E}">
        <p14:creationId xmlns:p14="http://schemas.microsoft.com/office/powerpoint/2010/main" val="325789919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dirty="0" err="1" smtClean="0"/>
              <a:t>Coex</a:t>
            </a:r>
            <a:r>
              <a:rPr lang="en-AU" dirty="0" smtClean="0"/>
              <a:t> SC will </a:t>
            </a:r>
            <a:r>
              <a:rPr lang="en-AU" dirty="0" smtClean="0"/>
              <a:t>hear an update on the  </a:t>
            </a:r>
            <a:r>
              <a:rPr lang="en-AU" dirty="0" err="1" smtClean="0"/>
              <a:t>the</a:t>
            </a:r>
            <a:r>
              <a:rPr lang="en-AU" dirty="0" smtClean="0"/>
              <a:t> Coexistence Workshop arrangements</a:t>
            </a:r>
            <a:endParaRPr lang="en-AU" dirty="0"/>
          </a:p>
        </p:txBody>
      </p:sp>
      <p:sp>
        <p:nvSpPr>
          <p:cNvPr id="3" name="Content Placeholder 2"/>
          <p:cNvSpPr>
            <a:spLocks noGrp="1"/>
          </p:cNvSpPr>
          <p:nvPr>
            <p:ph idx="1"/>
          </p:nvPr>
        </p:nvSpPr>
        <p:spPr/>
        <p:txBody>
          <a:bodyPr/>
          <a:lstStyle/>
          <a:p>
            <a:pPr lvl="1"/>
            <a:r>
              <a:rPr lang="en-AU" dirty="0" smtClean="0"/>
              <a:t>…</a:t>
            </a:r>
            <a:endParaRPr lang="en-AU"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15</a:t>
            </a:fld>
            <a:endParaRPr lang="en-US"/>
          </a:p>
        </p:txBody>
      </p:sp>
    </p:spTree>
    <p:extLst>
      <p:ext uri="{BB962C8B-B14F-4D97-AF65-F5344CB8AC3E}">
        <p14:creationId xmlns:p14="http://schemas.microsoft.com/office/powerpoint/2010/main" val="16591235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Agenda items</a:t>
            </a:r>
          </a:p>
          <a:p>
            <a:pPr marL="342900" lvl="1" indent="-342900" algn="ctr">
              <a:buNone/>
            </a:pPr>
            <a:r>
              <a:rPr lang="en-AU" sz="2400" b="1" dirty="0" smtClean="0">
                <a:solidFill>
                  <a:srgbClr val="FF0000"/>
                </a:solidFill>
              </a:rPr>
              <a:t>LAA status</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16</a:t>
            </a:fld>
            <a:endParaRPr lang="en-US"/>
          </a:p>
        </p:txBody>
      </p:sp>
    </p:spTree>
    <p:extLst>
      <p:ext uri="{BB962C8B-B14F-4D97-AF65-F5344CB8AC3E}">
        <p14:creationId xmlns:p14="http://schemas.microsoft.com/office/powerpoint/2010/main" val="398633765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Updated statistics conform that there is significant interest in LAA </a:t>
            </a:r>
            <a:endParaRPr lang="en-AU" dirty="0"/>
          </a:p>
        </p:txBody>
      </p:sp>
      <p:graphicFrame>
        <p:nvGraphicFramePr>
          <p:cNvPr id="6" name="Content Placeholder 5"/>
          <p:cNvGraphicFramePr>
            <a:graphicFrameLocks noGrp="1"/>
          </p:cNvGraphicFramePr>
          <p:nvPr>
            <p:ph idx="1"/>
            <p:extLst/>
          </p:nvPr>
        </p:nvGraphicFramePr>
        <p:xfrm>
          <a:off x="1524000" y="2180924"/>
          <a:ext cx="6172200" cy="2956560"/>
        </p:xfrm>
        <a:graphic>
          <a:graphicData uri="http://schemas.openxmlformats.org/drawingml/2006/table">
            <a:tbl>
              <a:tblPr firstRow="1" bandRow="1">
                <a:tableStyleId>{21E4AEA4-8DFA-4A89-87EB-49C32662AFE0}</a:tableStyleId>
              </a:tblPr>
              <a:tblGrid>
                <a:gridCol w="1264185">
                  <a:extLst>
                    <a:ext uri="{9D8B030D-6E8A-4147-A177-3AD203B41FA5}">
                      <a16:colId xmlns:a16="http://schemas.microsoft.com/office/drawing/2014/main" val="3409454223"/>
                    </a:ext>
                  </a:extLst>
                </a:gridCol>
                <a:gridCol w="1636005">
                  <a:extLst>
                    <a:ext uri="{9D8B030D-6E8A-4147-A177-3AD203B41FA5}">
                      <a16:colId xmlns:a16="http://schemas.microsoft.com/office/drawing/2014/main" val="1001302695"/>
                    </a:ext>
                  </a:extLst>
                </a:gridCol>
                <a:gridCol w="1636005">
                  <a:extLst>
                    <a:ext uri="{9D8B030D-6E8A-4147-A177-3AD203B41FA5}">
                      <a16:colId xmlns:a16="http://schemas.microsoft.com/office/drawing/2014/main" val="4129828934"/>
                    </a:ext>
                  </a:extLst>
                </a:gridCol>
                <a:gridCol w="1636005">
                  <a:extLst>
                    <a:ext uri="{9D8B030D-6E8A-4147-A177-3AD203B41FA5}">
                      <a16:colId xmlns:a16="http://schemas.microsoft.com/office/drawing/2014/main" val="175375953"/>
                    </a:ext>
                  </a:extLst>
                </a:gridCol>
              </a:tblGrid>
              <a:tr h="385221">
                <a:tc>
                  <a:txBody>
                    <a:bodyPr/>
                    <a:lstStyle/>
                    <a:p>
                      <a:r>
                        <a:rPr lang="en-AU" sz="1400" dirty="0" smtClean="0"/>
                        <a:t>Technology</a:t>
                      </a:r>
                      <a:endParaRPr lang="en-AU" sz="1400" dirty="0"/>
                    </a:p>
                  </a:txBody>
                  <a:tcPr anchor="ctr"/>
                </a:tc>
                <a:tc>
                  <a:txBody>
                    <a:bodyPr/>
                    <a:lstStyle/>
                    <a:p>
                      <a:r>
                        <a:rPr lang="en-AU" sz="1400" dirty="0" smtClean="0"/>
                        <a:t>Stage</a:t>
                      </a:r>
                      <a:endParaRPr lang="en-AU" sz="1400" dirty="0"/>
                    </a:p>
                  </a:txBody>
                  <a:tcPr anchor="ctr"/>
                </a:tc>
                <a:tc>
                  <a:txBody>
                    <a:bodyPr/>
                    <a:lstStyle/>
                    <a:p>
                      <a:pPr algn="ctr"/>
                      <a:r>
                        <a:rPr lang="en-AU" sz="1400" dirty="0" smtClean="0"/>
                        <a:t>GSMA</a:t>
                      </a:r>
                      <a:r>
                        <a:rPr lang="en-AU" sz="1400" b="1" kern="1200" baseline="30000" dirty="0" smtClean="0">
                          <a:solidFill>
                            <a:schemeClr val="lt1"/>
                          </a:solidFill>
                          <a:latin typeface="+mn-lt"/>
                          <a:ea typeface="+mn-ea"/>
                          <a:cs typeface="+mn-cs"/>
                        </a:rPr>
                        <a:t>1</a:t>
                      </a:r>
                      <a:r>
                        <a:rPr lang="en-AU" sz="1400" dirty="0" smtClean="0"/>
                        <a:t/>
                      </a:r>
                      <a:br>
                        <a:rPr lang="en-AU" sz="1400" dirty="0" smtClean="0"/>
                      </a:br>
                      <a:r>
                        <a:rPr lang="en-AU" sz="1400" dirty="0" smtClean="0"/>
                        <a:t>(July 2018)</a:t>
                      </a:r>
                      <a:endParaRPr lang="en-AU" sz="1400" dirty="0"/>
                    </a:p>
                  </a:txBody>
                  <a:tcPr anchor="ctr"/>
                </a:tc>
                <a:tc>
                  <a:txBody>
                    <a:bodyPr/>
                    <a:lstStyle/>
                    <a:p>
                      <a:pPr algn="ctr"/>
                      <a:r>
                        <a:rPr lang="en-AU" sz="1400" dirty="0" smtClean="0"/>
                        <a:t>GSA</a:t>
                      </a:r>
                      <a:r>
                        <a:rPr lang="en-AU" sz="1400" b="1" kern="1200" baseline="30000" dirty="0" smtClean="0">
                          <a:solidFill>
                            <a:schemeClr val="lt1"/>
                          </a:solidFill>
                          <a:latin typeface="+mn-lt"/>
                          <a:ea typeface="+mn-ea"/>
                          <a:cs typeface="+mn-cs"/>
                        </a:rPr>
                        <a:t>2</a:t>
                      </a:r>
                      <a:r>
                        <a:rPr lang="en-AU" sz="1400" dirty="0" smtClean="0"/>
                        <a:t/>
                      </a:r>
                      <a:br>
                        <a:rPr lang="en-AU" sz="1400" dirty="0" smtClean="0"/>
                      </a:br>
                      <a:r>
                        <a:rPr lang="en-AU" sz="1400" dirty="0" smtClean="0"/>
                        <a:t>(Oct 2018)</a:t>
                      </a:r>
                      <a:endParaRPr lang="en-AU" sz="1400" dirty="0"/>
                    </a:p>
                  </a:txBody>
                  <a:tcPr anchor="ctr"/>
                </a:tc>
                <a:extLst>
                  <a:ext uri="{0D108BD9-81ED-4DB2-BD59-A6C34878D82A}">
                    <a16:rowId xmlns:a16="http://schemas.microsoft.com/office/drawing/2014/main" val="199255957"/>
                  </a:ext>
                </a:extLst>
              </a:tr>
              <a:tr h="275697">
                <a:tc rowSpan="2">
                  <a:txBody>
                    <a:bodyPr/>
                    <a:lstStyle/>
                    <a:p>
                      <a:r>
                        <a:rPr lang="en-AU" sz="1400" dirty="0" smtClean="0"/>
                        <a:t>LAA</a:t>
                      </a:r>
                      <a:endParaRPr lang="en-AU" sz="1400" dirty="0"/>
                    </a:p>
                  </a:txBody>
                  <a:tcPr anchor="ctr"/>
                </a:tc>
                <a:tc>
                  <a:txBody>
                    <a:bodyPr/>
                    <a:lstStyle/>
                    <a:p>
                      <a:r>
                        <a:rPr lang="en-AU" sz="1400" dirty="0" smtClean="0"/>
                        <a:t>Planned,</a:t>
                      </a:r>
                      <a:r>
                        <a:rPr lang="en-AU" sz="1400" baseline="0" dirty="0" smtClean="0"/>
                        <a:t> testing</a:t>
                      </a:r>
                      <a:endParaRPr lang="en-AU" sz="1400" dirty="0"/>
                    </a:p>
                  </a:txBody>
                  <a:tcPr anchor="ctr"/>
                </a:tc>
                <a:tc>
                  <a:txBody>
                    <a:bodyPr/>
                    <a:lstStyle/>
                    <a:p>
                      <a:pPr algn="ctr"/>
                      <a:r>
                        <a:rPr lang="en-AU" sz="1400" dirty="0" smtClean="0"/>
                        <a:t>23</a:t>
                      </a:r>
                      <a:endParaRPr lang="en-AU" sz="1400" dirty="0"/>
                    </a:p>
                  </a:txBody>
                  <a:tcPr anchor="ctr"/>
                </a:tc>
                <a:tc>
                  <a:txBody>
                    <a:bodyPr/>
                    <a:lstStyle/>
                    <a:p>
                      <a:pPr algn="ctr"/>
                      <a:r>
                        <a:rPr lang="en-AU" sz="1400" dirty="0" smtClean="0"/>
                        <a:t>22</a:t>
                      </a:r>
                      <a:endParaRPr lang="en-AU" sz="1400" dirty="0"/>
                    </a:p>
                  </a:txBody>
                  <a:tcPr anchor="ctr"/>
                </a:tc>
                <a:extLst>
                  <a:ext uri="{0D108BD9-81ED-4DB2-BD59-A6C34878D82A}">
                    <a16:rowId xmlns:a16="http://schemas.microsoft.com/office/drawing/2014/main" val="2071330830"/>
                  </a:ext>
                </a:extLst>
              </a:tr>
              <a:tr h="275697">
                <a:tc vMerge="1">
                  <a:txBody>
                    <a:bodyPr/>
                    <a:lstStyle/>
                    <a:p>
                      <a:endParaRPr lang="en-AU" dirty="0"/>
                    </a:p>
                  </a:txBody>
                  <a:tcPr/>
                </a:tc>
                <a:tc>
                  <a:txBody>
                    <a:bodyPr/>
                    <a:lstStyle/>
                    <a:p>
                      <a:r>
                        <a:rPr lang="en-AU" sz="1400" dirty="0" smtClean="0"/>
                        <a:t>Deployed</a:t>
                      </a:r>
                      <a:endParaRPr lang="en-AU" sz="1400" dirty="0"/>
                    </a:p>
                  </a:txBody>
                  <a:tcPr anchor="ctr"/>
                </a:tc>
                <a:tc>
                  <a:txBody>
                    <a:bodyPr/>
                    <a:lstStyle/>
                    <a:p>
                      <a:pPr algn="ctr"/>
                      <a:r>
                        <a:rPr lang="en-AU" sz="1400" dirty="0" smtClean="0"/>
                        <a:t>4</a:t>
                      </a:r>
                      <a:endParaRPr lang="en-AU" sz="1400" dirty="0"/>
                    </a:p>
                  </a:txBody>
                  <a:tcPr anchor="ctr"/>
                </a:tc>
                <a:tc>
                  <a:txBody>
                    <a:bodyPr/>
                    <a:lstStyle/>
                    <a:p>
                      <a:pPr algn="ctr"/>
                      <a:r>
                        <a:rPr lang="en-AU" sz="1400" dirty="0" smtClean="0"/>
                        <a:t>6</a:t>
                      </a:r>
                      <a:endParaRPr lang="en-AU" sz="1400" dirty="0"/>
                    </a:p>
                  </a:txBody>
                  <a:tcPr anchor="ctr"/>
                </a:tc>
                <a:extLst>
                  <a:ext uri="{0D108BD9-81ED-4DB2-BD59-A6C34878D82A}">
                    <a16:rowId xmlns:a16="http://schemas.microsoft.com/office/drawing/2014/main" val="2912597888"/>
                  </a:ext>
                </a:extLst>
              </a:tr>
              <a:tr h="275697">
                <a:tc rowSpan="2">
                  <a:txBody>
                    <a:bodyPr/>
                    <a:lstStyle/>
                    <a:p>
                      <a:r>
                        <a:rPr lang="en-AU" sz="1400" dirty="0" err="1" smtClean="0"/>
                        <a:t>eLAA</a:t>
                      </a:r>
                      <a:endParaRPr lang="en-AU" sz="1400" dirty="0"/>
                    </a:p>
                  </a:txBody>
                  <a:tcPr anchor="ctr"/>
                </a:tc>
                <a:tc>
                  <a:txBody>
                    <a:bodyPr/>
                    <a:lstStyle/>
                    <a:p>
                      <a:r>
                        <a:rPr lang="en-AU" sz="1400" dirty="0" smtClean="0"/>
                        <a:t>Planned,</a:t>
                      </a:r>
                      <a:r>
                        <a:rPr lang="en-AU" sz="1400" baseline="0" dirty="0" smtClean="0"/>
                        <a:t> testing</a:t>
                      </a:r>
                      <a:endParaRPr lang="en-AU" sz="1400" dirty="0"/>
                    </a:p>
                  </a:txBody>
                  <a:tcPr anchor="ctr"/>
                </a:tc>
                <a:tc>
                  <a:txBody>
                    <a:bodyPr/>
                    <a:lstStyle/>
                    <a:p>
                      <a:pPr algn="ctr"/>
                      <a:r>
                        <a:rPr lang="en-AU" sz="1400" dirty="0" smtClean="0"/>
                        <a:t>?</a:t>
                      </a:r>
                      <a:endParaRPr lang="en-AU" sz="1400" dirty="0"/>
                    </a:p>
                  </a:txBody>
                  <a:tcPr anchor="ctr"/>
                </a:tc>
                <a:tc>
                  <a:txBody>
                    <a:bodyPr/>
                    <a:lstStyle/>
                    <a:p>
                      <a:pPr algn="ctr"/>
                      <a:r>
                        <a:rPr lang="en-AU" sz="1400" dirty="0" smtClean="0"/>
                        <a:t>1</a:t>
                      </a:r>
                      <a:endParaRPr lang="en-AU" sz="1400" dirty="0"/>
                    </a:p>
                  </a:txBody>
                  <a:tcPr anchor="ctr"/>
                </a:tc>
                <a:extLst>
                  <a:ext uri="{0D108BD9-81ED-4DB2-BD59-A6C34878D82A}">
                    <a16:rowId xmlns:a16="http://schemas.microsoft.com/office/drawing/2014/main" val="1702723510"/>
                  </a:ext>
                </a:extLst>
              </a:tr>
              <a:tr h="275697">
                <a:tc vMerge="1">
                  <a:txBody>
                    <a:bodyPr/>
                    <a:lstStyle/>
                    <a:p>
                      <a:endParaRPr lang="en-AU" dirty="0"/>
                    </a:p>
                  </a:txBody>
                  <a:tcPr/>
                </a:tc>
                <a:tc>
                  <a:txBody>
                    <a:bodyPr/>
                    <a:lstStyle/>
                    <a:p>
                      <a:r>
                        <a:rPr lang="en-AU" sz="1400" dirty="0" smtClean="0"/>
                        <a:t>Deployed</a:t>
                      </a:r>
                      <a:endParaRPr lang="en-AU" sz="1400" dirty="0"/>
                    </a:p>
                  </a:txBody>
                  <a:tcPr anchor="ctr"/>
                </a:tc>
                <a:tc>
                  <a:txBody>
                    <a:bodyPr/>
                    <a:lstStyle/>
                    <a:p>
                      <a:pPr algn="ctr"/>
                      <a:r>
                        <a:rPr lang="en-AU" sz="1400" dirty="0" smtClean="0"/>
                        <a:t>?</a:t>
                      </a:r>
                      <a:endParaRPr lang="en-AU" sz="1400" dirty="0"/>
                    </a:p>
                  </a:txBody>
                  <a:tcPr anchor="ctr"/>
                </a:tc>
                <a:tc>
                  <a:txBody>
                    <a:bodyPr/>
                    <a:lstStyle/>
                    <a:p>
                      <a:pPr algn="ctr"/>
                      <a:r>
                        <a:rPr lang="en-AU" sz="1400" dirty="0" smtClean="0"/>
                        <a:t>0</a:t>
                      </a:r>
                      <a:endParaRPr lang="en-AU" sz="1400" dirty="0"/>
                    </a:p>
                  </a:txBody>
                  <a:tcPr anchor="ctr"/>
                </a:tc>
                <a:extLst>
                  <a:ext uri="{0D108BD9-81ED-4DB2-BD59-A6C34878D82A}">
                    <a16:rowId xmlns:a16="http://schemas.microsoft.com/office/drawing/2014/main" val="1043723728"/>
                  </a:ext>
                </a:extLst>
              </a:tr>
              <a:tr h="275697">
                <a:tc rowSpan="2">
                  <a:txBody>
                    <a:bodyPr/>
                    <a:lstStyle/>
                    <a:p>
                      <a:r>
                        <a:rPr lang="en-AU" sz="1400" dirty="0" smtClean="0"/>
                        <a:t>LWA</a:t>
                      </a:r>
                      <a:endParaRPr lang="en-AU" sz="1400" dirty="0"/>
                    </a:p>
                  </a:txBody>
                  <a:tcPr anchor="ctr"/>
                </a:tc>
                <a:tc>
                  <a:txBody>
                    <a:bodyPr/>
                    <a:lstStyle/>
                    <a:p>
                      <a:r>
                        <a:rPr lang="en-AU" sz="1400" dirty="0" smtClean="0"/>
                        <a:t>Planned,</a:t>
                      </a:r>
                      <a:r>
                        <a:rPr lang="en-AU" sz="1400" baseline="0" dirty="0" smtClean="0"/>
                        <a:t> testing</a:t>
                      </a:r>
                      <a:endParaRPr lang="en-AU" sz="1400" dirty="0"/>
                    </a:p>
                  </a:txBody>
                  <a:tcPr anchor="ctr"/>
                </a:tc>
                <a:tc>
                  <a:txBody>
                    <a:bodyPr/>
                    <a:lstStyle/>
                    <a:p>
                      <a:pPr algn="ctr"/>
                      <a:r>
                        <a:rPr lang="en-AU" sz="1400" dirty="0" smtClean="0"/>
                        <a:t>?</a:t>
                      </a:r>
                      <a:endParaRPr lang="en-AU" sz="1400" dirty="0"/>
                    </a:p>
                  </a:txBody>
                  <a:tcPr anchor="ctr"/>
                </a:tc>
                <a:tc>
                  <a:txBody>
                    <a:bodyPr/>
                    <a:lstStyle/>
                    <a:p>
                      <a:pPr algn="ctr"/>
                      <a:r>
                        <a:rPr lang="en-AU" sz="1400" dirty="0" smtClean="0"/>
                        <a:t>2</a:t>
                      </a:r>
                      <a:endParaRPr lang="en-AU" sz="1400" dirty="0"/>
                    </a:p>
                  </a:txBody>
                  <a:tcPr anchor="ctr"/>
                </a:tc>
                <a:extLst>
                  <a:ext uri="{0D108BD9-81ED-4DB2-BD59-A6C34878D82A}">
                    <a16:rowId xmlns:a16="http://schemas.microsoft.com/office/drawing/2014/main" val="634136015"/>
                  </a:ext>
                </a:extLst>
              </a:tr>
              <a:tr h="275697">
                <a:tc vMerge="1">
                  <a:txBody>
                    <a:bodyPr/>
                    <a:lstStyle/>
                    <a:p>
                      <a:endParaRPr lang="en-AU" dirty="0"/>
                    </a:p>
                  </a:txBody>
                  <a:tcPr/>
                </a:tc>
                <a:tc>
                  <a:txBody>
                    <a:bodyPr/>
                    <a:lstStyle/>
                    <a:p>
                      <a:r>
                        <a:rPr lang="en-AU" sz="1400" dirty="0" smtClean="0"/>
                        <a:t>Deployed</a:t>
                      </a:r>
                      <a:endParaRPr lang="en-AU" sz="1400" dirty="0"/>
                    </a:p>
                  </a:txBody>
                  <a:tcPr anchor="ctr"/>
                </a:tc>
                <a:tc>
                  <a:txBody>
                    <a:bodyPr/>
                    <a:lstStyle/>
                    <a:p>
                      <a:pPr algn="ctr"/>
                      <a:r>
                        <a:rPr lang="en-AU" sz="1400" dirty="0" smtClean="0"/>
                        <a:t>?</a:t>
                      </a:r>
                      <a:endParaRPr lang="en-AU" sz="1400" dirty="0"/>
                    </a:p>
                  </a:txBody>
                  <a:tcPr anchor="ctr"/>
                </a:tc>
                <a:tc>
                  <a:txBody>
                    <a:bodyPr/>
                    <a:lstStyle/>
                    <a:p>
                      <a:pPr algn="ctr"/>
                      <a:r>
                        <a:rPr lang="en-AU" sz="1400" dirty="0" smtClean="0"/>
                        <a:t>1</a:t>
                      </a:r>
                      <a:endParaRPr lang="en-AU" sz="1400" dirty="0"/>
                    </a:p>
                  </a:txBody>
                  <a:tcPr anchor="ctr"/>
                </a:tc>
                <a:extLst>
                  <a:ext uri="{0D108BD9-81ED-4DB2-BD59-A6C34878D82A}">
                    <a16:rowId xmlns:a16="http://schemas.microsoft.com/office/drawing/2014/main" val="3901041144"/>
                  </a:ext>
                </a:extLst>
              </a:tr>
              <a:tr h="275697">
                <a:tc rowSpan="2">
                  <a:txBody>
                    <a:bodyPr/>
                    <a:lstStyle/>
                    <a:p>
                      <a:r>
                        <a:rPr lang="en-AU" sz="1400" dirty="0" smtClean="0"/>
                        <a:t>LTE-U</a:t>
                      </a:r>
                      <a:r>
                        <a:rPr lang="en-AU" sz="1400" kern="1200" baseline="30000" dirty="0" smtClean="0">
                          <a:solidFill>
                            <a:schemeClr val="dk1"/>
                          </a:solidFill>
                          <a:latin typeface="+mn-lt"/>
                          <a:ea typeface="+mn-ea"/>
                          <a:cs typeface="+mn-cs"/>
                        </a:rPr>
                        <a:t>3</a:t>
                      </a:r>
                      <a:endParaRPr lang="en-AU" sz="1400" dirty="0"/>
                    </a:p>
                  </a:txBody>
                  <a:tcPr anchor="ctr"/>
                </a:tc>
                <a:tc>
                  <a:txBody>
                    <a:bodyPr/>
                    <a:lstStyle/>
                    <a:p>
                      <a:r>
                        <a:rPr lang="en-AU" sz="1400" dirty="0" smtClean="0"/>
                        <a:t>Planned,</a:t>
                      </a:r>
                      <a:r>
                        <a:rPr lang="en-AU" sz="1400" baseline="0" dirty="0" smtClean="0"/>
                        <a:t> testing</a:t>
                      </a:r>
                      <a:endParaRPr lang="en-AU" sz="1400" dirty="0"/>
                    </a:p>
                  </a:txBody>
                  <a:tcPr anchor="ctr"/>
                </a:tc>
                <a:tc>
                  <a:txBody>
                    <a:bodyPr/>
                    <a:lstStyle/>
                    <a:p>
                      <a:pPr algn="ctr"/>
                      <a:r>
                        <a:rPr lang="en-AU" sz="1400" dirty="0" smtClean="0"/>
                        <a:t>?</a:t>
                      </a:r>
                      <a:endParaRPr lang="en-AU" sz="1400" dirty="0"/>
                    </a:p>
                  </a:txBody>
                  <a:tcPr anchor="ctr"/>
                </a:tc>
                <a:tc>
                  <a:txBody>
                    <a:bodyPr/>
                    <a:lstStyle/>
                    <a:p>
                      <a:pPr algn="ctr"/>
                      <a:r>
                        <a:rPr lang="en-AU" sz="1400" dirty="0" smtClean="0"/>
                        <a:t>8</a:t>
                      </a:r>
                      <a:endParaRPr lang="en-AU" sz="1400" dirty="0"/>
                    </a:p>
                  </a:txBody>
                  <a:tcPr anchor="ctr"/>
                </a:tc>
                <a:extLst>
                  <a:ext uri="{0D108BD9-81ED-4DB2-BD59-A6C34878D82A}">
                    <a16:rowId xmlns:a16="http://schemas.microsoft.com/office/drawing/2014/main" val="1975259152"/>
                  </a:ext>
                </a:extLst>
              </a:tr>
              <a:tr h="275697">
                <a:tc vMerge="1">
                  <a:txBody>
                    <a:bodyPr/>
                    <a:lstStyle/>
                    <a:p>
                      <a:endParaRPr lang="en-AU" dirty="0"/>
                    </a:p>
                  </a:txBody>
                  <a:tcPr/>
                </a:tc>
                <a:tc>
                  <a:txBody>
                    <a:bodyPr/>
                    <a:lstStyle/>
                    <a:p>
                      <a:r>
                        <a:rPr lang="en-AU" sz="1400" dirty="0" smtClean="0"/>
                        <a:t>Deployed</a:t>
                      </a:r>
                      <a:endParaRPr lang="en-AU" sz="1400" dirty="0"/>
                    </a:p>
                  </a:txBody>
                  <a:tcPr anchor="ctr"/>
                </a:tc>
                <a:tc>
                  <a:txBody>
                    <a:bodyPr/>
                    <a:lstStyle/>
                    <a:p>
                      <a:pPr algn="ctr"/>
                      <a:r>
                        <a:rPr lang="en-AU" sz="1400" dirty="0" smtClean="0"/>
                        <a:t>?</a:t>
                      </a:r>
                      <a:endParaRPr lang="en-AU" sz="1400" dirty="0"/>
                    </a:p>
                  </a:txBody>
                  <a:tcPr anchor="ctr"/>
                </a:tc>
                <a:tc>
                  <a:txBody>
                    <a:bodyPr/>
                    <a:lstStyle/>
                    <a:p>
                      <a:pPr algn="ctr"/>
                      <a:r>
                        <a:rPr lang="en-AU" sz="1400" dirty="0" smtClean="0"/>
                        <a:t>3</a:t>
                      </a:r>
                      <a:endParaRPr lang="en-AU" sz="1400" dirty="0"/>
                    </a:p>
                  </a:txBody>
                  <a:tcPr anchor="ctr"/>
                </a:tc>
                <a:extLst>
                  <a:ext uri="{0D108BD9-81ED-4DB2-BD59-A6C34878D82A}">
                    <a16:rowId xmlns:a16="http://schemas.microsoft.com/office/drawing/2014/main" val="1745351656"/>
                  </a:ext>
                </a:extLst>
              </a:tr>
            </a:tbl>
          </a:graphicData>
        </a:graphic>
      </p:graphicFrame>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17</a:t>
            </a:fld>
            <a:endParaRPr lang="en-US"/>
          </a:p>
        </p:txBody>
      </p:sp>
      <p:sp>
        <p:nvSpPr>
          <p:cNvPr id="8" name="Rectangle 7"/>
          <p:cNvSpPr/>
          <p:nvPr/>
        </p:nvSpPr>
        <p:spPr bwMode="auto">
          <a:xfrm>
            <a:off x="1524000" y="5410200"/>
            <a:ext cx="6172200" cy="9144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eaLnBrk="0" hangingPunct="0">
              <a:spcBef>
                <a:spcPts val="700"/>
              </a:spcBef>
              <a:tabLst>
                <a:tab pos="182563" algn="l"/>
              </a:tabLst>
            </a:pPr>
            <a:r>
              <a:rPr lang="en-AU" sz="1400" baseline="30000" dirty="0" smtClean="0">
                <a:latin typeface="+mj-lt"/>
              </a:rPr>
              <a:t>1	</a:t>
            </a:r>
            <a:r>
              <a:rPr lang="en-AU" sz="1400" dirty="0" smtClean="0">
                <a:latin typeface="+mj-lt"/>
              </a:rPr>
              <a:t>GSMA (July 2018)</a:t>
            </a:r>
          </a:p>
          <a:p>
            <a:pPr eaLnBrk="0" hangingPunct="0">
              <a:spcBef>
                <a:spcPts val="700"/>
              </a:spcBef>
              <a:tabLst>
                <a:tab pos="182563" algn="l"/>
              </a:tabLst>
            </a:pPr>
            <a:r>
              <a:rPr lang="en-AU" sz="1400" baseline="30000" dirty="0" smtClean="0">
                <a:latin typeface="+mj-lt"/>
              </a:rPr>
              <a:t>2	</a:t>
            </a:r>
            <a:r>
              <a:rPr lang="en-AU" sz="1400" dirty="0" smtClean="0">
                <a:latin typeface="+mj-lt"/>
              </a:rPr>
              <a:t>GSA: Evolution </a:t>
            </a:r>
            <a:r>
              <a:rPr lang="en-AU" sz="1400" dirty="0">
                <a:latin typeface="+mj-lt"/>
              </a:rPr>
              <a:t>from LTE to 5G: Global Market </a:t>
            </a:r>
            <a:r>
              <a:rPr lang="en-AU" sz="1400" dirty="0" smtClean="0">
                <a:latin typeface="+mj-lt"/>
              </a:rPr>
              <a:t>Status (Nov 2018)</a:t>
            </a:r>
            <a:endParaRPr lang="en-AU" sz="1400" baseline="30000" dirty="0">
              <a:latin typeface="+mj-lt"/>
            </a:endParaRPr>
          </a:p>
          <a:p>
            <a:pPr eaLnBrk="0" hangingPunct="0">
              <a:spcBef>
                <a:spcPts val="700"/>
              </a:spcBef>
              <a:tabLst>
                <a:tab pos="182563" algn="l"/>
              </a:tabLst>
            </a:pPr>
            <a:r>
              <a:rPr lang="en-AU" sz="1400" baseline="30000" dirty="0" smtClean="0">
                <a:latin typeface="+mj-lt"/>
              </a:rPr>
              <a:t>3</a:t>
            </a:r>
            <a:r>
              <a:rPr lang="en-AU" sz="1400" dirty="0">
                <a:latin typeface="+mj-lt"/>
              </a:rPr>
              <a:t> </a:t>
            </a:r>
            <a:r>
              <a:rPr lang="en-AU" sz="1400" dirty="0" smtClean="0">
                <a:latin typeface="+mj-lt"/>
              </a:rPr>
              <a:t>	Some LTE-U operators will refocus on LAA in 2019</a:t>
            </a:r>
            <a:endParaRPr lang="en-AU" sz="1400" dirty="0">
              <a:latin typeface="+mj-lt"/>
            </a:endParaRPr>
          </a:p>
          <a:p>
            <a:pPr eaLnBrk="0" hangingPunct="0">
              <a:spcBef>
                <a:spcPts val="700"/>
              </a:spcBef>
            </a:pPr>
            <a:r>
              <a:rPr lang="en-AU" sz="1400" dirty="0" smtClean="0">
                <a:latin typeface="+mj-lt"/>
              </a:rPr>
              <a:t> </a:t>
            </a:r>
            <a:endParaRPr kumimoji="0" lang="en-AU" sz="1400" b="0" i="0" u="none" strike="noStrike" cap="none" normalizeH="0" baseline="0" dirty="0" smtClean="0">
              <a:ln>
                <a:noFill/>
              </a:ln>
              <a:solidFill>
                <a:schemeClr val="tx1"/>
              </a:solidFill>
              <a:effectLst/>
              <a:latin typeface="+mj-lt"/>
            </a:endParaRPr>
          </a:p>
        </p:txBody>
      </p:sp>
      <p:sp>
        <p:nvSpPr>
          <p:cNvPr id="3" name="Rectangle 2"/>
          <p:cNvSpPr/>
          <p:nvPr/>
        </p:nvSpPr>
        <p:spPr>
          <a:xfrm>
            <a:off x="3276600" y="1563651"/>
            <a:ext cx="4572000" cy="461665"/>
          </a:xfrm>
          <a:prstGeom prst="rect">
            <a:avLst/>
          </a:prstGeom>
          <a:ln>
            <a:solidFill>
              <a:srgbClr val="FF0000"/>
            </a:solidFill>
          </a:ln>
        </p:spPr>
        <p:txBody>
          <a:bodyPr>
            <a:spAutoFit/>
          </a:bodyPr>
          <a:lstStyle/>
          <a:p>
            <a:r>
              <a:rPr lang="en-US" u="sng" dirty="0">
                <a:solidFill>
                  <a:srgbClr val="FF0000"/>
                </a:solidFill>
                <a:hlinkClick r:id="rId2"/>
              </a:rPr>
              <a:t>http://stevencrowley.com/2019/01/17/gsa-updates-status-of-lte-in-unlicensed-and-shared-spectrum/</a:t>
            </a:r>
            <a:endParaRPr lang="en-AU" dirty="0">
              <a:solidFill>
                <a:srgbClr val="FF0000"/>
              </a:solidFill>
            </a:endParaRPr>
          </a:p>
        </p:txBody>
      </p:sp>
    </p:spTree>
    <p:extLst>
      <p:ext uri="{BB962C8B-B14F-4D97-AF65-F5344CB8AC3E}">
        <p14:creationId xmlns:p14="http://schemas.microsoft.com/office/powerpoint/2010/main" val="4918962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Agenda items</a:t>
            </a:r>
          </a:p>
          <a:p>
            <a:pPr marL="342900" lvl="1" indent="-342900" algn="ctr">
              <a:buNone/>
            </a:pPr>
            <a:r>
              <a:rPr lang="en-AU" sz="2400" b="1" dirty="0" smtClean="0">
                <a:solidFill>
                  <a:srgbClr val="FF0000"/>
                </a:solidFill>
              </a:rPr>
              <a:t>Review of ETSI BRAN #</a:t>
            </a:r>
            <a:r>
              <a:rPr lang="en-AU" sz="2400" b="1" dirty="0" smtClean="0">
                <a:solidFill>
                  <a:srgbClr val="FF0000"/>
                </a:solidFill>
              </a:rPr>
              <a:t>101 </a:t>
            </a:r>
            <a:r>
              <a:rPr lang="en-AU" sz="2400" b="1" dirty="0" smtClean="0">
                <a:solidFill>
                  <a:srgbClr val="FF0000"/>
                </a:solidFill>
              </a:rPr>
              <a:t>meeting</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18</a:t>
            </a:fld>
            <a:endParaRPr lang="en-US"/>
          </a:p>
        </p:txBody>
      </p:sp>
    </p:spTree>
    <p:extLst>
      <p:ext uri="{BB962C8B-B14F-4D97-AF65-F5344CB8AC3E}">
        <p14:creationId xmlns:p14="http://schemas.microsoft.com/office/powerpoint/2010/main" val="103841032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dirty="0" err="1" smtClean="0"/>
              <a:t>Coex</a:t>
            </a:r>
            <a:r>
              <a:rPr lang="en-AU" dirty="0" smtClean="0"/>
              <a:t> SC will discuss the ETSI BRAN #100 meeting</a:t>
            </a:r>
            <a:endParaRPr lang="en-AU" dirty="0"/>
          </a:p>
        </p:txBody>
      </p:sp>
      <p:sp>
        <p:nvSpPr>
          <p:cNvPr id="3" name="Content Placeholder 2"/>
          <p:cNvSpPr>
            <a:spLocks noGrp="1"/>
          </p:cNvSpPr>
          <p:nvPr>
            <p:ph idx="1"/>
          </p:nvPr>
        </p:nvSpPr>
        <p:spPr/>
        <p:txBody>
          <a:bodyPr/>
          <a:lstStyle/>
          <a:p>
            <a:pPr lvl="1"/>
            <a:r>
              <a:rPr lang="en-AU" dirty="0"/>
              <a:t>The </a:t>
            </a:r>
            <a:r>
              <a:rPr lang="en-AU" dirty="0" smtClean="0"/>
              <a:t>last </a:t>
            </a:r>
            <a:r>
              <a:rPr lang="en-AU" dirty="0"/>
              <a:t>meeting of ETSI BRAN </a:t>
            </a:r>
            <a:r>
              <a:rPr lang="en-AU" dirty="0" smtClean="0"/>
              <a:t>was </a:t>
            </a:r>
            <a:r>
              <a:rPr lang="en-AU" dirty="0" smtClean="0"/>
              <a:t>in February</a:t>
            </a:r>
            <a:endParaRPr lang="en-AU" dirty="0" smtClean="0"/>
          </a:p>
          <a:p>
            <a:pPr lvl="2"/>
            <a:r>
              <a:rPr lang="en-AU" dirty="0" smtClean="0"/>
              <a:t>Dates</a:t>
            </a:r>
            <a:r>
              <a:rPr lang="en-AU" dirty="0"/>
              <a:t>: </a:t>
            </a:r>
            <a:r>
              <a:rPr lang="en-AU" dirty="0" smtClean="0"/>
              <a:t>Location</a:t>
            </a:r>
            <a:r>
              <a:rPr lang="en-AU" dirty="0"/>
              <a:t>: Sophia </a:t>
            </a:r>
            <a:r>
              <a:rPr lang="en-AU" dirty="0" smtClean="0"/>
              <a:t>Antipolis</a:t>
            </a:r>
          </a:p>
          <a:p>
            <a:pPr lvl="1"/>
            <a:r>
              <a:rPr lang="en-AU" dirty="0" smtClean="0"/>
              <a:t>The </a:t>
            </a:r>
            <a:r>
              <a:rPr lang="en-AU" dirty="0" err="1" smtClean="0"/>
              <a:t>Coex</a:t>
            </a:r>
            <a:r>
              <a:rPr lang="en-AU" dirty="0" smtClean="0"/>
              <a:t> SC will hear a full report based </a:t>
            </a:r>
            <a:r>
              <a:rPr lang="en-AU" dirty="0" smtClean="0"/>
              <a:t>of </a:t>
            </a:r>
            <a:r>
              <a:rPr lang="en-AU" dirty="0" smtClean="0"/>
              <a:t>the </a:t>
            </a:r>
            <a:r>
              <a:rPr lang="en-AU" dirty="0" smtClean="0"/>
              <a:t>BRAN#101 meeting</a:t>
            </a:r>
            <a:endParaRPr lang="en-AU"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19</a:t>
            </a:fld>
            <a:endParaRPr lang="en-US"/>
          </a:p>
        </p:txBody>
      </p:sp>
    </p:spTree>
    <p:extLst>
      <p:ext uri="{BB962C8B-B14F-4D97-AF65-F5344CB8AC3E}">
        <p14:creationId xmlns:p14="http://schemas.microsoft.com/office/powerpoint/2010/main" val="8597221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924800" cy="1066800"/>
          </a:xfrm>
        </p:spPr>
        <p:txBody>
          <a:bodyPr/>
          <a:lstStyle/>
          <a:p>
            <a:r>
              <a:rPr lang="en-AU" dirty="0" smtClean="0"/>
              <a:t>Welcome to the </a:t>
            </a:r>
            <a:r>
              <a:rPr lang="en-AU" dirty="0" smtClean="0"/>
              <a:t>11th </a:t>
            </a:r>
            <a:r>
              <a:rPr lang="en-AU" dirty="0" smtClean="0"/>
              <a:t>F2F meeting of the </a:t>
            </a:r>
            <a:r>
              <a:rPr lang="en-AU" i="1" dirty="0" smtClean="0"/>
              <a:t>Coexistence Standing Committee </a:t>
            </a:r>
            <a:r>
              <a:rPr lang="en-AU" dirty="0" smtClean="0"/>
              <a:t>in Vancouver in </a:t>
            </a:r>
            <a:r>
              <a:rPr lang="en-AU" dirty="0" smtClean="0"/>
              <a:t>January 2019</a:t>
            </a:r>
            <a:endParaRPr lang="en-AU" dirty="0"/>
          </a:p>
        </p:txBody>
      </p:sp>
      <p:sp>
        <p:nvSpPr>
          <p:cNvPr id="3" name="Content Placeholder 2"/>
          <p:cNvSpPr>
            <a:spLocks noGrp="1"/>
          </p:cNvSpPr>
          <p:nvPr>
            <p:ph idx="1"/>
          </p:nvPr>
        </p:nvSpPr>
        <p:spPr/>
        <p:txBody>
          <a:bodyPr/>
          <a:lstStyle/>
          <a:p>
            <a:pPr lvl="1"/>
            <a:r>
              <a:rPr lang="en-AU" dirty="0" smtClean="0"/>
              <a:t>The </a:t>
            </a:r>
            <a:r>
              <a:rPr lang="en-AU" i="1" dirty="0" smtClean="0"/>
              <a:t>IEEE 802.11 PDED ad hoc </a:t>
            </a:r>
            <a:r>
              <a:rPr lang="en-AU" dirty="0" smtClean="0"/>
              <a:t>was formed in September 2016 at the Warsaw interim meeting</a:t>
            </a:r>
          </a:p>
          <a:p>
            <a:pPr lvl="1"/>
            <a:r>
              <a:rPr lang="en-AU" dirty="0" smtClean="0"/>
              <a:t>The </a:t>
            </a:r>
            <a:r>
              <a:rPr lang="en-AU" i="1" dirty="0"/>
              <a:t>IEEE 802.11 PDED ad hoc </a:t>
            </a:r>
            <a:r>
              <a:rPr lang="en-AU" dirty="0" smtClean="0"/>
              <a:t>met in San Antonio (Nov 2016), Atlanta (Jan 2017), Vancouver (Mar 2017</a:t>
            </a:r>
            <a:r>
              <a:rPr lang="en-AU" dirty="0"/>
              <a:t>) and Daejeon (May 2017)</a:t>
            </a:r>
          </a:p>
          <a:p>
            <a:pPr lvl="1"/>
            <a:r>
              <a:rPr lang="en-AU" dirty="0"/>
              <a:t>In </a:t>
            </a:r>
            <a:r>
              <a:rPr lang="en-AU" dirty="0" smtClean="0"/>
              <a:t>Daejeon in May 2017 it was decided to convert the </a:t>
            </a:r>
            <a:r>
              <a:rPr lang="en-AU" i="1" dirty="0"/>
              <a:t>IEEE 802.11 PDED ad </a:t>
            </a:r>
            <a:r>
              <a:rPr lang="en-AU" i="1" dirty="0" smtClean="0"/>
              <a:t>hoc </a:t>
            </a:r>
            <a:r>
              <a:rPr lang="en-AU" dirty="0" smtClean="0"/>
              <a:t>into the </a:t>
            </a:r>
            <a:r>
              <a:rPr lang="en-AU" i="1" dirty="0" smtClean="0"/>
              <a:t>IEEE 802.11 Coexistence SC</a:t>
            </a:r>
            <a:endParaRPr lang="en-AU" dirty="0"/>
          </a:p>
          <a:p>
            <a:pPr lvl="1"/>
            <a:r>
              <a:rPr lang="en-AU" dirty="0" smtClean="0"/>
              <a:t>The </a:t>
            </a:r>
            <a:r>
              <a:rPr lang="en-AU" i="1" dirty="0"/>
              <a:t>IEEE 802.11 Coexistence </a:t>
            </a:r>
            <a:r>
              <a:rPr lang="en-AU" i="1" dirty="0" smtClean="0"/>
              <a:t>SC </a:t>
            </a:r>
            <a:r>
              <a:rPr lang="en-AU" dirty="0" smtClean="0"/>
              <a:t>met in Berlin (July 2017), Hawaii (Sept 2017), Orlando (Nov 2017), Irvine (Jan 2018), Chicago (Mar 2018), Warsaw (May 2018), San Diego (July 2018), Hawaii (Sept 2018), Bangkok (Nov </a:t>
            </a:r>
            <a:r>
              <a:rPr lang="en-AU" dirty="0" smtClean="0"/>
              <a:t>2018</a:t>
            </a:r>
            <a:r>
              <a:rPr lang="en-AU" dirty="0" smtClean="0"/>
              <a:t>), </a:t>
            </a:r>
            <a:r>
              <a:rPr lang="en-AU" dirty="0"/>
              <a:t>St </a:t>
            </a:r>
            <a:r>
              <a:rPr lang="en-AU" dirty="0" smtClean="0"/>
              <a:t>Louis (Jan 2019) </a:t>
            </a:r>
            <a:r>
              <a:rPr lang="en-AU" dirty="0" smtClean="0"/>
              <a:t>and will meet once or twice this week</a:t>
            </a:r>
          </a:p>
          <a:p>
            <a:pPr lvl="2"/>
            <a:r>
              <a:rPr lang="en-AU" dirty="0" smtClean="0"/>
              <a:t>Wed PM1</a:t>
            </a:r>
          </a:p>
          <a:p>
            <a:pPr lvl="2"/>
            <a:r>
              <a:rPr lang="en-AU" dirty="0" smtClean="0"/>
              <a:t>Thu PM1 (if required)</a:t>
            </a:r>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2</a:t>
            </a:fld>
            <a:endParaRPr lang="en-US"/>
          </a:p>
        </p:txBody>
      </p:sp>
    </p:spTree>
    <p:extLst>
      <p:ext uri="{BB962C8B-B14F-4D97-AF65-F5344CB8AC3E}">
        <p14:creationId xmlns:p14="http://schemas.microsoft.com/office/powerpoint/2010/main" val="273422188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ETSI BRAN has confirmed plans for at least some future meetings </a:t>
            </a:r>
            <a:endParaRPr lang="en-AU" dirty="0"/>
          </a:p>
        </p:txBody>
      </p:sp>
      <p:sp>
        <p:nvSpPr>
          <p:cNvPr id="3" name="Content Placeholder 2"/>
          <p:cNvSpPr>
            <a:spLocks noGrp="1"/>
          </p:cNvSpPr>
          <p:nvPr>
            <p:ph idx="1"/>
          </p:nvPr>
        </p:nvSpPr>
        <p:spPr/>
        <p:txBody>
          <a:bodyPr/>
          <a:lstStyle/>
          <a:p>
            <a:r>
              <a:rPr lang="en-GB" dirty="0" smtClean="0"/>
              <a:t>ETSI BRAN plans</a:t>
            </a:r>
          </a:p>
          <a:p>
            <a:pPr lvl="1"/>
            <a:r>
              <a:rPr lang="en-GB" dirty="0" smtClean="0"/>
              <a:t>BRAN </a:t>
            </a:r>
            <a:r>
              <a:rPr lang="en-GB" dirty="0" smtClean="0"/>
              <a:t>#102</a:t>
            </a:r>
          </a:p>
          <a:p>
            <a:pPr lvl="2"/>
            <a:r>
              <a:rPr lang="en-GB" dirty="0" smtClean="0"/>
              <a:t>18 – 21 June 2019 – Sophia Antipolis</a:t>
            </a:r>
            <a:endParaRPr lang="en-AU" dirty="0" smtClean="0"/>
          </a:p>
          <a:p>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20</a:t>
            </a:fld>
            <a:endParaRPr lang="en-US"/>
          </a:p>
        </p:txBody>
      </p:sp>
    </p:spTree>
    <p:extLst>
      <p:ext uri="{BB962C8B-B14F-4D97-AF65-F5344CB8AC3E}">
        <p14:creationId xmlns:p14="http://schemas.microsoft.com/office/powerpoint/2010/main" val="31809693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Agenda items</a:t>
            </a:r>
          </a:p>
          <a:p>
            <a:pPr marL="342900" lvl="1" indent="-342900" algn="ctr">
              <a:buNone/>
            </a:pPr>
            <a:r>
              <a:rPr lang="en-AU" sz="2400" b="1" i="1" dirty="0" smtClean="0">
                <a:solidFill>
                  <a:srgbClr val="FF0000"/>
                </a:solidFill>
              </a:rPr>
              <a:t>Liaisons</a:t>
            </a: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21</a:t>
            </a:fld>
            <a:endParaRPr lang="en-US"/>
          </a:p>
        </p:txBody>
      </p:sp>
    </p:spTree>
    <p:extLst>
      <p:ext uri="{BB962C8B-B14F-4D97-AF65-F5344CB8AC3E}">
        <p14:creationId xmlns:p14="http://schemas.microsoft.com/office/powerpoint/2010/main" val="131477786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229600" cy="1066800"/>
          </a:xfrm>
        </p:spPr>
        <p:txBody>
          <a:bodyPr/>
          <a:lstStyle/>
          <a:p>
            <a:r>
              <a:rPr lang="en-US" dirty="0" smtClean="0"/>
              <a:t>The 802.11 WG Chair has suggested we also potentially use alternatives to the Workshop in meantime</a:t>
            </a:r>
            <a:endParaRPr lang="en-AU" dirty="0"/>
          </a:p>
        </p:txBody>
      </p:sp>
      <p:sp>
        <p:nvSpPr>
          <p:cNvPr id="3" name="Content Placeholder 2"/>
          <p:cNvSpPr>
            <a:spLocks noGrp="1"/>
          </p:cNvSpPr>
          <p:nvPr>
            <p:ph idx="1"/>
          </p:nvPr>
        </p:nvSpPr>
        <p:spPr/>
        <p:txBody>
          <a:bodyPr/>
          <a:lstStyle/>
          <a:p>
            <a:pPr lvl="1"/>
            <a:r>
              <a:rPr lang="en-US" dirty="0" smtClean="0"/>
              <a:t>The 802.11 WG Chair writes</a:t>
            </a:r>
          </a:p>
          <a:p>
            <a:pPr lvl="2"/>
            <a:r>
              <a:rPr lang="en-GB" i="1" dirty="0"/>
              <a:t>Given that the 3GPP folks are not interested in formally meeting </a:t>
            </a:r>
            <a:r>
              <a:rPr lang="en-GB" i="1" dirty="0" smtClean="0"/>
              <a:t>before </a:t>
            </a:r>
            <a:r>
              <a:rPr lang="en-GB" i="1" dirty="0"/>
              <a:t>June, I’d like to explore additional alternatives in addition to the </a:t>
            </a:r>
            <a:r>
              <a:rPr lang="en-GB" i="1" dirty="0" err="1"/>
              <a:t>coex</a:t>
            </a:r>
            <a:r>
              <a:rPr lang="en-GB" i="1" dirty="0"/>
              <a:t> workshop that we can </a:t>
            </a:r>
            <a:r>
              <a:rPr lang="en-GB" i="1" dirty="0" smtClean="0"/>
              <a:t>work </a:t>
            </a:r>
            <a:r>
              <a:rPr lang="en-GB" i="1" dirty="0"/>
              <a:t>on in the </a:t>
            </a:r>
            <a:r>
              <a:rPr lang="en-GB" i="1" dirty="0" smtClean="0"/>
              <a:t>meantime.</a:t>
            </a:r>
          </a:p>
          <a:p>
            <a:pPr lvl="2"/>
            <a:r>
              <a:rPr lang="en-GB" i="1" dirty="0" smtClean="0"/>
              <a:t>For </a:t>
            </a:r>
            <a:r>
              <a:rPr lang="en-GB" i="1" dirty="0"/>
              <a:t>example, liaisons from 802.11 for information, off-line </a:t>
            </a:r>
            <a:r>
              <a:rPr lang="en-GB" i="1" dirty="0" smtClean="0"/>
              <a:t>meetings with </a:t>
            </a:r>
            <a:r>
              <a:rPr lang="en-GB" i="1" dirty="0"/>
              <a:t>specific stakeholders.</a:t>
            </a:r>
            <a:endParaRPr lang="en-AU" i="1" dirty="0"/>
          </a:p>
          <a:p>
            <a:pPr lvl="2"/>
            <a:r>
              <a:rPr lang="en-GB" i="1" dirty="0"/>
              <a:t> </a:t>
            </a:r>
            <a:r>
              <a:rPr lang="en-GB" i="1" dirty="0" smtClean="0"/>
              <a:t>Content </a:t>
            </a:r>
            <a:r>
              <a:rPr lang="en-GB" i="1" dirty="0"/>
              <a:t>and topics of discussion: </a:t>
            </a:r>
            <a:endParaRPr lang="en-AU" i="1" dirty="0"/>
          </a:p>
          <a:p>
            <a:pPr lvl="3"/>
            <a:r>
              <a:rPr lang="en-GB" i="1" dirty="0"/>
              <a:t>Summary of current 6GHZ regulatory status</a:t>
            </a:r>
            <a:endParaRPr lang="en-AU" i="1" dirty="0"/>
          </a:p>
          <a:p>
            <a:pPr lvl="3"/>
            <a:r>
              <a:rPr lang="en-GB" i="1" dirty="0" err="1"/>
              <a:t>Coex</a:t>
            </a:r>
            <a:r>
              <a:rPr lang="en-GB" i="1" dirty="0"/>
              <a:t> mechanism alternatives – e.g. 802.11a preamble, technical advantages and benefits</a:t>
            </a:r>
            <a:endParaRPr lang="en-AU" i="1" dirty="0"/>
          </a:p>
          <a:p>
            <a:pPr lvl="3"/>
            <a:r>
              <a:rPr lang="en-GB" i="1" dirty="0"/>
              <a:t>Evaluation criteria for determining </a:t>
            </a:r>
            <a:r>
              <a:rPr lang="en-GB" i="1" dirty="0" err="1"/>
              <a:t>coex</a:t>
            </a:r>
            <a:r>
              <a:rPr lang="en-GB" i="1" dirty="0"/>
              <a:t> mechanism</a:t>
            </a:r>
            <a:endParaRPr lang="en-AU" i="1" dirty="0"/>
          </a:p>
          <a:p>
            <a:pPr lvl="3"/>
            <a:r>
              <a:rPr lang="en-GB" i="1" dirty="0"/>
              <a:t>Other?</a:t>
            </a:r>
            <a:endParaRPr lang="en-AU" i="1" dirty="0"/>
          </a:p>
          <a:p>
            <a:pPr lvl="1"/>
            <a:r>
              <a:rPr lang="en-GB" dirty="0"/>
              <a:t> </a:t>
            </a:r>
            <a:r>
              <a:rPr lang="en-GB" dirty="0" smtClean="0"/>
              <a:t>In recent times we have avoided Liaison ping pong …</a:t>
            </a:r>
          </a:p>
          <a:p>
            <a:pPr lvl="1"/>
            <a:r>
              <a:rPr lang="en-US" dirty="0" smtClean="0"/>
              <a:t>… but maybe it is time to start again</a:t>
            </a:r>
            <a:endParaRPr lang="en-AU"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22</a:t>
            </a:fld>
            <a:endParaRPr lang="en-US"/>
          </a:p>
        </p:txBody>
      </p:sp>
    </p:spTree>
    <p:extLst>
      <p:ext uri="{BB962C8B-B14F-4D97-AF65-F5344CB8AC3E}">
        <p14:creationId xmlns:p14="http://schemas.microsoft.com/office/powerpoint/2010/main" val="148432988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dirty="0" err="1" smtClean="0"/>
              <a:t>Coex</a:t>
            </a:r>
            <a:r>
              <a:rPr lang="en-AU" dirty="0" smtClean="0"/>
              <a:t> SC will </a:t>
            </a:r>
            <a:r>
              <a:rPr lang="en-AU" dirty="0" smtClean="0"/>
              <a:t>hear an update on the LS sent to 3GPP RAN related </a:t>
            </a:r>
            <a:r>
              <a:rPr lang="en-AU" dirty="0" smtClean="0"/>
              <a:t>to no/short LBT</a:t>
            </a:r>
            <a:endParaRPr lang="en-AU" dirty="0"/>
          </a:p>
        </p:txBody>
      </p:sp>
      <p:sp>
        <p:nvSpPr>
          <p:cNvPr id="3" name="Content Placeholder 2"/>
          <p:cNvSpPr>
            <a:spLocks noGrp="1"/>
          </p:cNvSpPr>
          <p:nvPr>
            <p:ph idx="1"/>
          </p:nvPr>
        </p:nvSpPr>
        <p:spPr/>
        <p:txBody>
          <a:bodyPr/>
          <a:lstStyle/>
          <a:p>
            <a:pPr lvl="1"/>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23</a:t>
            </a:fld>
            <a:endParaRPr lang="en-US"/>
          </a:p>
        </p:txBody>
      </p:sp>
    </p:spTree>
    <p:extLst>
      <p:ext uri="{BB962C8B-B14F-4D97-AF65-F5344CB8AC3E}">
        <p14:creationId xmlns:p14="http://schemas.microsoft.com/office/powerpoint/2010/main" val="233823918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3GPP NR-U</a:t>
            </a:r>
          </a:p>
          <a:p>
            <a:pPr marL="342900" lvl="1" indent="-342900" algn="ctr">
              <a:buNone/>
            </a:pPr>
            <a:r>
              <a:rPr lang="en-AU" sz="2400" b="1" i="1" dirty="0">
                <a:solidFill>
                  <a:srgbClr val="FF0000"/>
                </a:solidFill>
              </a:rPr>
              <a:t>S</a:t>
            </a:r>
            <a:r>
              <a:rPr lang="en-AU" sz="2400" b="1" i="1" dirty="0" smtClean="0">
                <a:solidFill>
                  <a:srgbClr val="FF0000"/>
                </a:solidFill>
              </a:rPr>
              <a:t>tatus report on the most recent 3GPP RAN1 meeting</a:t>
            </a:r>
            <a:endParaRPr lang="en-AU" sz="2400" b="1" i="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24</a:t>
            </a:fld>
            <a:endParaRPr lang="en-US"/>
          </a:p>
        </p:txBody>
      </p:sp>
    </p:spTree>
    <p:extLst>
      <p:ext uri="{BB962C8B-B14F-4D97-AF65-F5344CB8AC3E}">
        <p14:creationId xmlns:p14="http://schemas.microsoft.com/office/powerpoint/2010/main" val="368246095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dirty="0" err="1" smtClean="0"/>
              <a:t>Coex</a:t>
            </a:r>
            <a:r>
              <a:rPr lang="en-AU" dirty="0" smtClean="0"/>
              <a:t> SC may hear an update on coexistence relevant activities at the recent 3GPP RAN1 meeting</a:t>
            </a:r>
            <a:endParaRPr lang="en-AU" dirty="0"/>
          </a:p>
        </p:txBody>
      </p:sp>
      <p:sp>
        <p:nvSpPr>
          <p:cNvPr id="3" name="Content Placeholder 2"/>
          <p:cNvSpPr>
            <a:spLocks noGrp="1"/>
          </p:cNvSpPr>
          <p:nvPr>
            <p:ph idx="1"/>
          </p:nvPr>
        </p:nvSpPr>
        <p:spPr/>
        <p:txBody>
          <a:bodyPr/>
          <a:lstStyle/>
          <a:p>
            <a:pPr lvl="1"/>
            <a:r>
              <a:rPr lang="en-AU" dirty="0" smtClean="0"/>
              <a:t>The </a:t>
            </a:r>
            <a:r>
              <a:rPr lang="en-AU" dirty="0" err="1" smtClean="0"/>
              <a:t>Coex</a:t>
            </a:r>
            <a:r>
              <a:rPr lang="en-AU" dirty="0" smtClean="0"/>
              <a:t> SC may hear a status update … focused on coexistence issues of course!</a:t>
            </a:r>
          </a:p>
          <a:p>
            <a:pPr lvl="2"/>
            <a:r>
              <a:rPr lang="en-US" dirty="0" smtClean="0">
                <a:solidFill>
                  <a:srgbClr val="FF0000"/>
                </a:solidFill>
              </a:rPr>
              <a:t>tbc</a:t>
            </a:r>
          </a:p>
          <a:p>
            <a:pPr lvl="1"/>
            <a:r>
              <a:rPr lang="en-US" dirty="0" smtClean="0"/>
              <a:t>Possible topics include:</a:t>
            </a:r>
          </a:p>
          <a:p>
            <a:pPr lvl="2"/>
            <a:r>
              <a:rPr lang="en-AU" dirty="0" smtClean="0">
                <a:solidFill>
                  <a:srgbClr val="FF0000"/>
                </a:solidFill>
              </a:rPr>
              <a:t>Status of SI</a:t>
            </a:r>
          </a:p>
          <a:p>
            <a:pPr lvl="2"/>
            <a:r>
              <a:rPr lang="en-AU" dirty="0" smtClean="0">
                <a:solidFill>
                  <a:srgbClr val="FF0000"/>
                </a:solidFill>
              </a:rPr>
              <a:t>Plans for WI</a:t>
            </a:r>
          </a:p>
          <a:p>
            <a:pPr lvl="2"/>
            <a:r>
              <a:rPr lang="en-AU" dirty="0" smtClean="0">
                <a:solidFill>
                  <a:srgbClr val="FF0000"/>
                </a:solidFill>
              </a:rPr>
              <a:t>LS to 3GPP RAN about WI</a:t>
            </a:r>
            <a:endParaRPr lang="en-US" dirty="0" smtClean="0">
              <a:solidFill>
                <a:srgbClr val="FF0000"/>
              </a:solidFill>
            </a:endParaRPr>
          </a:p>
          <a:p>
            <a:pPr lvl="2"/>
            <a:endParaRPr lang="en-US" dirty="0" smtClean="0"/>
          </a:p>
          <a:p>
            <a:pPr lvl="2"/>
            <a:endParaRPr lang="en-AU" dirty="0"/>
          </a:p>
          <a:p>
            <a:pPr lvl="1"/>
            <a:endParaRPr lang="en-AU"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25</a:t>
            </a:fld>
            <a:endParaRPr lang="en-US"/>
          </a:p>
        </p:txBody>
      </p:sp>
    </p:spTree>
    <p:extLst>
      <p:ext uri="{BB962C8B-B14F-4D97-AF65-F5344CB8AC3E}">
        <p14:creationId xmlns:p14="http://schemas.microsoft.com/office/powerpoint/2010/main" val="312556243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3GPP RAN1 have competed their </a:t>
            </a:r>
            <a:r>
              <a:rPr lang="en-GB" i="1" dirty="0"/>
              <a:t>Study on NR-based Access to Unlicensed Spectrum</a:t>
            </a:r>
            <a:endParaRPr lang="en-AU" dirty="0"/>
          </a:p>
        </p:txBody>
      </p:sp>
      <p:sp>
        <p:nvSpPr>
          <p:cNvPr id="3" name="Content Placeholder 2"/>
          <p:cNvSpPr>
            <a:spLocks noGrp="1"/>
          </p:cNvSpPr>
          <p:nvPr>
            <p:ph idx="1"/>
          </p:nvPr>
        </p:nvSpPr>
        <p:spPr/>
        <p:txBody>
          <a:bodyPr/>
          <a:lstStyle/>
          <a:p>
            <a:pPr lvl="1"/>
            <a:r>
              <a:rPr lang="en-AU" dirty="0" smtClean="0"/>
              <a:t>The SI report, </a:t>
            </a:r>
            <a:r>
              <a:rPr lang="en-GB" i="1" dirty="0"/>
              <a:t>Study on NR-based Access to Unlicensed </a:t>
            </a:r>
            <a:r>
              <a:rPr lang="en-GB" i="1" dirty="0" smtClean="0"/>
              <a:t>Spectrum, </a:t>
            </a:r>
            <a:r>
              <a:rPr lang="en-GB" dirty="0" smtClean="0"/>
              <a:t>has been completed by 3GPP RAN1 and forwarded to 3GPP RAN</a:t>
            </a:r>
          </a:p>
          <a:p>
            <a:pPr lvl="2"/>
            <a:r>
              <a:rPr lang="en-GB" dirty="0" smtClean="0"/>
              <a:t>See </a:t>
            </a:r>
            <a:r>
              <a:rPr lang="en-GB" dirty="0">
                <a:hlinkClick r:id="rId2"/>
              </a:rPr>
              <a:t>3GPP TR </a:t>
            </a:r>
            <a:r>
              <a:rPr lang="en-GB" dirty="0" smtClean="0">
                <a:hlinkClick r:id="rId2"/>
              </a:rPr>
              <a:t>38.889 </a:t>
            </a:r>
            <a:r>
              <a:rPr lang="en-GB" dirty="0">
                <a:hlinkClick r:id="rId2"/>
              </a:rPr>
              <a:t>V1.0.0</a:t>
            </a:r>
            <a:r>
              <a:rPr lang="en-GB" dirty="0"/>
              <a:t> </a:t>
            </a:r>
            <a:endParaRPr lang="en-GB" dirty="0" smtClean="0"/>
          </a:p>
          <a:p>
            <a:pPr lvl="1"/>
            <a:r>
              <a:rPr lang="en-GB" dirty="0" smtClean="0"/>
              <a:t>The report contains a lot of interesting and concerning information about 3GPP RAN1’s plans for coexistence with Wi-Fi, particularly in the 6GHz band</a:t>
            </a:r>
          </a:p>
          <a:p>
            <a:pPr lvl="2"/>
            <a:r>
              <a:rPr lang="en-GB" dirty="0" smtClean="0">
                <a:solidFill>
                  <a:srgbClr val="FF0000"/>
                </a:solidFill>
              </a:rPr>
              <a:t>We need someone to provide an analysis</a:t>
            </a:r>
          </a:p>
          <a:p>
            <a:pPr lvl="2"/>
            <a:r>
              <a:rPr lang="en-GB" dirty="0" smtClean="0">
                <a:solidFill>
                  <a:srgbClr val="FF0000"/>
                </a:solidFill>
              </a:rPr>
              <a:t>Volunteers?</a:t>
            </a:r>
            <a:endParaRPr lang="en-AU" dirty="0" smtClean="0">
              <a:solidFill>
                <a:srgbClr val="FF0000"/>
              </a:solidFill>
            </a:endParaRP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26</a:t>
            </a:fld>
            <a:endParaRPr lang="en-US"/>
          </a:p>
        </p:txBody>
      </p:sp>
    </p:spTree>
    <p:extLst>
      <p:ext uri="{BB962C8B-B14F-4D97-AF65-F5344CB8AC3E}">
        <p14:creationId xmlns:p14="http://schemas.microsoft.com/office/powerpoint/2010/main" val="424514552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It appears the NR-U WI is following LAA established principles in 5 GHz band</a:t>
            </a:r>
            <a:endParaRPr lang="en-AU" dirty="0"/>
          </a:p>
        </p:txBody>
      </p:sp>
      <p:sp>
        <p:nvSpPr>
          <p:cNvPr id="3" name="Content Placeholder 2"/>
          <p:cNvSpPr>
            <a:spLocks noGrp="1"/>
          </p:cNvSpPr>
          <p:nvPr>
            <p:ph idx="1"/>
          </p:nvPr>
        </p:nvSpPr>
        <p:spPr/>
        <p:txBody>
          <a:bodyPr/>
          <a:lstStyle/>
          <a:p>
            <a:pPr lvl="1"/>
            <a:r>
              <a:rPr lang="en-GB" dirty="0" smtClean="0"/>
              <a:t>The NR-U WI (</a:t>
            </a:r>
            <a:r>
              <a:rPr lang="en-US" dirty="0" smtClean="0">
                <a:hlinkClick r:id="rId2"/>
              </a:rPr>
              <a:t>RP-182878</a:t>
            </a:r>
            <a:r>
              <a:rPr lang="en-US" dirty="0" smtClean="0"/>
              <a:t>) suggests NR-U coexistence in the 5GHz band should follow the same principles as used for LAA coexistence</a:t>
            </a:r>
            <a:endParaRPr lang="en-US" dirty="0">
              <a:sym typeface="Wingdings" panose="05000000000000000000" pitchFamily="2" charset="2"/>
            </a:endParaRPr>
          </a:p>
          <a:p>
            <a:pPr lvl="2"/>
            <a:r>
              <a:rPr lang="en-GB" i="1" dirty="0" smtClean="0"/>
              <a:t>In </a:t>
            </a:r>
            <a:r>
              <a:rPr lang="en-GB" i="1" dirty="0"/>
              <a:t>the 5 GHz band, the NR-U design should enable fair coexistence between already deployed Wi-Fi generations and NR-U, between NR-U and LTE-LAA, and between different NR-U </a:t>
            </a:r>
            <a:r>
              <a:rPr lang="en-GB" i="1" dirty="0" smtClean="0"/>
              <a:t>systems</a:t>
            </a:r>
          </a:p>
          <a:p>
            <a:pPr lvl="2"/>
            <a:r>
              <a:rPr lang="en-GB" i="1" dirty="0" smtClean="0"/>
              <a:t>NR-U </a:t>
            </a:r>
            <a:r>
              <a:rPr lang="en-GB" i="1" dirty="0"/>
              <a:t>should not impact already deployed Wi-Fi generations more than an additional Wi-Fi network of the same generation on the same </a:t>
            </a:r>
            <a:r>
              <a:rPr lang="en-GB" i="1" dirty="0" smtClean="0"/>
              <a:t>carrier</a:t>
            </a:r>
          </a:p>
          <a:p>
            <a:pPr lvl="2"/>
            <a:r>
              <a:rPr lang="en-GB" i="1" dirty="0"/>
              <a:t>T</a:t>
            </a:r>
            <a:r>
              <a:rPr lang="en-GB" i="1" dirty="0" smtClean="0"/>
              <a:t>his </a:t>
            </a:r>
            <a:r>
              <a:rPr lang="en-GB" i="1" dirty="0"/>
              <a:t>should be ensured by following the recommendations on channel access in line with agreements from the NR-U study item (TR 38.889, Section 7.2.1.3.1).</a:t>
            </a:r>
            <a:endParaRPr lang="en-AU" i="1" dirty="0"/>
          </a:p>
          <a:p>
            <a:pPr lvl="1"/>
            <a:r>
              <a:rPr lang="en-GB" dirty="0" smtClean="0"/>
              <a:t>Therefore there is probably limited concern in relation to 5Ghz band coexistence</a:t>
            </a:r>
          </a:p>
          <a:p>
            <a:pPr lvl="2"/>
            <a:r>
              <a:rPr lang="en-GB" dirty="0" smtClean="0"/>
              <a:t>Any problem are likely to be common to LAA and NR-U</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27</a:t>
            </a:fld>
            <a:endParaRPr lang="en-US"/>
          </a:p>
        </p:txBody>
      </p:sp>
    </p:spTree>
    <p:extLst>
      <p:ext uri="{BB962C8B-B14F-4D97-AF65-F5344CB8AC3E}">
        <p14:creationId xmlns:p14="http://schemas.microsoft.com/office/powerpoint/2010/main" val="54704693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It appears the NR-U WI </a:t>
            </a:r>
            <a:r>
              <a:rPr lang="en-AU" dirty="0" smtClean="0"/>
              <a:t>may be less tied to </a:t>
            </a:r>
            <a:r>
              <a:rPr lang="en-AU" dirty="0"/>
              <a:t>LAA established principles in </a:t>
            </a:r>
            <a:r>
              <a:rPr lang="en-AU" dirty="0" smtClean="0"/>
              <a:t>the 6 GHz </a:t>
            </a:r>
            <a:r>
              <a:rPr lang="en-AU" dirty="0"/>
              <a:t>band</a:t>
            </a:r>
          </a:p>
        </p:txBody>
      </p:sp>
      <p:sp>
        <p:nvSpPr>
          <p:cNvPr id="3" name="Content Placeholder 2"/>
          <p:cNvSpPr>
            <a:spLocks noGrp="1"/>
          </p:cNvSpPr>
          <p:nvPr>
            <p:ph idx="1"/>
          </p:nvPr>
        </p:nvSpPr>
        <p:spPr/>
        <p:txBody>
          <a:bodyPr/>
          <a:lstStyle/>
          <a:p>
            <a:pPr lvl="1"/>
            <a:r>
              <a:rPr lang="en-GB" dirty="0" smtClean="0"/>
              <a:t>The NR-U WI (</a:t>
            </a:r>
            <a:r>
              <a:rPr lang="en-US" dirty="0" smtClean="0">
                <a:hlinkClick r:id="rId2"/>
              </a:rPr>
              <a:t>RP-182878</a:t>
            </a:r>
            <a:r>
              <a:rPr lang="en-US" dirty="0" smtClean="0"/>
              <a:t>) suggests the 6GHz band may be treated differently from the 5GHz band</a:t>
            </a:r>
          </a:p>
          <a:p>
            <a:pPr lvl="2"/>
            <a:r>
              <a:rPr lang="en-GB" i="1" dirty="0" smtClean="0"/>
              <a:t>In </a:t>
            </a:r>
            <a:r>
              <a:rPr lang="en-GB" i="1" dirty="0"/>
              <a:t>the 6 GHz band, the channel access mechanism for NR-U will use, at least, energy detection as part of the coexistence mechanism for enabling coexistence amongst RATs including at least NR-U, [LTE-LAA], and </a:t>
            </a:r>
            <a:r>
              <a:rPr lang="en-GB" i="1" dirty="0" smtClean="0"/>
              <a:t>Wi-Fi</a:t>
            </a:r>
          </a:p>
          <a:p>
            <a:pPr lvl="2"/>
            <a:r>
              <a:rPr lang="en-GB" i="1" dirty="0" smtClean="0"/>
              <a:t>Extensions </a:t>
            </a:r>
            <a:r>
              <a:rPr lang="en-GB" i="1" dirty="0"/>
              <a:t>are to be discussed in line with the framework on channel access as captured in the TR 38.889, Section 7.2.1.2 (i.e., </a:t>
            </a:r>
            <a:r>
              <a:rPr lang="en-GB" i="1" dirty="0" err="1"/>
              <a:t>WiFi</a:t>
            </a:r>
            <a:r>
              <a:rPr lang="en-GB" i="1" dirty="0"/>
              <a:t> 11a/11ax preamble, existing NR signal with potential enhancements, existing NR channel with potential enhancements) and, if agreed, the corresponding 3GPP specification impact, if any, should be addressed. </a:t>
            </a:r>
            <a:endParaRPr lang="en-AU" i="1" dirty="0"/>
          </a:p>
          <a:p>
            <a:pPr lvl="2"/>
            <a:r>
              <a:rPr lang="en-GB" i="1" dirty="0"/>
              <a:t>If extensions for 6 GHz are agreed, their applicability for 5GHz is to be discussed. </a:t>
            </a:r>
            <a:endParaRPr lang="en-AU" i="1" dirty="0"/>
          </a:p>
          <a:p>
            <a:pPr lvl="2"/>
            <a:r>
              <a:rPr lang="en-GB" i="1" dirty="0"/>
              <a:t>Conclusions on the extensions, if any, is targeted for RAN#83. </a:t>
            </a:r>
            <a:endParaRPr lang="en-AU" i="1" dirty="0"/>
          </a:p>
          <a:p>
            <a:pPr lvl="1"/>
            <a:r>
              <a:rPr lang="en-AU" dirty="0" smtClean="0"/>
              <a:t>In particular, there is likely to be discussion of coexistence related extensions – and/but they will be decided very soon and so we will need to watch!</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28</a:t>
            </a:fld>
            <a:endParaRPr lang="en-US"/>
          </a:p>
        </p:txBody>
      </p:sp>
    </p:spTree>
    <p:extLst>
      <p:ext uri="{BB962C8B-B14F-4D97-AF65-F5344CB8AC3E}">
        <p14:creationId xmlns:p14="http://schemas.microsoft.com/office/powerpoint/2010/main" val="705757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3GPP NR-U</a:t>
            </a:r>
          </a:p>
          <a:p>
            <a:pPr marL="342900" lvl="1" indent="-342900" algn="ctr">
              <a:buNone/>
            </a:pPr>
            <a:r>
              <a:rPr lang="en-AU" sz="2400" b="1" i="1" dirty="0" smtClean="0">
                <a:solidFill>
                  <a:srgbClr val="FF0000"/>
                </a:solidFill>
              </a:rPr>
              <a:t>Response to LS to RAN4</a:t>
            </a:r>
            <a:endParaRPr lang="en-AU" sz="2400" b="1" i="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29</a:t>
            </a:fld>
            <a:endParaRPr lang="en-US"/>
          </a:p>
        </p:txBody>
      </p:sp>
    </p:spTree>
    <p:extLst>
      <p:ext uri="{BB962C8B-B14F-4D97-AF65-F5344CB8AC3E}">
        <p14:creationId xmlns:p14="http://schemas.microsoft.com/office/powerpoint/2010/main" val="28061235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The first task for the Coexistence SC today is not to appoint a secretary</a:t>
            </a:r>
            <a:endParaRPr lang="en-AU" dirty="0"/>
          </a:p>
        </p:txBody>
      </p:sp>
      <p:sp>
        <p:nvSpPr>
          <p:cNvPr id="3" name="Content Placeholder 2"/>
          <p:cNvSpPr>
            <a:spLocks noGrp="1"/>
          </p:cNvSpPr>
          <p:nvPr>
            <p:ph idx="1"/>
          </p:nvPr>
        </p:nvSpPr>
        <p:spPr/>
        <p:txBody>
          <a:bodyPr/>
          <a:lstStyle/>
          <a:p>
            <a:pPr lvl="1"/>
            <a:r>
              <a:rPr lang="en-AU" dirty="0" smtClean="0"/>
              <a:t>It is important to keep proper minutes of all Coexistence SC meetings</a:t>
            </a:r>
          </a:p>
          <a:p>
            <a:pPr lvl="1"/>
            <a:r>
              <a:rPr lang="en-AU" dirty="0" smtClean="0">
                <a:sym typeface="Wingdings" panose="05000000000000000000" pitchFamily="2" charset="2"/>
              </a:rPr>
              <a:t>Fortunately, Guido Hiertz (Ericsson) agreed in Berlin to be appointed the IEEE 802.11 Coexistence SC’s permanent Secretary …</a:t>
            </a:r>
          </a:p>
          <a:p>
            <a:pPr lvl="1"/>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3</a:t>
            </a:fld>
            <a:endParaRPr lang="en-US"/>
          </a:p>
        </p:txBody>
      </p:sp>
    </p:spTree>
    <p:extLst>
      <p:ext uri="{BB962C8B-B14F-4D97-AF65-F5344CB8AC3E}">
        <p14:creationId xmlns:p14="http://schemas.microsoft.com/office/powerpoint/2010/main" val="412203043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SC sent an LS to 3GPP RAN4 out of San Diego</a:t>
            </a:r>
            <a:endParaRPr lang="en-AU" dirty="0"/>
          </a:p>
        </p:txBody>
      </p:sp>
      <p:sp>
        <p:nvSpPr>
          <p:cNvPr id="3" name="Content Placeholder 2"/>
          <p:cNvSpPr>
            <a:spLocks noGrp="1"/>
          </p:cNvSpPr>
          <p:nvPr>
            <p:ph idx="1"/>
          </p:nvPr>
        </p:nvSpPr>
        <p:spPr/>
        <p:txBody>
          <a:bodyPr/>
          <a:lstStyle/>
          <a:p>
            <a:pPr lvl="1"/>
            <a:r>
              <a:rPr lang="en-AU" dirty="0" smtClean="0"/>
              <a:t>During our San Diego meeting (July 2018), an apparent contradiction between RAN1/2 and RAN4 specs was highlighted, with a potential adverse affect on 802.11 operation</a:t>
            </a:r>
          </a:p>
          <a:p>
            <a:pPr lvl="1"/>
            <a:r>
              <a:rPr lang="en-AU" dirty="0" smtClean="0"/>
              <a:t>A proposal to send a LS was approved</a:t>
            </a:r>
            <a:endParaRPr lang="en-US" dirty="0" smtClean="0"/>
          </a:p>
          <a:p>
            <a:pPr lvl="2"/>
            <a:r>
              <a:rPr lang="en-US" i="1" dirty="0" smtClean="0"/>
              <a:t>The IEEE 802 </a:t>
            </a:r>
            <a:r>
              <a:rPr lang="en-US" i="1" dirty="0" err="1" smtClean="0"/>
              <a:t>Coex</a:t>
            </a:r>
            <a:r>
              <a:rPr lang="en-US" i="1" dirty="0" smtClean="0"/>
              <a:t> SC recommends to IEEE 802.11 WG that the contents of </a:t>
            </a:r>
            <a:r>
              <a:rPr lang="en-US" i="1" dirty="0" smtClean="0">
                <a:hlinkClick r:id="rId3"/>
              </a:rPr>
              <a:t>18-11-1305r0</a:t>
            </a:r>
            <a:r>
              <a:rPr lang="en-US" i="1" dirty="0" smtClean="0"/>
              <a:t> be sent to 3GPP RAN4 as a Liaison Statement</a:t>
            </a:r>
            <a:endParaRPr lang="en-US" i="1" dirty="0"/>
          </a:p>
          <a:p>
            <a:pPr lvl="2"/>
            <a:r>
              <a:rPr lang="en-AU" dirty="0" smtClean="0"/>
              <a:t>Moved: Sindhu</a:t>
            </a:r>
          </a:p>
          <a:p>
            <a:pPr lvl="2"/>
            <a:r>
              <a:rPr lang="en-AU" dirty="0" smtClean="0"/>
              <a:t>Seconded: Jim P</a:t>
            </a:r>
          </a:p>
          <a:p>
            <a:pPr lvl="2"/>
            <a:r>
              <a:rPr lang="en-AU" dirty="0" smtClean="0"/>
              <a:t>22/0/8</a:t>
            </a:r>
          </a:p>
          <a:p>
            <a:pPr lvl="1"/>
            <a:r>
              <a:rPr lang="en-AU" dirty="0" smtClean="0"/>
              <a:t>Ultimately the following was sent</a:t>
            </a:r>
          </a:p>
          <a:p>
            <a:pPr lvl="2"/>
            <a:r>
              <a:rPr lang="en-AU" dirty="0" smtClean="0"/>
              <a:t>See embedded</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30</a:t>
            </a:fld>
            <a:endParaRPr lang="en-US"/>
          </a:p>
        </p:txBody>
      </p:sp>
      <p:graphicFrame>
        <p:nvGraphicFramePr>
          <p:cNvPr id="6" name="Object 5"/>
          <p:cNvGraphicFramePr>
            <a:graphicFrameLocks noChangeAspect="1"/>
          </p:cNvGraphicFramePr>
          <p:nvPr>
            <p:extLst>
              <p:ext uri="{D42A27DB-BD31-4B8C-83A1-F6EECF244321}">
                <p14:modId xmlns:p14="http://schemas.microsoft.com/office/powerpoint/2010/main" val="2992188825"/>
              </p:ext>
            </p:extLst>
          </p:nvPr>
        </p:nvGraphicFramePr>
        <p:xfrm>
          <a:off x="4435475" y="4800600"/>
          <a:ext cx="914400" cy="806450"/>
        </p:xfrm>
        <a:graphic>
          <a:graphicData uri="http://schemas.openxmlformats.org/presentationml/2006/ole">
            <mc:AlternateContent xmlns:mc="http://schemas.openxmlformats.org/markup-compatibility/2006">
              <mc:Choice xmlns:v="urn:schemas-microsoft-com:vml" Requires="v">
                <p:oleObj spid="_x0000_s31818" name="Acrobat Document" showAsIcon="1" r:id="rId4" imgW="914400" imgH="806400" progId="AcroExch.Document.DC">
                  <p:embed/>
                </p:oleObj>
              </mc:Choice>
              <mc:Fallback>
                <p:oleObj name="Acrobat Document" showAsIcon="1" r:id="rId4" imgW="914400" imgH="806400" progId="AcroExch.Document.DC">
                  <p:embed/>
                  <p:pic>
                    <p:nvPicPr>
                      <p:cNvPr id="6" name="Object 5"/>
                      <p:cNvPicPr/>
                      <p:nvPr/>
                    </p:nvPicPr>
                    <p:blipFill>
                      <a:blip r:embed="rId5"/>
                      <a:stretch>
                        <a:fillRect/>
                      </a:stretch>
                    </p:blipFill>
                    <p:spPr>
                      <a:xfrm>
                        <a:off x="4435475" y="4800600"/>
                        <a:ext cx="914400" cy="806450"/>
                      </a:xfrm>
                      <a:prstGeom prst="rect">
                        <a:avLst/>
                      </a:prstGeom>
                    </p:spPr>
                  </p:pic>
                </p:oleObj>
              </mc:Fallback>
            </mc:AlternateContent>
          </a:graphicData>
        </a:graphic>
      </p:graphicFrame>
    </p:spTree>
    <p:extLst>
      <p:ext uri="{BB962C8B-B14F-4D97-AF65-F5344CB8AC3E}">
        <p14:creationId xmlns:p14="http://schemas.microsoft.com/office/powerpoint/2010/main" val="93740938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SC is still awaiting for a reply to our LS to RAN4 after the initial reply was withdrawn</a:t>
            </a:r>
            <a:endParaRPr lang="en-AU" dirty="0"/>
          </a:p>
        </p:txBody>
      </p:sp>
      <p:sp>
        <p:nvSpPr>
          <p:cNvPr id="3" name="Content Placeholder 2"/>
          <p:cNvSpPr>
            <a:spLocks noGrp="1"/>
          </p:cNvSpPr>
          <p:nvPr>
            <p:ph idx="1"/>
          </p:nvPr>
        </p:nvSpPr>
        <p:spPr/>
        <p:txBody>
          <a:bodyPr/>
          <a:lstStyle/>
          <a:p>
            <a:pPr lvl="1"/>
            <a:r>
              <a:rPr lang="en-US" dirty="0" smtClean="0"/>
              <a:t>A reply was received from RAN4 before our Hawaii meeting </a:t>
            </a:r>
          </a:p>
          <a:p>
            <a:pPr lvl="2"/>
            <a:r>
              <a:rPr lang="en-US" dirty="0" smtClean="0"/>
              <a:t>See </a:t>
            </a:r>
            <a:r>
              <a:rPr lang="en-AU" u="sng" dirty="0" smtClean="0">
                <a:hlinkClick r:id="rId2"/>
              </a:rPr>
              <a:t>11-18-1561-00</a:t>
            </a:r>
            <a:endParaRPr lang="en-AU" u="sng" dirty="0" smtClean="0"/>
          </a:p>
          <a:p>
            <a:pPr lvl="2"/>
            <a:r>
              <a:rPr lang="en-AU" dirty="0" smtClean="0"/>
              <a:t>Some discussion of the reply in </a:t>
            </a:r>
            <a:r>
              <a:rPr lang="en-US" dirty="0" smtClean="0">
                <a:hlinkClick r:id="rId3"/>
              </a:rPr>
              <a:t>11-18-1642-00</a:t>
            </a:r>
            <a:r>
              <a:rPr lang="en-US" dirty="0" smtClean="0"/>
              <a:t> (slides 8-10)</a:t>
            </a:r>
          </a:p>
          <a:p>
            <a:pPr lvl="1"/>
            <a:r>
              <a:rPr lang="en-US" dirty="0" smtClean="0"/>
              <a:t>A further reply was then officially received from RAN after our Hawaii meeting telling us to ignore the reply from RAN4</a:t>
            </a:r>
          </a:p>
          <a:p>
            <a:pPr lvl="2"/>
            <a:r>
              <a:rPr lang="en-US" dirty="0"/>
              <a:t>It appears the reply was withdrawn by RAN based on objections by Nokia (supported by Huawei &amp; T-Mobile)</a:t>
            </a:r>
          </a:p>
          <a:p>
            <a:pPr lvl="2"/>
            <a:r>
              <a:rPr lang="en-US" dirty="0" smtClean="0"/>
              <a:t>See </a:t>
            </a:r>
            <a:r>
              <a:rPr lang="en-US" dirty="0" smtClean="0">
                <a:hlinkClick r:id="rId4"/>
              </a:rPr>
              <a:t>11-18-1687-00</a:t>
            </a:r>
            <a:endParaRPr lang="en-US" dirty="0" smtClean="0"/>
          </a:p>
          <a:p>
            <a:pPr lvl="3"/>
            <a:r>
              <a:rPr lang="en-GB" i="1" dirty="0"/>
              <a:t>3GPP TSG RAN understands that 3GPP RAN WG4 had sent RP-181526 (R4-1811880) to IEEE in response to IEEE’s LS in R4-1809644 titled “IEEE 802.11 Working Group Liaison Statement to 3GPP RAN4 on certain channel combinations for LAA in </a:t>
            </a:r>
            <a:r>
              <a:rPr lang="en-GB" i="1" dirty="0" smtClean="0"/>
              <a:t>5GHz”</a:t>
            </a:r>
          </a:p>
          <a:p>
            <a:pPr lvl="3"/>
            <a:r>
              <a:rPr lang="en-GB" i="1" dirty="0" smtClean="0"/>
              <a:t>Subsequent </a:t>
            </a:r>
            <a:r>
              <a:rPr lang="en-GB" i="1" dirty="0"/>
              <a:t>to RP-181526 (R4-1811880) there have been additional discussions in 3GPP TSG </a:t>
            </a:r>
            <a:r>
              <a:rPr lang="en-GB" i="1" dirty="0" smtClean="0"/>
              <a:t>RAN</a:t>
            </a:r>
          </a:p>
          <a:p>
            <a:pPr lvl="3"/>
            <a:r>
              <a:rPr lang="en-GB" i="1" dirty="0" smtClean="0"/>
              <a:t>Consequently</a:t>
            </a:r>
            <a:r>
              <a:rPr lang="en-GB" i="1" dirty="0"/>
              <a:t>, 3GPP TSG RAN humbly requests IEEE to await an update following TSG-RAN#82 (10-13 Dec 2018</a:t>
            </a:r>
            <a:r>
              <a:rPr lang="en-GB" i="1" dirty="0" smtClean="0"/>
              <a:t>)</a:t>
            </a:r>
            <a:endParaRPr lang="en-US" dirty="0"/>
          </a:p>
          <a:p>
            <a:pPr lvl="1"/>
            <a:endParaRPr lang="en-US" dirty="0" smtClean="0">
              <a:solidFill>
                <a:srgbClr val="FF0000"/>
              </a:solidFill>
            </a:endParaRPr>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31</a:t>
            </a:fld>
            <a:endParaRPr lang="en-US"/>
          </a:p>
        </p:txBody>
      </p:sp>
    </p:spTree>
    <p:extLst>
      <p:ext uri="{BB962C8B-B14F-4D97-AF65-F5344CB8AC3E}">
        <p14:creationId xmlns:p14="http://schemas.microsoft.com/office/powerpoint/2010/main" val="67966746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RAN4 has still not resolved the issues raised in the SC’s LS in July 2018</a:t>
            </a:r>
            <a:endParaRPr lang="en-AU" dirty="0"/>
          </a:p>
        </p:txBody>
      </p:sp>
      <p:sp>
        <p:nvSpPr>
          <p:cNvPr id="3" name="Content Placeholder 2"/>
          <p:cNvSpPr>
            <a:spLocks noGrp="1"/>
          </p:cNvSpPr>
          <p:nvPr>
            <p:ph idx="1"/>
          </p:nvPr>
        </p:nvSpPr>
        <p:spPr/>
        <p:txBody>
          <a:bodyPr/>
          <a:lstStyle/>
          <a:p>
            <a:pPr lvl="1"/>
            <a:r>
              <a:rPr lang="en-AU" dirty="0" smtClean="0"/>
              <a:t>Apparently RAN/RAN4 were unable to come to a conclusion on the issues raised in the 802.11 WG’s LS (</a:t>
            </a:r>
            <a:r>
              <a:rPr lang="en-US" dirty="0" smtClean="0">
                <a:hlinkClick r:id="rId2"/>
              </a:rPr>
              <a:t>18-11-1305r0</a:t>
            </a:r>
            <a:r>
              <a:rPr lang="en-US" dirty="0" smtClean="0"/>
              <a:t>) back in July 2018</a:t>
            </a:r>
          </a:p>
          <a:p>
            <a:pPr lvl="1"/>
            <a:r>
              <a:rPr lang="en-US" dirty="0" smtClean="0"/>
              <a:t>It is now reported that a Way Forward was agreed at the recent RAN meeting</a:t>
            </a:r>
            <a:endParaRPr lang="en-AU" dirty="0" smtClean="0"/>
          </a:p>
          <a:p>
            <a:pPr lvl="2"/>
            <a:r>
              <a:rPr lang="en-US" i="1" dirty="0" smtClean="0"/>
              <a:t>RAN provided allowance to RAN4 chair to conclude the issue by next R4 </a:t>
            </a:r>
            <a:r>
              <a:rPr lang="en-US" i="1" dirty="0" err="1" smtClean="0"/>
              <a:t>mtg</a:t>
            </a:r>
            <a:r>
              <a:rPr lang="en-US" i="1" dirty="0" smtClean="0"/>
              <a:t> (Feb/March). Allocation of TUs will be at RAN4 chair’s discretion contingent upon his understanding of convergence between the two sides.</a:t>
            </a:r>
            <a:endParaRPr lang="en-AU" i="1" dirty="0" smtClean="0"/>
          </a:p>
          <a:p>
            <a:pPr marL="184150" lvl="2" indent="0">
              <a:buNone/>
            </a:pPr>
            <a:endParaRPr lang="en-AU" dirty="0">
              <a:solidFill>
                <a:srgbClr val="FF0000"/>
              </a:solidFill>
            </a:endParaRPr>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32</a:t>
            </a:fld>
            <a:endParaRPr lang="en-US"/>
          </a:p>
        </p:txBody>
      </p:sp>
    </p:spTree>
    <p:extLst>
      <p:ext uri="{BB962C8B-B14F-4D97-AF65-F5344CB8AC3E}">
        <p14:creationId xmlns:p14="http://schemas.microsoft.com/office/powerpoint/2010/main" val="126296896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Agenda items</a:t>
            </a:r>
          </a:p>
          <a:p>
            <a:pPr marL="342900" lvl="1" indent="-342900" algn="ctr">
              <a:buNone/>
            </a:pPr>
            <a:r>
              <a:rPr lang="en-AU" sz="2400" b="1" dirty="0" smtClean="0">
                <a:solidFill>
                  <a:srgbClr val="FF0000"/>
                </a:solidFill>
              </a:rPr>
              <a:t>Plans for next meeting</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33</a:t>
            </a:fld>
            <a:endParaRPr lang="en-US"/>
          </a:p>
        </p:txBody>
      </p:sp>
    </p:spTree>
    <p:extLst>
      <p:ext uri="{BB962C8B-B14F-4D97-AF65-F5344CB8AC3E}">
        <p14:creationId xmlns:p14="http://schemas.microsoft.com/office/powerpoint/2010/main" val="150688196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Coex SC will </a:t>
            </a:r>
            <a:r>
              <a:rPr lang="en-AU" dirty="0" smtClean="0"/>
              <a:t>discuss plans for the next session in </a:t>
            </a:r>
            <a:r>
              <a:rPr lang="en-AU" dirty="0" smtClean="0"/>
              <a:t>Atlanta </a:t>
            </a:r>
            <a:r>
              <a:rPr lang="en-AU" dirty="0" smtClean="0"/>
              <a:t>in </a:t>
            </a:r>
            <a:r>
              <a:rPr lang="en-AU" dirty="0" smtClean="0"/>
              <a:t>May </a:t>
            </a:r>
            <a:r>
              <a:rPr lang="en-AU" dirty="0" smtClean="0"/>
              <a:t>2019</a:t>
            </a:r>
            <a:endParaRPr lang="en-AU" dirty="0"/>
          </a:p>
        </p:txBody>
      </p:sp>
      <p:sp>
        <p:nvSpPr>
          <p:cNvPr id="3" name="Content Placeholder 2"/>
          <p:cNvSpPr>
            <a:spLocks noGrp="1"/>
          </p:cNvSpPr>
          <p:nvPr>
            <p:ph idx="1"/>
          </p:nvPr>
        </p:nvSpPr>
        <p:spPr/>
        <p:txBody>
          <a:bodyPr/>
          <a:lstStyle/>
          <a:p>
            <a:pPr lvl="1"/>
            <a:r>
              <a:rPr lang="en-AU" dirty="0" smtClean="0"/>
              <a:t>Possible items include</a:t>
            </a:r>
          </a:p>
          <a:p>
            <a:pPr lvl="2"/>
            <a:r>
              <a:rPr lang="en-AU" dirty="0" smtClean="0"/>
              <a:t>Review </a:t>
            </a:r>
            <a:r>
              <a:rPr lang="en-AU" dirty="0" smtClean="0"/>
              <a:t>of 3GPP RAN1 </a:t>
            </a:r>
            <a:r>
              <a:rPr lang="en-AU" dirty="0" smtClean="0"/>
              <a:t>activities</a:t>
            </a:r>
            <a:endParaRPr lang="en-AU" dirty="0" smtClean="0"/>
          </a:p>
          <a:p>
            <a:pPr lvl="2"/>
            <a:r>
              <a:rPr lang="en-AU" dirty="0" smtClean="0"/>
              <a:t>Preparation for Workshop</a:t>
            </a:r>
          </a:p>
          <a:p>
            <a:pPr lvl="2"/>
            <a:r>
              <a:rPr lang="en-AU" dirty="0" smtClean="0"/>
              <a:t>… &lt;other suggestions?&gt;</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34</a:t>
            </a:fld>
            <a:endParaRPr lang="en-US"/>
          </a:p>
        </p:txBody>
      </p:sp>
    </p:spTree>
    <p:extLst>
      <p:ext uri="{BB962C8B-B14F-4D97-AF65-F5344CB8AC3E}">
        <p14:creationId xmlns:p14="http://schemas.microsoft.com/office/powerpoint/2010/main" val="246197908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i="1" dirty="0" smtClean="0"/>
              <a:t>IEEE 802.11 Coexistence SC </a:t>
            </a:r>
            <a:r>
              <a:rPr lang="en-AU" dirty="0" smtClean="0"/>
              <a:t>meeting in </a:t>
            </a:r>
            <a:r>
              <a:rPr lang="en-AU" dirty="0" smtClean="0"/>
              <a:t>Vancouver in March </a:t>
            </a:r>
            <a:r>
              <a:rPr lang="en-AU" dirty="0" smtClean="0"/>
              <a:t>2019 is adjourned!</a:t>
            </a:r>
            <a:endParaRPr lang="en-AU" dirty="0"/>
          </a:p>
        </p:txBody>
      </p:sp>
      <p:sp>
        <p:nvSpPr>
          <p:cNvPr id="3" name="Content Placeholder 2"/>
          <p:cNvSpPr>
            <a:spLocks noGrp="1"/>
          </p:cNvSpPr>
          <p:nvPr>
            <p:ph idx="1"/>
          </p:nvPr>
        </p:nvSpPr>
        <p:spPr/>
        <p:txBody>
          <a:bodyPr/>
          <a:lstStyle/>
          <a:p>
            <a:pPr lvl="1"/>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35</a:t>
            </a:fld>
            <a:endParaRPr lang="en-US"/>
          </a:p>
        </p:txBody>
      </p:sp>
    </p:spTree>
    <p:extLst>
      <p:ext uri="{BB962C8B-B14F-4D97-AF65-F5344CB8AC3E}">
        <p14:creationId xmlns:p14="http://schemas.microsoft.com/office/powerpoint/2010/main" val="5621556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The </a:t>
            </a:r>
            <a:r>
              <a:rPr lang="en-AU" i="1" dirty="0"/>
              <a:t>Coexistence SC </a:t>
            </a:r>
            <a:r>
              <a:rPr lang="en-AU" dirty="0" smtClean="0"/>
              <a:t>will review the official IEEE-SA patent material for pre-PAR groups</a:t>
            </a:r>
            <a:endParaRPr lang="en-AU" dirty="0"/>
          </a:p>
        </p:txBody>
      </p:sp>
      <p:sp>
        <p:nvSpPr>
          <p:cNvPr id="4" name="Footer Placeholder 3"/>
          <p:cNvSpPr>
            <a:spLocks noGrp="1"/>
          </p:cNvSpPr>
          <p:nvPr>
            <p:ph type="ftr" sz="quarter" idx="10"/>
          </p:nvPr>
        </p:nvSpPr>
        <p:spPr/>
        <p:txBody>
          <a:bodyPr/>
          <a:lstStyle/>
          <a:p>
            <a:r>
              <a:rPr lang="en-US" dirty="0" smtClean="0"/>
              <a:t>Andrew Myles, Cisco</a:t>
            </a:r>
            <a:endParaRPr lang="en-US" dirty="0"/>
          </a:p>
        </p:txBody>
      </p:sp>
      <p:sp>
        <p:nvSpPr>
          <p:cNvPr id="5" name="Slide Number Placeholder 4"/>
          <p:cNvSpPr>
            <a:spLocks noGrp="1"/>
          </p:cNvSpPr>
          <p:nvPr>
            <p:ph type="sldNum" sz="quarter" idx="11"/>
          </p:nvPr>
        </p:nvSpPr>
        <p:spPr/>
        <p:txBody>
          <a:bodyPr/>
          <a:lstStyle/>
          <a:p>
            <a:r>
              <a:rPr lang="en-US" dirty="0" smtClean="0"/>
              <a:t>Slide </a:t>
            </a:r>
            <a:fld id="{EF4002E7-DB4D-4CC3-8382-1939D19420D8}" type="slidenum">
              <a:rPr lang="en-US" smtClean="0"/>
              <a:pPr/>
              <a:t>4</a:t>
            </a:fld>
            <a:endParaRPr lang="en-US" dirty="0"/>
          </a:p>
        </p:txBody>
      </p:sp>
      <p:pic>
        <p:nvPicPr>
          <p:cNvPr id="6" name="Picture 5"/>
          <p:cNvPicPr>
            <a:picLocks noChangeAspect="1"/>
          </p:cNvPicPr>
          <p:nvPr/>
        </p:nvPicPr>
        <p:blipFill>
          <a:blip r:embed="rId2"/>
          <a:stretch>
            <a:fillRect/>
          </a:stretch>
        </p:blipFill>
        <p:spPr>
          <a:xfrm>
            <a:off x="1219200" y="1466850"/>
            <a:ext cx="6629400" cy="4972051"/>
          </a:xfrm>
          <a:prstGeom prst="rect">
            <a:avLst/>
          </a:prstGeom>
          <a:ln>
            <a:solidFill>
              <a:schemeClr val="tx1"/>
            </a:solidFill>
          </a:ln>
        </p:spPr>
      </p:pic>
    </p:spTree>
    <p:extLst>
      <p:ext uri="{BB962C8B-B14F-4D97-AF65-F5344CB8AC3E}">
        <p14:creationId xmlns:p14="http://schemas.microsoft.com/office/powerpoint/2010/main" val="26761781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dirty="0" smtClean="0"/>
              <a:t>Slide </a:t>
            </a:r>
            <a:fld id="{CE9E285F-F601-43F1-B60E-9449BADFF5FA}" type="slidenum">
              <a:rPr lang="en-US" smtClean="0"/>
              <a:pPr>
                <a:defRPr/>
              </a:pPr>
              <a:t>5</a:t>
            </a:fld>
            <a:endParaRPr lang="en-US" dirty="0"/>
          </a:p>
        </p:txBody>
      </p:sp>
      <p:sp>
        <p:nvSpPr>
          <p:cNvPr id="9220" name="Rectangle 6"/>
          <p:cNvSpPr>
            <a:spLocks noGrp="1" noChangeArrowheads="1"/>
          </p:cNvSpPr>
          <p:nvPr>
            <p:ph type="title"/>
          </p:nvPr>
        </p:nvSpPr>
        <p:spPr/>
        <p:txBody>
          <a:bodyPr/>
          <a:lstStyle/>
          <a:p>
            <a:r>
              <a:rPr lang="en-US" dirty="0" smtClean="0"/>
              <a:t>The </a:t>
            </a:r>
            <a:r>
              <a:rPr lang="en-AU" i="1" dirty="0"/>
              <a:t>Coexistence SC hoc </a:t>
            </a:r>
            <a:r>
              <a:rPr lang="en-US" dirty="0" smtClean="0"/>
              <a:t>will operate using accepted principles of meeting etiquette</a:t>
            </a:r>
          </a:p>
        </p:txBody>
      </p:sp>
      <p:sp>
        <p:nvSpPr>
          <p:cNvPr id="9221" name="Rectangle 7"/>
          <p:cNvSpPr>
            <a:spLocks noGrp="1" noChangeArrowheads="1"/>
          </p:cNvSpPr>
          <p:nvPr>
            <p:ph type="body" idx="1"/>
          </p:nvPr>
        </p:nvSpPr>
        <p:spPr/>
        <p:txBody>
          <a:bodyPr/>
          <a:lstStyle/>
          <a:p>
            <a:pPr lvl="1"/>
            <a:r>
              <a:rPr lang="en-US" dirty="0" smtClean="0"/>
              <a:t>IEEE 802 is a world-wide professional technical organization </a:t>
            </a:r>
          </a:p>
          <a:p>
            <a:pPr lvl="1"/>
            <a:r>
              <a:rPr lang="en-US" dirty="0" smtClean="0"/>
              <a:t>Meetings shall be conducted in an orderly and professional manner in accordance with the policies and procedures governed by the organization</a:t>
            </a:r>
          </a:p>
          <a:p>
            <a:pPr lvl="1"/>
            <a:r>
              <a:rPr lang="en-US" dirty="0" smtClean="0"/>
              <a:t>Individuals shall address the “technical” content of the subject under consideration and refrain from making “personal” comments to or about others</a:t>
            </a:r>
          </a:p>
        </p:txBody>
      </p:sp>
    </p:spTree>
    <p:extLst>
      <p:ext uri="{BB962C8B-B14F-4D97-AF65-F5344CB8AC3E}">
        <p14:creationId xmlns:p14="http://schemas.microsoft.com/office/powerpoint/2010/main" val="2963085173"/>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p:txBody>
          <a:bodyPr/>
          <a:lstStyle/>
          <a:p>
            <a:r>
              <a:rPr lang="en-US" dirty="0" smtClean="0"/>
              <a:t>The </a:t>
            </a:r>
            <a:r>
              <a:rPr lang="en-AU" i="1" dirty="0"/>
              <a:t>Coexistence SC </a:t>
            </a:r>
            <a:r>
              <a:rPr lang="en-US" dirty="0" smtClean="0"/>
              <a:t>will review the modified “Participation in IEEE 802 Meetings” slide</a:t>
            </a:r>
            <a:endParaRPr lang="en-US" dirty="0"/>
          </a:p>
        </p:txBody>
      </p:sp>
      <p:sp>
        <p:nvSpPr>
          <p:cNvPr id="10242" name="Rectangle 2"/>
          <p:cNvSpPr>
            <a:spLocks noGrp="1" noChangeArrowheads="1"/>
          </p:cNvSpPr>
          <p:nvPr>
            <p:ph type="body" idx="1"/>
          </p:nvPr>
        </p:nvSpPr>
        <p:spPr>
          <a:xfrm>
            <a:off x="685800" y="1828800"/>
            <a:ext cx="7772400" cy="4495800"/>
          </a:xfrm>
        </p:spPr>
        <p:txBody>
          <a:bodyPr/>
          <a:lstStyle/>
          <a:p>
            <a:pPr marL="0" indent="0"/>
            <a:r>
              <a:rPr lang="en-AU" altLang="en-US" sz="1400" dirty="0"/>
              <a:t>Participation in any IEEE 802 meeting (Sponsor, Sponsor subgroup, Working Group, Working Group subgroup, etc.) is on an individual basis</a:t>
            </a:r>
          </a:p>
          <a:p>
            <a:pPr lvl="1"/>
            <a:r>
              <a:rPr lang="en-AU" altLang="en-US" sz="1400" dirty="0"/>
              <a:t>Participants in the IEEE standards development individual process shall act based on their qualifications and experience (</a:t>
            </a:r>
            <a:r>
              <a:rPr lang="en-AU" altLang="en-US" sz="1400" dirty="0">
                <a:hlinkClick r:id="rId3"/>
              </a:rPr>
              <a:t>IEEE-SA By-Laws</a:t>
            </a:r>
            <a:r>
              <a:rPr lang="en-AU" altLang="en-US" sz="1400" dirty="0"/>
              <a:t> section 5.2.1)</a:t>
            </a:r>
          </a:p>
          <a:p>
            <a:pPr lvl="1"/>
            <a:r>
              <a:rPr lang="en-AU" altLang="en-US" sz="1400" dirty="0"/>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lvl="1"/>
            <a:r>
              <a:rPr lang="en-AU" altLang="en-US" sz="1400" dirty="0"/>
              <a:t>Participants have an obligation to act and vote as an individual and not under the direction of any other individual or group</a:t>
            </a:r>
            <a:r>
              <a:rPr lang="en-AU" altLang="en-US" sz="1400" dirty="0" smtClean="0"/>
              <a:t>. A </a:t>
            </a:r>
            <a:r>
              <a:rPr lang="en-AU" altLang="en-US" sz="1400" dirty="0"/>
              <a:t>Participant’s obligation to act and vote as an individual applies in all cases, regardless of any external commitments, agreements, contracts, or orders</a:t>
            </a:r>
          </a:p>
          <a:p>
            <a:pPr lvl="1"/>
            <a:r>
              <a:rPr lang="en-AU" altLang="en-US" sz="1400" dirty="0"/>
              <a:t>Participants shall not direct the actions or votes of any other member of an IEEE 802 Working Group or retaliate against any other member for their actions or votes within IEEE 802 Working Group meetings, (</a:t>
            </a:r>
            <a:r>
              <a:rPr lang="en-AU" altLang="en-US" sz="1400" dirty="0">
                <a:hlinkClick r:id="rId3"/>
              </a:rPr>
              <a:t>IEEE-SA By-Laws</a:t>
            </a:r>
            <a:r>
              <a:rPr lang="en-AU" altLang="en-US" sz="1400" dirty="0"/>
              <a:t> section 5.2.1.3 and the IEEE 802 LMSC Working Group Policies and Procedures, subclause 3.4.1 “Chair”, list item x)</a:t>
            </a:r>
          </a:p>
          <a:p>
            <a:pPr marL="0" indent="0"/>
            <a:r>
              <a:rPr lang="en-GB" altLang="en-US" sz="1400" dirty="0"/>
              <a:t>By participating in IEEE 802 meetings, you accept these requirements</a:t>
            </a:r>
            <a:r>
              <a:rPr lang="en-GB" altLang="en-US" sz="1400" dirty="0" smtClean="0"/>
              <a:t>. If </a:t>
            </a:r>
            <a:r>
              <a:rPr lang="en-GB" altLang="en-US" sz="1400" dirty="0"/>
              <a:t>you do not agree to these policies then you shall not participate</a:t>
            </a:r>
          </a:p>
        </p:txBody>
      </p:sp>
      <p:sp>
        <p:nvSpPr>
          <p:cNvPr id="5" name="Footer Placeholder 4"/>
          <p:cNvSpPr>
            <a:spLocks noGrp="1"/>
          </p:cNvSpPr>
          <p:nvPr>
            <p:ph type="ftr" idx="10"/>
          </p:nvPr>
        </p:nvSpPr>
        <p:spPr/>
        <p:txBody>
          <a:bodyPr/>
          <a:lstStyle/>
          <a:p>
            <a:r>
              <a:rPr lang="en-GB" smtClean="0"/>
              <a:t>Dorothy Stanley, HP Enterprise</a:t>
            </a:r>
            <a:endParaRPr lang="en-GB" dirty="0"/>
          </a:p>
        </p:txBody>
      </p:sp>
      <p:sp>
        <p:nvSpPr>
          <p:cNvPr id="6" name="Slide Number Placeholder 5"/>
          <p:cNvSpPr>
            <a:spLocks noGrp="1"/>
          </p:cNvSpPr>
          <p:nvPr>
            <p:ph type="sldNum" idx="11"/>
          </p:nvPr>
        </p:nvSpPr>
        <p:spPr/>
        <p:txBody>
          <a:bodyPr/>
          <a:lstStyle/>
          <a:p>
            <a:r>
              <a:rPr lang="en-GB" smtClean="0"/>
              <a:t>Slide </a:t>
            </a:r>
            <a:fld id="{DC83D890-10BB-4905-98E9-EC5FFEC1B9BB}" type="slidenum">
              <a:rPr lang="en-GB" smtClean="0"/>
              <a:pPr/>
              <a:t>6</a:t>
            </a:fld>
            <a:endParaRPr lang="en-GB"/>
          </a:p>
        </p:txBody>
      </p:sp>
    </p:spTree>
    <p:extLst>
      <p:ext uri="{BB962C8B-B14F-4D97-AF65-F5344CB8AC3E}">
        <p14:creationId xmlns:p14="http://schemas.microsoft.com/office/powerpoint/2010/main" val="172227120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Coexistence SC will consider a proposed agenda for </a:t>
            </a:r>
            <a:r>
              <a:rPr lang="en-AU" dirty="0" smtClean="0"/>
              <a:t>Vancouver</a:t>
            </a:r>
            <a:endParaRPr lang="en-AU" dirty="0"/>
          </a:p>
        </p:txBody>
      </p:sp>
      <p:sp>
        <p:nvSpPr>
          <p:cNvPr id="3" name="Content Placeholder 2"/>
          <p:cNvSpPr>
            <a:spLocks noGrp="1"/>
          </p:cNvSpPr>
          <p:nvPr>
            <p:ph idx="1"/>
          </p:nvPr>
        </p:nvSpPr>
        <p:spPr>
          <a:xfrm>
            <a:off x="685800" y="1676400"/>
            <a:ext cx="7772400" cy="4114800"/>
          </a:xfrm>
        </p:spPr>
        <p:txBody>
          <a:bodyPr/>
          <a:lstStyle/>
          <a:p>
            <a:r>
              <a:rPr lang="en-AU" dirty="0" smtClean="0"/>
              <a:t>Proposed Agenda</a:t>
            </a:r>
          </a:p>
          <a:p>
            <a:pPr lvl="1"/>
            <a:r>
              <a:rPr lang="en-AU" dirty="0" smtClean="0"/>
              <a:t>Bureaucratic stuff, including approving minutes</a:t>
            </a:r>
          </a:p>
          <a:p>
            <a:pPr lvl="1"/>
            <a:r>
              <a:rPr lang="en-AU" dirty="0" smtClean="0"/>
              <a:t>What is happening this week? (in no particular order)</a:t>
            </a:r>
          </a:p>
          <a:p>
            <a:pPr lvl="2"/>
            <a:r>
              <a:rPr lang="en-AU" dirty="0"/>
              <a:t>Scope of IEEE 802.11 Coexistence </a:t>
            </a:r>
            <a:r>
              <a:rPr lang="en-AU" dirty="0" smtClean="0"/>
              <a:t>SC (a reminder)</a:t>
            </a:r>
          </a:p>
          <a:p>
            <a:pPr lvl="2"/>
            <a:r>
              <a:rPr lang="en-AU" dirty="0" smtClean="0"/>
              <a:t>Preparation for Coexistence Workshop</a:t>
            </a:r>
          </a:p>
          <a:p>
            <a:pPr lvl="3"/>
            <a:r>
              <a:rPr lang="en-AU" dirty="0" smtClean="0"/>
              <a:t>…</a:t>
            </a:r>
            <a:endParaRPr lang="en-AU" dirty="0" smtClean="0"/>
          </a:p>
          <a:p>
            <a:pPr lvl="2"/>
            <a:r>
              <a:rPr lang="en-AU" dirty="0" smtClean="0"/>
              <a:t>Relationships</a:t>
            </a:r>
          </a:p>
          <a:p>
            <a:pPr lvl="3">
              <a:defRPr/>
            </a:pPr>
            <a:r>
              <a:rPr lang="en-AU" dirty="0"/>
              <a:t>Review </a:t>
            </a:r>
            <a:r>
              <a:rPr lang="en-AU" dirty="0" smtClean="0"/>
              <a:t>of recent </a:t>
            </a:r>
            <a:r>
              <a:rPr lang="en-AU" dirty="0"/>
              <a:t>ETSI BRAN </a:t>
            </a:r>
            <a:r>
              <a:rPr lang="en-AU" dirty="0" smtClean="0"/>
              <a:t>meeting</a:t>
            </a:r>
            <a:endParaRPr lang="en-AU" dirty="0"/>
          </a:p>
          <a:p>
            <a:pPr lvl="3"/>
            <a:r>
              <a:rPr lang="en-AU" dirty="0" smtClean="0"/>
              <a:t>Review </a:t>
            </a:r>
            <a:r>
              <a:rPr lang="en-AU" dirty="0"/>
              <a:t>recent 3GPP RAN1 </a:t>
            </a:r>
            <a:r>
              <a:rPr lang="en-AU" dirty="0" smtClean="0"/>
              <a:t>activities</a:t>
            </a:r>
          </a:p>
          <a:p>
            <a:pPr lvl="3"/>
            <a:r>
              <a:rPr lang="en-AU" dirty="0"/>
              <a:t>Discuss response from 3GPP RAN4 to </a:t>
            </a:r>
            <a:r>
              <a:rPr lang="en-AU" dirty="0" smtClean="0"/>
              <a:t>LS</a:t>
            </a:r>
            <a:endParaRPr lang="en-AU" dirty="0"/>
          </a:p>
          <a:p>
            <a:pPr lvl="3"/>
            <a:r>
              <a:rPr lang="en-AU" dirty="0" smtClean="0"/>
              <a:t>…</a:t>
            </a:r>
          </a:p>
          <a:p>
            <a:pPr lvl="2"/>
            <a:r>
              <a:rPr lang="en-AU" dirty="0" smtClean="0"/>
              <a:t>…</a:t>
            </a:r>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7</a:t>
            </a:fld>
            <a:endParaRPr lang="en-US"/>
          </a:p>
        </p:txBody>
      </p:sp>
      <p:sp>
        <p:nvSpPr>
          <p:cNvPr id="7" name="Rectangle 6"/>
          <p:cNvSpPr/>
          <p:nvPr/>
        </p:nvSpPr>
        <p:spPr bwMode="auto">
          <a:xfrm>
            <a:off x="6324600" y="4953000"/>
            <a:ext cx="2133600" cy="1143000"/>
          </a:xfrm>
          <a:prstGeom prst="rect">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600" b="0" i="0" u="none" strike="noStrike" cap="none" normalizeH="0" baseline="0" dirty="0" smtClean="0">
                <a:ln>
                  <a:noFill/>
                </a:ln>
                <a:solidFill>
                  <a:srgbClr val="FF0000"/>
                </a:solidFill>
                <a:effectLst/>
                <a:latin typeface="+mj-lt"/>
              </a:rPr>
              <a:t>Additional</a:t>
            </a:r>
            <a:r>
              <a:rPr kumimoji="0" lang="en-AU" sz="1600" b="0" i="0" u="none" strike="noStrike" cap="none" normalizeH="0" dirty="0" smtClean="0">
                <a:ln>
                  <a:noFill/>
                </a:ln>
                <a:solidFill>
                  <a:srgbClr val="FF0000"/>
                </a:solidFill>
                <a:effectLst/>
                <a:latin typeface="+mj-lt"/>
              </a:rPr>
              <a:t> agenda items are requested from all interested stakeholders</a:t>
            </a:r>
            <a:endParaRPr kumimoji="0" lang="en-AU" sz="1600" b="0" i="0" u="none" strike="noStrike" cap="none" normalizeH="0" baseline="0" dirty="0" smtClean="0">
              <a:ln>
                <a:noFill/>
              </a:ln>
              <a:solidFill>
                <a:srgbClr val="FF0000"/>
              </a:solidFill>
              <a:effectLst/>
              <a:latin typeface="+mj-lt"/>
            </a:endParaRPr>
          </a:p>
        </p:txBody>
      </p:sp>
    </p:spTree>
    <p:extLst>
      <p:ext uri="{BB962C8B-B14F-4D97-AF65-F5344CB8AC3E}">
        <p14:creationId xmlns:p14="http://schemas.microsoft.com/office/powerpoint/2010/main" val="14565811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Coexistence SC will consider a proposed </a:t>
            </a:r>
            <a:r>
              <a:rPr lang="en-AU" dirty="0"/>
              <a:t>agenda for </a:t>
            </a:r>
            <a:r>
              <a:rPr lang="en-AU" dirty="0"/>
              <a:t>Vancouver</a:t>
            </a:r>
            <a:endParaRPr lang="en-AU" dirty="0"/>
          </a:p>
        </p:txBody>
      </p:sp>
      <p:sp>
        <p:nvSpPr>
          <p:cNvPr id="3" name="Content Placeholder 2"/>
          <p:cNvSpPr>
            <a:spLocks noGrp="1"/>
          </p:cNvSpPr>
          <p:nvPr>
            <p:ph idx="1"/>
          </p:nvPr>
        </p:nvSpPr>
        <p:spPr/>
        <p:txBody>
          <a:bodyPr/>
          <a:lstStyle/>
          <a:p>
            <a:r>
              <a:rPr lang="en-AU" dirty="0" smtClean="0"/>
              <a:t>Proposed Agenda</a:t>
            </a:r>
          </a:p>
          <a:p>
            <a:pPr lvl="2"/>
            <a:r>
              <a:rPr lang="en-AU" dirty="0"/>
              <a:t>Technical issues</a:t>
            </a:r>
          </a:p>
          <a:p>
            <a:pPr lvl="3"/>
            <a:r>
              <a:rPr lang="en-AU" dirty="0" smtClean="0"/>
              <a:t>…</a:t>
            </a:r>
            <a:endParaRPr lang="en-AU" dirty="0" smtClean="0"/>
          </a:p>
          <a:p>
            <a:pPr lvl="2"/>
            <a:r>
              <a:rPr lang="en-AU" dirty="0" smtClean="0"/>
              <a:t>Other issues</a:t>
            </a:r>
          </a:p>
          <a:p>
            <a:pPr lvl="3"/>
            <a:r>
              <a:rPr lang="en-AU" dirty="0" smtClean="0"/>
              <a:t>…</a:t>
            </a:r>
          </a:p>
          <a:p>
            <a:pPr lvl="1"/>
            <a:r>
              <a:rPr lang="en-AU" dirty="0" smtClean="0"/>
              <a:t>Other business</a:t>
            </a:r>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8</a:t>
            </a:fld>
            <a:endParaRPr lang="en-US"/>
          </a:p>
        </p:txBody>
      </p:sp>
      <p:sp>
        <p:nvSpPr>
          <p:cNvPr id="19" name="Rectangle 18"/>
          <p:cNvSpPr/>
          <p:nvPr/>
        </p:nvSpPr>
        <p:spPr bwMode="auto">
          <a:xfrm>
            <a:off x="6324600" y="3124200"/>
            <a:ext cx="2133600" cy="1143000"/>
          </a:xfrm>
          <a:prstGeom prst="rect">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600" b="0" i="0" u="none" strike="noStrike" cap="none" normalizeH="0" baseline="0" dirty="0" smtClean="0">
                <a:ln>
                  <a:noFill/>
                </a:ln>
                <a:solidFill>
                  <a:srgbClr val="FF0000"/>
                </a:solidFill>
                <a:effectLst/>
                <a:latin typeface="+mj-lt"/>
              </a:rPr>
              <a:t>Additional</a:t>
            </a:r>
            <a:r>
              <a:rPr kumimoji="0" lang="en-AU" sz="1600" b="0" i="0" u="none" strike="noStrike" cap="none" normalizeH="0" dirty="0" smtClean="0">
                <a:ln>
                  <a:noFill/>
                </a:ln>
                <a:solidFill>
                  <a:srgbClr val="FF0000"/>
                </a:solidFill>
                <a:effectLst/>
                <a:latin typeface="+mj-lt"/>
              </a:rPr>
              <a:t> agenda items are requested from all interested stakeholders</a:t>
            </a:r>
            <a:endParaRPr kumimoji="0" lang="en-AU" sz="1600" b="0" i="0" u="none" strike="noStrike" cap="none" normalizeH="0" baseline="0" dirty="0" smtClean="0">
              <a:ln>
                <a:noFill/>
              </a:ln>
              <a:solidFill>
                <a:srgbClr val="FF0000"/>
              </a:solidFill>
              <a:effectLst/>
              <a:latin typeface="+mj-lt"/>
            </a:endParaRPr>
          </a:p>
        </p:txBody>
      </p:sp>
    </p:spTree>
    <p:extLst>
      <p:ext uri="{BB962C8B-B14F-4D97-AF65-F5344CB8AC3E}">
        <p14:creationId xmlns:p14="http://schemas.microsoft.com/office/powerpoint/2010/main" val="15496310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Scope of IEEE 802.11 Coexistence SC</a:t>
            </a:r>
            <a:endParaRPr lang="en-AU" sz="2400" b="1" dirty="0">
              <a:solidFill>
                <a:schemeClr val="accent2"/>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9</a:t>
            </a:fld>
            <a:endParaRPr lang="en-US"/>
          </a:p>
        </p:txBody>
      </p:sp>
    </p:spTree>
    <p:extLst>
      <p:ext uri="{BB962C8B-B14F-4D97-AF65-F5344CB8AC3E}">
        <p14:creationId xmlns:p14="http://schemas.microsoft.com/office/powerpoint/2010/main" val="2714693667"/>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0</TotalTime>
  <Words>2235</Words>
  <Application>Microsoft Office PowerPoint</Application>
  <PresentationFormat>On-screen Show (4:3)</PresentationFormat>
  <Paragraphs>292</Paragraphs>
  <Slides>35</Slides>
  <Notes>3</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35</vt:i4>
      </vt:variant>
    </vt:vector>
  </HeadingPairs>
  <TitlesOfParts>
    <vt:vector size="40" baseType="lpstr">
      <vt:lpstr>Arial</vt:lpstr>
      <vt:lpstr>Times New Roman</vt:lpstr>
      <vt:lpstr>Wingdings</vt:lpstr>
      <vt:lpstr>802-11-Submission</vt:lpstr>
      <vt:lpstr>Acrobat Document</vt:lpstr>
      <vt:lpstr>Agenda for IEEE 802.11 Coexistence SC meeting in Vancouver in Mar 2019</vt:lpstr>
      <vt:lpstr>Welcome to the 11th F2F meeting of the Coexistence Standing Committee in Vancouver in January 2019</vt:lpstr>
      <vt:lpstr>The first task for the Coexistence SC today is not to appoint a secretary</vt:lpstr>
      <vt:lpstr>The Coexistence SC will review the official IEEE-SA patent material for pre-PAR groups</vt:lpstr>
      <vt:lpstr>The Coexistence SC hoc will operate using accepted principles of meeting etiquette</vt:lpstr>
      <vt:lpstr>The Coexistence SC will review the modified “Participation in IEEE 802 Meetings” slide</vt:lpstr>
      <vt:lpstr>The Coexistence SC will consider a proposed agenda for Vancouver</vt:lpstr>
      <vt:lpstr>The Coexistence SC will consider a proposed agenda for Vancouver</vt:lpstr>
      <vt:lpstr>PowerPoint Presentation</vt:lpstr>
      <vt:lpstr>The agreed Coexistence SC scope focuses on ensuring 802.11ax has fair access to global unlicensed spectrum </vt:lpstr>
      <vt:lpstr>Coexistence SC will close when determined by the 802.11 WG or 802.11ax is ratified</vt:lpstr>
      <vt:lpstr>PowerPoint Presentation</vt:lpstr>
      <vt:lpstr>The Coexistence SC will consider approval of the meeting minutes from St Louis</vt:lpstr>
      <vt:lpstr>PowerPoint Presentation</vt:lpstr>
      <vt:lpstr>The Coex SC will hear an update on the  the Coexistence Workshop arrangements</vt:lpstr>
      <vt:lpstr>PowerPoint Presentation</vt:lpstr>
      <vt:lpstr>Updated statistics conform that there is significant interest in LAA </vt:lpstr>
      <vt:lpstr>PowerPoint Presentation</vt:lpstr>
      <vt:lpstr>The Coex SC will discuss the ETSI BRAN #100 meeting</vt:lpstr>
      <vt:lpstr>ETSI BRAN has confirmed plans for at least some future meetings </vt:lpstr>
      <vt:lpstr>PowerPoint Presentation</vt:lpstr>
      <vt:lpstr>The 802.11 WG Chair has suggested we also potentially use alternatives to the Workshop in meantime</vt:lpstr>
      <vt:lpstr>The Coex SC will hear an update on the LS sent to 3GPP RAN related to no/short LBT</vt:lpstr>
      <vt:lpstr>PowerPoint Presentation</vt:lpstr>
      <vt:lpstr>The Coex SC may hear an update on coexistence relevant activities at the recent 3GPP RAN1 meeting</vt:lpstr>
      <vt:lpstr>3GPP RAN1 have competed their Study on NR-based Access to Unlicensed Spectrum</vt:lpstr>
      <vt:lpstr>It appears the NR-U WI is following LAA established principles in 5 GHz band</vt:lpstr>
      <vt:lpstr>It appears the NR-U WI may be less tied to LAA established principles in the 6 GHz band</vt:lpstr>
      <vt:lpstr>PowerPoint Presentation</vt:lpstr>
      <vt:lpstr>The SC sent an LS to 3GPP RAN4 out of San Diego</vt:lpstr>
      <vt:lpstr>The SC is still awaiting for a reply to our LS to RAN4 after the initial reply was withdrawn</vt:lpstr>
      <vt:lpstr>RAN4 has still not resolved the issues raised in the SC’s LS in July 2018</vt:lpstr>
      <vt:lpstr>PowerPoint Presentation</vt:lpstr>
      <vt:lpstr>The Coex SC will discuss plans for the next session in Atlanta in May 2019</vt:lpstr>
      <vt:lpstr>The IEEE 802.11 Coexistence SC meeting in Vancouver in March 2019 is adjourned!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2011-09-19T06:02:14Z</dcterms:created>
  <dcterms:modified xsi:type="dcterms:W3CDTF">2019-01-24T05:07:23Z</dcterms:modified>
</cp:coreProperties>
</file>