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9"/>
  </p:notesMasterIdLst>
  <p:handoutMasterIdLst>
    <p:handoutMasterId r:id="rId30"/>
  </p:handoutMasterIdLst>
  <p:sldIdLst>
    <p:sldId id="269" r:id="rId3"/>
    <p:sldId id="370" r:id="rId4"/>
    <p:sldId id="419" r:id="rId5"/>
    <p:sldId id="423" r:id="rId6"/>
    <p:sldId id="427" r:id="rId7"/>
    <p:sldId id="409" r:id="rId8"/>
    <p:sldId id="371" r:id="rId9"/>
    <p:sldId id="407" r:id="rId10"/>
    <p:sldId id="435" r:id="rId11"/>
    <p:sldId id="436" r:id="rId12"/>
    <p:sldId id="372" r:id="rId13"/>
    <p:sldId id="430" r:id="rId14"/>
    <p:sldId id="378" r:id="rId15"/>
    <p:sldId id="374" r:id="rId16"/>
    <p:sldId id="422" r:id="rId17"/>
    <p:sldId id="397" r:id="rId18"/>
    <p:sldId id="398" r:id="rId19"/>
    <p:sldId id="379" r:id="rId20"/>
    <p:sldId id="383" r:id="rId21"/>
    <p:sldId id="457" r:id="rId22"/>
    <p:sldId id="458" r:id="rId23"/>
    <p:sldId id="395" r:id="rId24"/>
    <p:sldId id="453" r:id="rId25"/>
    <p:sldId id="454" r:id="rId26"/>
    <p:sldId id="455" r:id="rId27"/>
    <p:sldId id="456" r:id="rId28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49" autoAdjust="0"/>
    <p:restoredTop sz="95394" autoAdjust="0"/>
  </p:normalViewPr>
  <p:slideViewPr>
    <p:cSldViewPr>
      <p:cViewPr varScale="1">
        <p:scale>
          <a:sx n="57" d="100"/>
          <a:sy n="57" d="100"/>
        </p:scale>
        <p:origin x="535" y="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802.11-19-0223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802.11-19-0223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802.11-19-0223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2019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802.11-19-0223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802.11-19-0223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2019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802.11-19-0223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8117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802.11-19-0223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802.11-19-0223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802.11-19-0223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03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802.11-19-0223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802.11-19-0223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802.11-19-0223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802.11-19-0223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2019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802.11-19-0223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</a:t>
            </a:r>
            <a:r>
              <a:rPr lang="en-US" sz="1800" smtClean="0"/>
              <a:t>IEEE 802.11-19/0223r0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9/19-19-0012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9/dcn/19/19-19-0014-00-0003-tg3-agenda-mar-2019.xlsx" TargetMode="External"/><Relationship Id="rId4" Type="http://schemas.openxmlformats.org/officeDocument/2006/relationships/hyperlink" Target="https://mentor.ieee.org/802.19/dcn/18/19-18-0093-00-S1GH-par-as-approved-by-revcom-dec-2018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3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277-00-0000-2019-02-liaison-response-from-wi-fi-alliance-re-reserved-value-usage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1687-00-0000-2018-09-liaison-from-3gpp-ran-re-certain-channel-combinations-for-laa-in-5ghz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215-01-00az-csd-update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9/ec-19-0001" TargetMode="External"/><Relationship Id="rId3" Type="http://schemas.openxmlformats.org/officeDocument/2006/relationships/hyperlink" Target="https://mentor.ieee.org/802.11/dcn/11-19-0222" TargetMode="External"/><Relationship Id="rId7" Type="http://schemas.openxmlformats.org/officeDocument/2006/relationships/hyperlink" Target="https://mentor.ieee.org/802.11/dcn/11-19-0257" TargetMode="External"/><Relationship Id="rId12" Type="http://schemas.openxmlformats.org/officeDocument/2006/relationships/hyperlink" Target="https://mentor.ieee.org/802.11/dcn/11-19-000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9-0250" TargetMode="External"/><Relationship Id="rId11" Type="http://schemas.openxmlformats.org/officeDocument/2006/relationships/hyperlink" Target="https://mentor.ieee.org/802.11/dcn/11-19-0258" TargetMode="External"/><Relationship Id="rId5" Type="http://schemas.openxmlformats.org/officeDocument/2006/relationships/hyperlink" Target="https://mentor.ieee.org/802.11/dcn/11-19-0255" TargetMode="External"/><Relationship Id="rId10" Type="http://schemas.openxmlformats.org/officeDocument/2006/relationships/hyperlink" Target="https://mentor.ieee.org/802.11/dcn/11-19-0256" TargetMode="External"/><Relationship Id="rId4" Type="http://schemas.openxmlformats.org/officeDocument/2006/relationships/hyperlink" Target="https://mentor.ieee.org/802.11/dcn/11-19-0223" TargetMode="External"/><Relationship Id="rId9" Type="http://schemas.openxmlformats.org/officeDocument/2006/relationships/hyperlink" Target="https://mentor.ieee.org/802.11/dcn/11-19-022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9/18-19-003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March </a:t>
            </a:r>
            <a:r>
              <a:rPr lang="en-US" dirty="0" smtClean="0"/>
              <a:t>2019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2019-03-11</a:t>
            </a: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4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19-19/0012,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mentor.ieee.org/802.19/dcn/19/19-19-0012</a:t>
            </a:r>
            <a:r>
              <a:rPr lang="en-US" dirty="0" smtClean="0"/>
              <a:t>  </a:t>
            </a:r>
            <a:endParaRPr lang="en-US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dirty="0"/>
              <a:t>Meeting times: Monday PM2 (Opening Plenary), Thurs PM2 (Closing </a:t>
            </a:r>
            <a:r>
              <a:rPr lang="en-US" altLang="en-US" dirty="0" smtClean="0"/>
              <a:t>Plenary)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802.19.3 (</a:t>
            </a:r>
            <a:r>
              <a:rPr lang="en-US" dirty="0">
                <a:hlinkClick r:id="rId4"/>
              </a:rPr>
              <a:t>Sub-1GHz </a:t>
            </a:r>
            <a:r>
              <a:rPr lang="en-US" dirty="0" smtClean="0">
                <a:hlinkClick r:id="rId4"/>
              </a:rPr>
              <a:t>Coexistence PAR </a:t>
            </a:r>
            <a:r>
              <a:rPr lang="en-US" dirty="0" smtClean="0"/>
              <a:t>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Sub-1GHz Coexistence, see </a:t>
            </a:r>
            <a:r>
              <a:rPr lang="en-US" sz="1800" dirty="0">
                <a:hlinkClick r:id="rId5"/>
              </a:rPr>
              <a:t>https://</a:t>
            </a:r>
            <a:r>
              <a:rPr lang="en-US" sz="1800" dirty="0" smtClean="0">
                <a:hlinkClick r:id="rId5"/>
              </a:rPr>
              <a:t>mentor.ieee.org/802.19/dcn/19/19-19-0014-00-0003-tg3-agenda-mar-2019.xlsx</a:t>
            </a:r>
            <a:r>
              <a:rPr lang="en-US" sz="1800" dirty="0" smtClean="0"/>
              <a:t>  Monday </a:t>
            </a:r>
            <a:r>
              <a:rPr lang="en-US" sz="1800" dirty="0"/>
              <a:t>P</a:t>
            </a:r>
            <a:r>
              <a:rPr lang="en-US" sz="1800" dirty="0" smtClean="0"/>
              <a:t>M1, Tuesday PM3, Thursday AM2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802.19.3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Coexistence </a:t>
            </a:r>
            <a:r>
              <a:rPr lang="en-US" sz="1800" dirty="0" smtClean="0"/>
              <a:t>Process – .19 Opening plenary Monday PM2</a:t>
            </a:r>
            <a:endParaRPr lang="en-US" sz="1800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8524709"/>
              </p:ext>
            </p:extLst>
          </p:nvPr>
        </p:nvGraphicFramePr>
        <p:xfrm>
          <a:off x="533401" y="4114800"/>
          <a:ext cx="5181600" cy="1315410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EHT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RTA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Real Time Applications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9872448"/>
              </p:ext>
            </p:extLst>
          </p:nvPr>
        </p:nvGraphicFramePr>
        <p:xfrm>
          <a:off x="6248400" y="2133600"/>
          <a:ext cx="5744499" cy="2910835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127741"/>
              </p:ext>
            </p:extLst>
          </p:nvPr>
        </p:nvGraphicFramePr>
        <p:xfrm>
          <a:off x="2954528" y="1524000"/>
          <a:ext cx="6045200" cy="4125155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7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519446"/>
            <a:ext cx="1905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9125084"/>
              </p:ext>
            </p:extLst>
          </p:nvPr>
        </p:nvGraphicFramePr>
        <p:xfrm>
          <a:off x="152400" y="897598"/>
          <a:ext cx="11734800" cy="5274625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SERAFIMOVSKI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 (pro-tem Mar19)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EMMELMANN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(pro-tem Mar19)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 ZHANG, Joseph LEVY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Bahar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SADEGHI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LEPP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EHT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Denis SUNDMAN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RTA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Allan JONES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Kate MENG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25263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669491" y="5965584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08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169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26016" y="289350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7837361" y="1545739"/>
            <a:ext cx="981141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7861353" y="492343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7812481" y="2210571"/>
            <a:ext cx="992464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5432539" y="3659811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5441683" y="427146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4204912" y="2360123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4207860" y="29718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3021265" y="3703907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Ex. High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Throughput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5334000" y="1696886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4215179" y="1698844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(BCS)</a:t>
            </a: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4228009" y="3657602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28009" y="4367033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3041227" y="2984265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Real Time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Applications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(RTA)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606503"/>
              </p:ext>
            </p:extLst>
          </p:nvPr>
        </p:nvGraphicFramePr>
        <p:xfrm>
          <a:off x="750357" y="1524000"/>
          <a:ext cx="10908243" cy="41750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084622"/>
                <a:gridCol w="1175008"/>
                <a:gridCol w="978506"/>
                <a:gridCol w="656364"/>
                <a:gridCol w="838200"/>
                <a:gridCol w="666193"/>
                <a:gridCol w="765268"/>
                <a:gridCol w="969300"/>
                <a:gridCol w="720252"/>
                <a:gridCol w="606252"/>
                <a:gridCol w="844735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TGba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01-30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827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329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202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43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26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86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82.45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TGax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02-01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24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1619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92.2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TGay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02-04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93.1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TGaz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02-05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1524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79.15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</a:t>
            </a:r>
            <a:r>
              <a:rPr lang="en-GB" sz="1200" b="0"/>
              <a:t>of </a:t>
            </a:r>
            <a:r>
              <a:rPr lang="en-GB" sz="1200" b="0" smtClean="0"/>
              <a:t>2019-01-25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108893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smtClean="0">
                          <a:effectLst/>
                        </a:rPr>
                        <a:t>106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smtClean="0">
                          <a:effectLst/>
                        </a:rPr>
                        <a:t>37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smtClean="0">
                          <a:effectLst/>
                        </a:rPr>
                        <a:t>329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on the next slide, forms the opening report of the IEEE 802.11 Working Group </a:t>
            </a:r>
            <a:r>
              <a:rPr lang="en-GB" sz="2800" b="0"/>
              <a:t>for </a:t>
            </a:r>
            <a:r>
              <a:rPr lang="en-GB" sz="2800" b="0" smtClean="0"/>
              <a:t>March </a:t>
            </a:r>
            <a:r>
              <a:rPr lang="en-GB" sz="2800" b="0" dirty="0" smtClean="0"/>
              <a:t>2019.</a:t>
            </a:r>
            <a:endParaRPr lang="en-GB" sz="2800" b="0" dirty="0"/>
          </a:p>
          <a:p>
            <a:r>
              <a:rPr lang="en-GB" sz="2800" b="0" dirty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="" xmlns:a16="http://schemas.microsoft.com/office/drawing/2014/main" id="{07FE0E1C-E6C8-42AF-92F5-BFB6F2F66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47240"/>
            <a:ext cx="10363200" cy="1066800"/>
          </a:xfrm>
        </p:spPr>
        <p:txBody>
          <a:bodyPr/>
          <a:lstStyle/>
          <a:p>
            <a:r>
              <a:rPr lang="en-US" dirty="0" smtClean="0"/>
              <a:t>M5.1  Ad </a:t>
            </a:r>
            <a:r>
              <a:rPr lang="en-US" dirty="0"/>
              <a:t>Memoriam: Amin Jafarian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="" xmlns:a16="http://schemas.microsoft.com/office/drawing/2014/main" id="{F8A3401C-4FCD-4854-B4BE-66F619154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47801"/>
            <a:ext cx="9753600" cy="5027613"/>
          </a:xfrm>
        </p:spPr>
        <p:txBody>
          <a:bodyPr/>
          <a:lstStyle/>
          <a:p>
            <a:r>
              <a:rPr lang="en-US" sz="1800" dirty="0"/>
              <a:t>Major contributor to IEEE802.11ah (2012-2014)</a:t>
            </a:r>
          </a:p>
          <a:p>
            <a:pPr lvl="1"/>
            <a:r>
              <a:rPr lang="en-US" sz="1600" dirty="0"/>
              <a:t>Awarded for significant contributions to .11ah (2017)</a:t>
            </a:r>
          </a:p>
          <a:p>
            <a:pPr lvl="2"/>
            <a:r>
              <a:rPr lang="en-US" sz="1400" dirty="0"/>
              <a:t>Relay operation, AP power save, NDP paging, etc.</a:t>
            </a:r>
          </a:p>
          <a:p>
            <a:r>
              <a:rPr lang="en-US" sz="1800" dirty="0"/>
              <a:t>Active contributor to IEEE802.11ax (2015)</a:t>
            </a:r>
          </a:p>
          <a:p>
            <a:pPr lvl="1"/>
            <a:r>
              <a:rPr lang="en-US" sz="1600" dirty="0"/>
              <a:t>Studies on CCA performance, TXOP utilization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1800" dirty="0"/>
              <a:t>Amin will be remembered for his optimism, friendship, dedication, passion for photography, and joy of living an adventurous life</a:t>
            </a:r>
          </a:p>
          <a:p>
            <a:pPr lvl="2"/>
            <a:endParaRPr lang="en-US" sz="1400" dirty="0"/>
          </a:p>
          <a:p>
            <a:r>
              <a:rPr lang="en-US" sz="1800" dirty="0"/>
              <a:t>Amin Jafarian (1983-2019)</a:t>
            </a:r>
          </a:p>
          <a:p>
            <a:pPr lvl="1"/>
            <a:r>
              <a:rPr lang="en-US" sz="1600" dirty="0"/>
              <a:t>Master in Finance from Princeton University in 2015</a:t>
            </a:r>
          </a:p>
          <a:p>
            <a:pPr lvl="1"/>
            <a:r>
              <a:rPr lang="en-US" sz="1600" dirty="0"/>
              <a:t>Ph.D. in Electrical Engineering from University of Texas At Austin in 2011</a:t>
            </a:r>
          </a:p>
          <a:p>
            <a:pPr lvl="1"/>
            <a:r>
              <a:rPr lang="en-US" sz="1600" dirty="0"/>
              <a:t>Awarded the Silver medal in the International Mathematical Olympiad in 2001 and the Gold medal in the National Mathematical Olympiad (Iran, 2000)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E720651-86F4-4FF0-8216-7DF3F78EA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0743412-9668-4686-B109-E3B2457EFEE3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6286EB1E-36B5-4FD5-9FE1-DAD9A2637D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4564" y="1395664"/>
            <a:ext cx="2438400" cy="261466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25660BE9-C93A-4170-AED2-CA96C7A807C5}"/>
              </a:ext>
            </a:extLst>
          </p:cNvPr>
          <p:cNvSpPr txBox="1"/>
          <p:nvPr/>
        </p:nvSpPr>
        <p:spPr>
          <a:xfrm>
            <a:off x="5195384" y="3124200"/>
            <a:ext cx="3072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“Live your life to the fullest, </a:t>
            </a:r>
          </a:p>
          <a:p>
            <a:r>
              <a:rPr lang="en-US" sz="1800" dirty="0"/>
              <a:t>one major decision at a time”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8745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</a:t>
            </a:r>
            <a:r>
              <a:rPr lang="en-GB" altLang="en-US" sz="2800" dirty="0" smtClean="0"/>
              <a:t>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https://mentor.ieee.org/802.11/dcn/13/11-13-0230-03-0000-comment-resolution-tutorial.ppt</a:t>
            </a:r>
            <a:r>
              <a:rPr lang="en-GB" altLang="en-US" dirty="0" smtClean="0"/>
              <a:t> </a:t>
            </a:r>
            <a:endParaRPr lang="en-GB" altLang="en-US" dirty="0" smtClean="0"/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M</a:t>
            </a:r>
            <a:r>
              <a:rPr lang="en-GB" altLang="en-US" dirty="0" smtClean="0"/>
              <a:t>5.2 </a:t>
            </a:r>
            <a:r>
              <a:rPr lang="en-GB" altLang="en-US" dirty="0" smtClean="0"/>
              <a:t>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2019</a:t>
            </a:r>
            <a:endParaRPr lang="en-US" altLang="en-US" sz="1800" smtClean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C0A38FD-D7DF-4AF7-A48E-0F77956E1A7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 by country </a:t>
            </a:r>
            <a:r>
              <a:rPr lang="en-US" dirty="0"/>
              <a:t>a</a:t>
            </a:r>
            <a:r>
              <a:rPr lang="en-US" dirty="0" smtClean="0"/>
              <a:t>nd </a:t>
            </a:r>
            <a:r>
              <a:rPr lang="en-US" dirty="0"/>
              <a:t>r</a:t>
            </a:r>
            <a:r>
              <a:rPr lang="en-US" dirty="0" smtClean="0"/>
              <a:t>egion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2" name="Table Placeholder 1"/>
          <p:cNvSpPr>
            <a:spLocks noGrp="1"/>
          </p:cNvSpPr>
          <p:nvPr>
            <p:ph type="tbl" idx="1"/>
          </p:nvPr>
        </p:nvSpPr>
        <p:spPr/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1524000"/>
            <a:ext cx="10080226" cy="495141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058400" y="809535"/>
            <a:ext cx="17526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2019 Jan data</a:t>
            </a:r>
            <a:endParaRPr lang="en-US" sz="2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57284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674729"/>
            <a:ext cx="10080226" cy="5508542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058400" y="809535"/>
            <a:ext cx="17526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2019 Jan data</a:t>
            </a:r>
            <a:endParaRPr lang="en-US" sz="2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554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674729"/>
            <a:ext cx="10080226" cy="550854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058400" y="809535"/>
            <a:ext cx="17526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2019 Jan data</a:t>
            </a:r>
            <a:endParaRPr lang="en-US" sz="2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95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674729"/>
            <a:ext cx="10080226" cy="5508542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058400" y="809535"/>
            <a:ext cx="17526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2019 Jan data</a:t>
            </a:r>
            <a:endParaRPr lang="en-US" sz="2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33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9712"/>
            <a:ext cx="10515600" cy="3566288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</a:t>
            </a:r>
            <a:endParaRPr lang="en-GB" sz="1400" dirty="0" smtClean="0"/>
          </a:p>
          <a:p>
            <a:pPr lvl="0"/>
            <a:r>
              <a:rPr lang="en-GB" dirty="0" smtClean="0"/>
              <a:t>Photography </a:t>
            </a:r>
            <a:r>
              <a:rPr lang="en-GB" dirty="0"/>
              <a:t>or recording </a:t>
            </a:r>
            <a:r>
              <a:rPr lang="en-GB" dirty="0" smtClean="0"/>
              <a:t>is not allowed</a:t>
            </a:r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(December 2015 IEEE-SA Standards Board Ops Manual 5.3.3.3)</a:t>
            </a:r>
            <a:endParaRPr lang="en-GB" sz="1400" dirty="0"/>
          </a:p>
          <a:p>
            <a:pPr lvl="0"/>
            <a:r>
              <a:rPr lang="en-GB" dirty="0"/>
              <a:t>Laptop speakers, cell phone / tablet ringers off</a:t>
            </a:r>
            <a:endParaRPr lang="en-GB" sz="1400" dirty="0"/>
          </a:p>
          <a:p>
            <a:pPr lvl="0"/>
            <a:r>
              <a:rPr lang="en-GB" dirty="0"/>
              <a:t>Wear your badges at all times in meeting areas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rooms</a:t>
            </a:r>
            <a:endParaRPr lang="en-GB" sz="1400" dirty="0"/>
          </a:p>
          <a:p>
            <a:pPr lvl="1"/>
            <a:r>
              <a:rPr lang="en-GB" b="1" dirty="0"/>
              <a:t>Laptops HAVE BEEN STOLEN </a:t>
            </a:r>
            <a:r>
              <a:rPr lang="en-GB" dirty="0"/>
              <a:t>at previous meetings </a:t>
            </a:r>
          </a:p>
          <a:p>
            <a:pPr lvl="1"/>
            <a:r>
              <a:rPr lang="en-GB" b="1" dirty="0"/>
              <a:t>DO NOT </a:t>
            </a:r>
            <a:r>
              <a:rPr lang="en-GB" dirty="0"/>
              <a:t>assume that meeting areas are secure</a:t>
            </a:r>
            <a:endParaRPr lang="en-GB" sz="1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8" y="1752600"/>
            <a:ext cx="10363200" cy="4114800"/>
          </a:xfrm>
        </p:spPr>
        <p:txBody>
          <a:bodyPr/>
          <a:lstStyle/>
          <a:p>
            <a:r>
              <a:rPr lang="en-GB" dirty="0"/>
              <a:t>N</a:t>
            </a:r>
            <a:r>
              <a:rPr lang="en-GB" dirty="0" smtClean="0"/>
              <a:t>ew Liaison </a:t>
            </a:r>
            <a:r>
              <a:rPr lang="en-GB" dirty="0" smtClean="0"/>
              <a:t>document </a:t>
            </a:r>
            <a:r>
              <a:rPr lang="en-GB" dirty="0" smtClean="0"/>
              <a:t>received</a:t>
            </a:r>
          </a:p>
          <a:p>
            <a:pPr lvl="1"/>
            <a:r>
              <a:rPr lang="en-US" sz="1800" dirty="0" smtClean="0"/>
              <a:t>Response from Wi-Fi Alliance</a:t>
            </a:r>
            <a:r>
              <a:rPr lang="en-GB" sz="1800" dirty="0" smtClean="0"/>
              <a:t> </a:t>
            </a:r>
            <a:r>
              <a:rPr lang="en-GB" sz="1800" dirty="0"/>
              <a:t>re: reserved value usage, see </a:t>
            </a:r>
            <a:r>
              <a:rPr lang="en-GB" sz="1800" dirty="0">
                <a:hlinkClick r:id="rId3"/>
              </a:rPr>
              <a:t>https://</a:t>
            </a:r>
            <a:r>
              <a:rPr lang="en-GB" sz="1800" dirty="0" smtClean="0">
                <a:hlinkClick r:id="rId3"/>
              </a:rPr>
              <a:t>mentor.ieee.org/802.11/dcn/19/11-19-0277-00-0000-2019-02-liaison-response-from-wi-fi-alliance-re-reserved-value-usage.docx</a:t>
            </a:r>
            <a:r>
              <a:rPr lang="en-GB" sz="1800" dirty="0" smtClean="0"/>
              <a:t> </a:t>
            </a:r>
          </a:p>
          <a:p>
            <a:endParaRPr lang="en-GB" dirty="0" smtClean="0"/>
          </a:p>
          <a:p>
            <a:r>
              <a:rPr lang="en-GB" dirty="0" smtClean="0"/>
              <a:t>Awaiting Response</a:t>
            </a:r>
          </a:p>
          <a:p>
            <a:pPr lvl="1"/>
            <a:r>
              <a:rPr lang="en-GB" sz="1800" dirty="0" smtClean="0"/>
              <a:t>2018-09 Liaison from 3GPP RAN re: certain channel combinations for LAA, see </a:t>
            </a:r>
            <a:r>
              <a:rPr lang="en-GB" sz="1800" dirty="0" smtClean="0">
                <a:hlinkClick r:id="rId4"/>
              </a:rPr>
              <a:t>https://mentor.ieee.org/802.11/dcn/18/11-18-1687-00-0000-2018-09-liaison-from-3gpp-ran-re-certain-channel-combinations-for-laa-in-5ghz.docx</a:t>
            </a:r>
            <a:r>
              <a:rPr lang="en-GB" sz="1800" dirty="0" smtClean="0"/>
              <a:t> 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2019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January - March EC decisions</a:t>
            </a:r>
          </a:p>
          <a:p>
            <a:pPr marL="0" indent="0">
              <a:buNone/>
            </a:pPr>
            <a:endParaRPr lang="en-US" altLang="en-US" sz="2800" dirty="0"/>
          </a:p>
          <a:p>
            <a:r>
              <a:rPr lang="en-US" altLang="en-US" sz="2800" dirty="0" smtClean="0"/>
              <a:t>Approve </a:t>
            </a:r>
            <a:r>
              <a:rPr lang="en-US" altLang="en-US" sz="2800" dirty="0" err="1" smtClean="0"/>
              <a:t>TGaz</a:t>
            </a:r>
            <a:r>
              <a:rPr lang="en-US" altLang="en-US" sz="2800" dirty="0" smtClean="0"/>
              <a:t> CSD </a:t>
            </a:r>
            <a:r>
              <a:rPr lang="en-US" altLang="en-US" sz="2800" dirty="0" smtClean="0"/>
              <a:t>update, </a:t>
            </a:r>
            <a:r>
              <a:rPr lang="en-US" altLang="en-US" sz="2800" dirty="0"/>
              <a:t>see </a:t>
            </a:r>
            <a:r>
              <a:rPr lang="en-US" altLang="en-US" sz="2800" dirty="0">
                <a:hlinkClick r:id="rId3"/>
              </a:rPr>
              <a:t>https://</a:t>
            </a:r>
            <a:r>
              <a:rPr lang="en-US" altLang="en-US" sz="2800" dirty="0" smtClean="0">
                <a:hlinkClick r:id="rId3"/>
              </a:rPr>
              <a:t>mentor.ieee.org/802.11/dcn/19/11-19-0215-01-00az-csd-update.docx</a:t>
            </a:r>
            <a:r>
              <a:rPr lang="en-US" altLang="en-US" sz="2800" dirty="0" smtClean="0"/>
              <a:t> </a:t>
            </a: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2019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/>
              <a:t>Approved 2019</a:t>
            </a:r>
          </a:p>
          <a:p>
            <a:endParaRPr lang="en-US" altLang="en-US" sz="2800" dirty="0"/>
          </a:p>
          <a:p>
            <a:pPr marL="0" indent="0">
              <a:buNone/>
            </a:pPr>
            <a:r>
              <a:rPr lang="en-US" altLang="en-US" sz="2800" dirty="0" smtClean="0"/>
              <a:t>Approved 2018</a:t>
            </a:r>
            <a:endParaRPr lang="en-GB" altLang="en-US" sz="2800" dirty="0" smtClean="0"/>
          </a:p>
          <a:p>
            <a:r>
              <a:rPr lang="en-US" altLang="en-US" sz="2800" dirty="0" smtClean="0"/>
              <a:t>P802.11bc Broadcast Services </a:t>
            </a:r>
          </a:p>
          <a:p>
            <a:r>
              <a:rPr lang="en-US" altLang="en-US" sz="2800" dirty="0" smtClean="0"/>
              <a:t>P802.11bd Next Generation V2X </a:t>
            </a:r>
          </a:p>
          <a:p>
            <a:r>
              <a:rPr lang="en-US" altLang="en-US" sz="2800" dirty="0" smtClean="0"/>
              <a:t>P802.11ax </a:t>
            </a:r>
            <a:r>
              <a:rPr lang="en-US" altLang="en-US" sz="2800" dirty="0"/>
              <a:t>PAR Extension approved 2018-09-27</a:t>
            </a:r>
          </a:p>
          <a:p>
            <a:endParaRPr lang="en-US" alt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2019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752651"/>
              </p:ext>
            </p:extLst>
          </p:nvPr>
        </p:nvGraphicFramePr>
        <p:xfrm>
          <a:off x="929218" y="1828802"/>
          <a:ext cx="10348382" cy="3962398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 dirty="0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1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https://mentor.ieee.org/802.11/dcn/11-19-0222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https://mentor.ieee.org/802.11/dcn/11-19-0223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https://mentor.ieee.org/802.11/dcn/11-19-0255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https://mentor.ieee.org/802.11/dcn/11-19-0250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https://mentor.ieee.org/802.11/dcn/11-19-0257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</a:t>
                      </a:r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://</a:t>
                      </a:r>
                      <a:r>
                        <a:rPr lang="en-GB" sz="2000" b="0" i="0" u="sng" strike="noStrike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mentor.ieee.org/802-ec/dcn/19/ec-19-0035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https://mentor.ieee.org/802.11/dcn/11-19-0224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https://mentor.ieee.org/802.11/dcn/11-19-0256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https://mentor.ieee.org/802.11/dcn/11-19-0258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https://mentor.ieee.org/802.11/dcn/11-19-0003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802.18, 802.19, 802.24, 802.1, NENDICA Industry </a:t>
            </a:r>
            <a:r>
              <a:rPr lang="en-GB" altLang="en-US" dirty="0"/>
              <a:t>Connections Activity**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Reciprocal credit for 802.1 is for 801.1Qbz, 802.1CF, 802E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18-19/0031,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mentor.ieee.org/802.18/dcn/19/18-19-0031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Tuesday </a:t>
            </a:r>
            <a:r>
              <a:rPr lang="en-US" altLang="en-US" dirty="0"/>
              <a:t>AM2, Thursday </a:t>
            </a:r>
            <a:r>
              <a:rPr lang="en-US" altLang="en-US" dirty="0" smtClean="0"/>
              <a:t>AM1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Ofcom</a:t>
            </a:r>
            <a:r>
              <a:rPr lang="en-US" altLang="en-US" dirty="0" smtClean="0"/>
              <a:t> consultation </a:t>
            </a:r>
            <a:r>
              <a:rPr lang="en-US" dirty="0"/>
              <a:t>on enabling opportunities for innovation </a:t>
            </a:r>
            <a:r>
              <a:rPr lang="en-US" altLang="en-US" dirty="0" smtClean="0"/>
              <a:t>(potential 2390-2400 auction); possible late comment submission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ETSI BRAN</a:t>
            </a:r>
            <a:r>
              <a:rPr lang="en-US" altLang="en-US" dirty="0" smtClean="0"/>
              <a:t>, ERM TG-11 </a:t>
            </a:r>
            <a:r>
              <a:rPr lang="en-US" altLang="en-US" dirty="0" smtClean="0"/>
              <a:t>updates, CEPT </a:t>
            </a:r>
            <a:r>
              <a:rPr lang="en-US" altLang="en-US" dirty="0" smtClean="0"/>
              <a:t>SE45 and FM57 updates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Review status: FCC </a:t>
            </a:r>
            <a:r>
              <a:rPr lang="en-US" altLang="en-US" dirty="0" smtClean="0"/>
              <a:t>NPRM on 6 GHz, </a:t>
            </a:r>
            <a:r>
              <a:rPr lang="en-US" altLang="en-US" dirty="0" err="1" smtClean="0"/>
              <a:t>USDoT</a:t>
            </a:r>
            <a:r>
              <a:rPr lang="en-US" altLang="en-US" dirty="0" smtClean="0"/>
              <a:t> next phases of DSRC analysis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FCC </a:t>
            </a:r>
            <a:r>
              <a:rPr lang="en-US" dirty="0"/>
              <a:t>Open meeting, 15 March, this Friday. </a:t>
            </a:r>
            <a:r>
              <a:rPr lang="en-US" altLang="en-US" dirty="0"/>
              <a:t> </a:t>
            </a:r>
            <a:endParaRPr lang="en-US" dirty="0"/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R&amp;O </a:t>
            </a:r>
            <a:r>
              <a:rPr lang="en-US" sz="2000" dirty="0"/>
              <a:t>- Spectrum Horizons, &gt; 95 GHz including 300GHz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NPRM Expanding Broadband to the 896 / 935 MHz PLMR Band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FCC NPRM 18-295 , 6 GHz </a:t>
            </a:r>
            <a:r>
              <a:rPr lang="en-US" dirty="0" smtClean="0"/>
              <a:t>status</a:t>
            </a: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110236</TotalTime>
  <Words>1920</Words>
  <Application>Microsoft Office PowerPoint</Application>
  <PresentationFormat>Widescreen</PresentationFormat>
  <Paragraphs>655</Paragraphs>
  <Slides>26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MS PGothic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March 2019</vt:lpstr>
      <vt:lpstr>Introduction</vt:lpstr>
      <vt:lpstr>M1.3 Meeting Decorum</vt:lpstr>
      <vt:lpstr>M2.3.1 Summary of Liaisons - Incoming</vt:lpstr>
      <vt:lpstr>M2.4 802 EC decisions</vt:lpstr>
      <vt:lpstr>M2.4 IEEE-SA Standards Board (SASB) decisions</vt:lpstr>
      <vt:lpstr>M3.1 802.11 Working Group Session Documents</vt:lpstr>
      <vt:lpstr>M3.2 Joint meetings and Reciprocal Credit</vt:lpstr>
      <vt:lpstr>M3.2 802.18 details</vt:lpstr>
      <vt:lpstr>M3.2 802.19 details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M5.1  Ad Memoriam: Amin Jafarian</vt:lpstr>
      <vt:lpstr>M5.2 Comment Resolution Resources</vt:lpstr>
      <vt:lpstr>background data</vt:lpstr>
      <vt:lpstr>Members by country and region</vt:lpstr>
      <vt:lpstr>PowerPoint Presentation</vt:lpstr>
      <vt:lpstr>PowerPoint Presentation</vt:lpstr>
      <vt:lpstr>PowerPoint Presentation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March 2019</cp:keywords>
  <cp:lastModifiedBy>Stanley, Dorothy</cp:lastModifiedBy>
  <cp:revision>2047</cp:revision>
  <cp:lastPrinted>1998-02-10T13:28:06Z</cp:lastPrinted>
  <dcterms:created xsi:type="dcterms:W3CDTF">1998-02-10T13:07:52Z</dcterms:created>
  <dcterms:modified xsi:type="dcterms:W3CDTF">2019-03-11T09:06:19Z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