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632" r:id="rId4"/>
    <p:sldId id="716" r:id="rId5"/>
    <p:sldId id="665" r:id="rId6"/>
    <p:sldId id="666" r:id="rId7"/>
    <p:sldId id="667" r:id="rId8"/>
    <p:sldId id="668" r:id="rId9"/>
    <p:sldId id="669" r:id="rId10"/>
    <p:sldId id="670" r:id="rId11"/>
    <p:sldId id="629" r:id="rId12"/>
    <p:sldId id="710" r:id="rId13"/>
    <p:sldId id="711" r:id="rId14"/>
    <p:sldId id="647" r:id="rId15"/>
    <p:sldId id="677" r:id="rId16"/>
    <p:sldId id="721" r:id="rId17"/>
    <p:sldId id="713" r:id="rId18"/>
    <p:sldId id="714" r:id="rId19"/>
    <p:sldId id="722" r:id="rId20"/>
    <p:sldId id="723" r:id="rId21"/>
    <p:sldId id="725" r:id="rId22"/>
    <p:sldId id="726" r:id="rId23"/>
    <p:sldId id="724" r:id="rId24"/>
    <p:sldId id="727" r:id="rId25"/>
    <p:sldId id="728" r:id="rId26"/>
    <p:sldId id="719" r:id="rId27"/>
    <p:sldId id="715" r:id="rId28"/>
    <p:sldId id="718" r:id="rId29"/>
    <p:sldId id="717" r:id="rId30"/>
    <p:sldId id="720" r:id="rId31"/>
    <p:sldId id="684" r:id="rId32"/>
    <p:sldId id="707" r:id="rId33"/>
    <p:sldId id="590"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802.11-19/0221r4</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51870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48399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080188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49730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7122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35605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96891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75997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21163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8754848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22640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802.11-19/0221r4</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32</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802.11-19/0221r4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2140-00-000m-minutes-for-revmd-jan-2019-st-louis.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0248-04-000m-minutes-for-revmd-telecon-in-feb-and-mar-2019.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5-000m-revmd-wg-lb236-comments-for-editor-ad-hoc.xls" TargetMode="External"/><Relationship Id="rId7" Type="http://schemas.openxmlformats.org/officeDocument/2006/relationships/hyperlink" Target="https://mentor.ieee.org/802.11/dcn/19/11-19-0156-05-000m-lb236-revmd-phy-sec-comments.xls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34-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9-000m-revmd-editor2-lb236-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01-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0291-02-000m-ocv-cids-2329-2330.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263-00-000m-missing-item-in-10-24-2-2.ppt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260-06-0000-revmd-mdr-report.docx"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295-06-000m-ipsec-classifier.docx"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314-02-000m-beacon-protection.doc"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387-02-000m-addressing-some-sae-comments.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err="1" smtClean="0"/>
              <a:t>TGmd</a:t>
            </a:r>
            <a:r>
              <a:rPr lang="en-US" altLang="en-US" smtClean="0"/>
              <a:t> March </a:t>
            </a:r>
            <a:r>
              <a:rPr lang="en-US" altLang="en-US" dirty="0" smtClean="0"/>
              <a:t>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2019-03-14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1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a:t>
                      </a:r>
                      <a:r>
                        <a:rPr lang="en-US" sz="1400" b="1" dirty="0" smtClean="0"/>
                        <a:t>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a:t>
                      </a:r>
                      <a:r>
                        <a:rPr lang="en-US" sz="1400" b="1" baseline="0" dirty="0" smtClean="0"/>
                        <a:t>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January 2019 meeting</a:t>
            </a:r>
            <a:endParaRPr lang="en-US" altLang="zh-CN" dirty="0"/>
          </a:p>
          <a:p>
            <a:pPr lvl="1">
              <a:lnSpc>
                <a:spcPct val="90000"/>
              </a:lnSpc>
            </a:pPr>
            <a:r>
              <a:rPr lang="en-US" altLang="zh-CN" dirty="0" smtClean="0"/>
              <a:t>Teleconferences held to continue comment resolution</a:t>
            </a:r>
            <a:endParaRPr lang="en-US" altLang="zh-CN" dirty="0"/>
          </a:p>
          <a:p>
            <a:pPr>
              <a:lnSpc>
                <a:spcPct val="90000"/>
              </a:lnSpc>
            </a:pPr>
            <a:r>
              <a:rPr lang="en-US" altLang="zh-CN" dirty="0" smtClean="0"/>
              <a:t>March 2019 </a:t>
            </a:r>
            <a:r>
              <a:rPr lang="en-US" altLang="zh-CN" dirty="0"/>
              <a:t>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March – May 2019: Comment resolution</a:t>
            </a:r>
          </a:p>
          <a:p>
            <a:pPr lvl="2">
              <a:lnSpc>
                <a:spcPct val="90000"/>
              </a:lnSpc>
            </a:pPr>
            <a:r>
              <a:rPr lang="en-US" altLang="zh-CN" dirty="0" smtClean="0">
                <a:cs typeface="Arial" panose="020B0604020202020204" pitchFamily="34" charset="0"/>
                <a:sym typeface="Wingdings" panose="05000000000000000000" pitchFamily="2" charset="2"/>
              </a:rPr>
              <a:t>Ad Hoc April 2-3-4 in Portland Oregon, </a:t>
            </a:r>
            <a:r>
              <a:rPr lang="en-US" altLang="zh-CN" smtClean="0">
                <a:cs typeface="Arial" panose="020B0604020202020204" pitchFamily="34" charset="0"/>
                <a:sym typeface="Wingdings" panose="05000000000000000000" pitchFamily="2" charset="2"/>
              </a:rPr>
              <a:t>teleconference available</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11-19-0221</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January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mentor.ieee.org/802.11/dcn/18/11-18-2140-00-000m-minutes-for-revmd-jan-2019-st-louis.docx</a:t>
            </a:r>
            <a:r>
              <a:rPr lang="en-US" altLang="en-US" dirty="0" smtClean="0"/>
              <a:t> </a:t>
            </a:r>
          </a:p>
          <a:p>
            <a:pPr lvl="1">
              <a:lnSpc>
                <a:spcPct val="80000"/>
              </a:lnSpc>
            </a:pPr>
            <a:r>
              <a:rPr lang="en-US" altLang="en-US" dirty="0" smtClean="0"/>
              <a:t>Teleconference </a:t>
            </a:r>
            <a:r>
              <a:rPr lang="en-US" altLang="en-US" dirty="0"/>
              <a:t>minutes: </a:t>
            </a:r>
            <a:r>
              <a:rPr lang="en-US" altLang="en-US" dirty="0">
                <a:hlinkClick r:id="rId4"/>
              </a:rPr>
              <a:t>https://</a:t>
            </a:r>
            <a:r>
              <a:rPr lang="en-US" altLang="en-US" dirty="0" smtClean="0">
                <a:hlinkClick r:id="rId4"/>
              </a:rPr>
              <a:t>mentor.ieee.org/802.11/dcn/19/11-19-0248-04-000m-minutes-for-revmd-telecon-in-feb-and-mar-2019.docx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Mark Hamilton</a:t>
            </a:r>
            <a:endParaRPr lang="en-US" altLang="en-US" dirty="0" smtClean="0"/>
          </a:p>
          <a:p>
            <a:pPr>
              <a:lnSpc>
                <a:spcPct val="80000"/>
              </a:lnSpc>
            </a:pPr>
            <a:r>
              <a:rPr lang="en-US" altLang="en-US" dirty="0" smtClean="0"/>
              <a:t>Seconded: </a:t>
            </a:r>
            <a:r>
              <a:rPr lang="en-US" altLang="en-US" dirty="0" smtClean="0"/>
              <a:t>Stephen McCann</a:t>
            </a:r>
            <a:endParaRPr lang="en-US" altLang="en-US" dirty="0" smtClean="0"/>
          </a:p>
          <a:p>
            <a:pPr>
              <a:lnSpc>
                <a:spcPct val="80000"/>
              </a:lnSpc>
            </a:pPr>
            <a:r>
              <a:rPr lang="en-US" altLang="en-US" dirty="0" smtClean="0"/>
              <a:t>Result: </a:t>
            </a:r>
            <a:r>
              <a:rPr lang="en-US" altLang="en-US" dirty="0" smtClean="0"/>
              <a:t>13-0-2 Passes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95 – Jan – March </a:t>
            </a:r>
            <a:r>
              <a:rPr lang="en-US" altLang="en-US" dirty="0" smtClean="0"/>
              <a:t>telecom/March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“Motion-EDITOR-I</a:t>
            </a:r>
            <a:r>
              <a:rPr lang="en-US" altLang="en-US" sz="1800" dirty="0"/>
              <a:t>” “</a:t>
            </a:r>
            <a:r>
              <a:rPr lang="en-US" altLang="en-US" sz="1800" dirty="0" smtClean="0"/>
              <a:t>Motion-EDITOR-J” , </a:t>
            </a:r>
            <a:r>
              <a:rPr lang="en-US" altLang="en-US" sz="1800" dirty="0"/>
              <a:t>“</a:t>
            </a:r>
            <a:r>
              <a:rPr lang="en-US" altLang="en-US" sz="1800" dirty="0" smtClean="0"/>
              <a:t>Motion-EDITOR-K” tabs in </a:t>
            </a:r>
            <a:r>
              <a:rPr lang="en-US" altLang="en-US" sz="1800" dirty="0">
                <a:hlinkClick r:id="rId3"/>
              </a:rPr>
              <a:t>https://</a:t>
            </a:r>
            <a:r>
              <a:rPr lang="en-US" altLang="en-US" sz="1800" dirty="0" smtClean="0">
                <a:hlinkClick r:id="rId3"/>
              </a:rPr>
              <a:t>mentor.ieee.org/802.11/dcn/19/11-19-0142-05-000m-revmd-wg-lb236-comments-for-editor-ad-hoc.xls</a:t>
            </a:r>
            <a:r>
              <a:rPr lang="en-US" altLang="en-US" sz="1800" dirty="0" smtClean="0"/>
              <a:t>   except for CIDs 2587 and 2647</a:t>
            </a:r>
          </a:p>
          <a:p>
            <a:pPr lvl="1">
              <a:lnSpc>
                <a:spcPct val="80000"/>
              </a:lnSpc>
            </a:pPr>
            <a:r>
              <a:rPr lang="en-US" altLang="en-US" sz="1800" dirty="0" smtClean="0"/>
              <a:t>“Motion G” and “Motion H</a:t>
            </a:r>
            <a:r>
              <a:rPr lang="en-US" altLang="en-US" sz="1800" dirty="0" smtClean="0"/>
              <a:t>” tabs </a:t>
            </a:r>
            <a:r>
              <a:rPr lang="en-US" altLang="en-US" sz="1800" dirty="0"/>
              <a:t>in </a:t>
            </a:r>
            <a:r>
              <a:rPr lang="en-US" altLang="en-US" sz="1800" dirty="0">
                <a:hlinkClick r:id="rId4"/>
              </a:rPr>
              <a:t>https://</a:t>
            </a:r>
            <a:r>
              <a:rPr lang="en-US" altLang="en-US" sz="1800" dirty="0" smtClean="0">
                <a:hlinkClick r:id="rId4"/>
              </a:rPr>
              <a:t>mentor.ieee.org/802.11/dcn/19/11-19-0143-09-000m-revmd-editor2-lb236-comments.xlsx</a:t>
            </a:r>
            <a:r>
              <a:rPr lang="en-US" altLang="en-US" sz="1800" dirty="0" smtClean="0"/>
              <a:t> </a:t>
            </a:r>
            <a:endParaRPr lang="en-US" altLang="en-US" sz="1800" dirty="0" smtClean="0"/>
          </a:p>
          <a:p>
            <a:pPr lvl="1">
              <a:lnSpc>
                <a:spcPct val="80000"/>
              </a:lnSpc>
            </a:pPr>
            <a:r>
              <a:rPr lang="en-US" altLang="en-US" sz="1800" dirty="0" smtClean="0"/>
              <a:t>“</a:t>
            </a:r>
            <a:r>
              <a:rPr lang="en-US" altLang="en-US" sz="1800" dirty="0"/>
              <a:t>Motion </a:t>
            </a:r>
            <a:r>
              <a:rPr lang="en-US" altLang="en-US" sz="1800" dirty="0" smtClean="0"/>
              <a:t>MAC-Y</a:t>
            </a:r>
            <a:r>
              <a:rPr lang="en-US" altLang="en-US" sz="1800" dirty="0" smtClean="0"/>
              <a:t>” and “Motion MAC-Z”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mentor.ieee.org/802.11/dcn/17/11-17-0927-34-000m-revmd-mac-comments.xls </a:t>
            </a:r>
            <a:endParaRPr lang="en-US" altLang="en-US" sz="1800" dirty="0" smtClean="0"/>
          </a:p>
          <a:p>
            <a:pPr lvl="1">
              <a:lnSpc>
                <a:spcPct val="80000"/>
              </a:lnSpc>
            </a:pPr>
            <a:r>
              <a:rPr lang="en-US" altLang="en-US" sz="1800" dirty="0" smtClean="0"/>
              <a:t>“PHY Motion A</a:t>
            </a:r>
            <a:r>
              <a:rPr lang="en-US" altLang="en-US" sz="1800" dirty="0" smtClean="0"/>
              <a:t>”, </a:t>
            </a:r>
            <a:r>
              <a:rPr lang="en-US" altLang="en-US" sz="1800" dirty="0"/>
              <a:t>“PHY Motion </a:t>
            </a:r>
            <a:r>
              <a:rPr lang="en-US" altLang="en-US" sz="1800" dirty="0" smtClean="0"/>
              <a:t>B” </a:t>
            </a:r>
            <a:r>
              <a:rPr lang="en-US" altLang="en-US" sz="1800" dirty="0" smtClean="0"/>
              <a:t>and “PHY Motion C” tabs </a:t>
            </a:r>
            <a:r>
              <a:rPr lang="en-US" altLang="en-US" sz="1800" dirty="0"/>
              <a:t>in </a:t>
            </a:r>
            <a:r>
              <a:rPr lang="en-US" altLang="en-US" sz="1800" dirty="0" smtClean="0">
                <a:hlinkClick r:id="rId7"/>
              </a:rPr>
              <a:t>https://mentor.ieee.org/802.11/dcn/19/11-19-0156-05-000m-lb236-revmd-phy-sec-comments.xlsx</a:t>
            </a:r>
            <a:r>
              <a:rPr lang="en-US" altLang="en-US" sz="1800" dirty="0" smtClean="0"/>
              <a:t> except for CIDs 2185, 2183</a:t>
            </a:r>
            <a:endParaRPr lang="en-US" altLang="en-US" sz="1800" dirty="0" smtClean="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Mike </a:t>
            </a:r>
            <a:r>
              <a:rPr lang="en-US" altLang="en-US" sz="2000" dirty="0" err="1" smtClean="0"/>
              <a:t>Montemurro</a:t>
            </a:r>
            <a:r>
              <a:rPr lang="en-US" altLang="en-US" sz="2000" dirty="0" smtClean="0"/>
              <a:t> </a:t>
            </a:r>
            <a:endParaRPr lang="en-US" altLang="en-US" sz="2000" dirty="0" smtClean="0"/>
          </a:p>
          <a:p>
            <a:pPr>
              <a:lnSpc>
                <a:spcPct val="80000"/>
              </a:lnSpc>
            </a:pPr>
            <a:r>
              <a:rPr lang="en-US" altLang="en-US" sz="2000" dirty="0" smtClean="0"/>
              <a:t>Seconded: </a:t>
            </a:r>
            <a:r>
              <a:rPr lang="en-US" altLang="en-US" sz="2000" dirty="0" smtClean="0"/>
              <a:t>Dan Harkins</a:t>
            </a:r>
            <a:endParaRPr lang="en-US" altLang="en-US" sz="2000" dirty="0" smtClean="0"/>
          </a:p>
          <a:p>
            <a:pPr>
              <a:lnSpc>
                <a:spcPct val="80000"/>
              </a:lnSpc>
            </a:pPr>
            <a:r>
              <a:rPr lang="en-US" altLang="en-US" sz="2000" dirty="0" smtClean="0"/>
              <a:t>Result: </a:t>
            </a:r>
            <a:r>
              <a:rPr lang="en-US" altLang="en-US" sz="2000" dirty="0" smtClean="0"/>
              <a:t>18-0-2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96 </a:t>
            </a:r>
            <a:r>
              <a:rPr lang="en-US" altLang="en-US" dirty="0" smtClean="0"/>
              <a:t>– </a:t>
            </a:r>
            <a:r>
              <a:rPr lang="en-US" altLang="en-US" dirty="0" smtClean="0"/>
              <a:t>GEN CID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Vancouver 1” tab in </a:t>
            </a:r>
            <a:r>
              <a:rPr lang="en-US" altLang="en-US" sz="1800" dirty="0">
                <a:hlinkClick r:id="rId3"/>
              </a:rPr>
              <a:t>https://mentor.ieee.org/802.11/dcn/19/11-19-0449-01-000m-revmd-lb236-gen-comments.xls</a:t>
            </a:r>
            <a:r>
              <a:rPr lang="en-US" altLang="en-US" sz="1800" dirty="0"/>
              <a:t> </a:t>
            </a:r>
          </a:p>
          <a:p>
            <a:pPr>
              <a:lnSpc>
                <a:spcPct val="80000"/>
              </a:lnSpc>
            </a:pPr>
            <a:endParaRPr lang="en-US" altLang="en-US" sz="2000" dirty="0" smtClean="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Jon </a:t>
            </a:r>
            <a:r>
              <a:rPr lang="en-US" altLang="en-US" sz="2000" dirty="0" err="1" smtClean="0"/>
              <a:t>Rosdahl</a:t>
            </a:r>
            <a:endParaRPr lang="en-US" altLang="en-US" sz="2000" dirty="0" smtClean="0"/>
          </a:p>
          <a:p>
            <a:pPr>
              <a:lnSpc>
                <a:spcPct val="80000"/>
              </a:lnSpc>
            </a:pPr>
            <a:r>
              <a:rPr lang="en-US" altLang="en-US" sz="2000" dirty="0" smtClean="0"/>
              <a:t>Seconded: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Unanimous Consent</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97  </a:t>
            </a:r>
            <a:r>
              <a:rPr lang="en-US" altLang="en-US" sz="4400" dirty="0" smtClean="0"/>
              <a:t>– </a:t>
            </a:r>
            <a:r>
              <a:rPr lang="en-US" altLang="en-US" sz="2800" dirty="0"/>
              <a:t>Editor CIDs </a:t>
            </a:r>
            <a:r>
              <a:rPr lang="en-US" altLang="en-US" sz="2800" dirty="0"/>
              <a:t>2587 and 2647</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r>
              <a:rPr lang="en-US" altLang="en-US" sz="2000" dirty="0"/>
              <a:t>Resolve </a:t>
            </a:r>
            <a:r>
              <a:rPr lang="en-US" altLang="en-US" sz="2000" dirty="0" smtClean="0"/>
              <a:t> </a:t>
            </a:r>
            <a:r>
              <a:rPr lang="en-US" altLang="en-US" sz="2000" dirty="0" smtClean="0"/>
              <a:t>CID </a:t>
            </a:r>
            <a:r>
              <a:rPr lang="en-US" altLang="en-US" sz="2000" dirty="0"/>
              <a:t>2587 </a:t>
            </a:r>
            <a:r>
              <a:rPr lang="en-US" altLang="en-US" sz="2000" dirty="0" smtClean="0"/>
              <a:t>as “</a:t>
            </a:r>
            <a:r>
              <a:rPr lang="en-GB" sz="2000" dirty="0" smtClean="0"/>
              <a:t>Revised” </a:t>
            </a:r>
            <a:r>
              <a:rPr lang="en-GB" sz="2000" dirty="0" smtClean="0"/>
              <a:t>with a resolution reason of </a:t>
            </a:r>
            <a:endParaRPr lang="en-GB" sz="2000" dirty="0" smtClean="0"/>
          </a:p>
          <a:p>
            <a:pPr lvl="1"/>
            <a:r>
              <a:rPr lang="en-GB" sz="1800" dirty="0" smtClean="0"/>
              <a:t>“There is no grammar error. Additionally, the </a:t>
            </a:r>
            <a:r>
              <a:rPr lang="en-GB" sz="1800" dirty="0"/>
              <a:t>current usage </a:t>
            </a:r>
            <a:r>
              <a:rPr lang="en-GB" sz="1800" dirty="0" smtClean="0"/>
              <a:t>of “indicate(s)” creates </a:t>
            </a:r>
            <a:r>
              <a:rPr lang="en-GB" sz="1800" dirty="0"/>
              <a:t>no confusion. </a:t>
            </a:r>
            <a:r>
              <a:rPr lang="en-GB" sz="1800" dirty="0" smtClean="0"/>
              <a:t/>
            </a:r>
            <a:br>
              <a:rPr lang="en-GB" sz="1800" dirty="0" smtClean="0"/>
            </a:br>
            <a:r>
              <a:rPr lang="en-GB" sz="1800" dirty="0" smtClean="0"/>
              <a:t>Editor: </a:t>
            </a:r>
            <a:r>
              <a:rPr lang="en-US" sz="1800" dirty="0" smtClean="0"/>
              <a:t>Restore </a:t>
            </a:r>
            <a:r>
              <a:rPr lang="en-US" sz="1800" dirty="0"/>
              <a:t>the table borders in Table 9-301</a:t>
            </a:r>
            <a:r>
              <a:rPr lang="en-US" sz="1800" dirty="0" smtClean="0"/>
              <a:t>.</a:t>
            </a:r>
            <a:endParaRPr lang="en-GB" sz="2400" dirty="0"/>
          </a:p>
          <a:p>
            <a:pPr>
              <a:lnSpc>
                <a:spcPct val="80000"/>
              </a:lnSpc>
            </a:pPr>
            <a:endParaRPr lang="en-US" altLang="en-US" sz="2000" dirty="0" smtClean="0"/>
          </a:p>
          <a:p>
            <a:r>
              <a:rPr lang="en-US" altLang="en-US" sz="2000" dirty="0" smtClean="0"/>
              <a:t>Resolve CID 2647 as “Rejected” with a resolution reason of </a:t>
            </a:r>
            <a:endParaRPr lang="en-US" altLang="en-US" sz="2000" dirty="0" smtClean="0"/>
          </a:p>
          <a:p>
            <a:pPr lvl="1"/>
            <a:r>
              <a:rPr lang="en-US" altLang="en-US" sz="1800" dirty="0" smtClean="0"/>
              <a:t>“</a:t>
            </a:r>
            <a:r>
              <a:rPr lang="en-US" sz="1800" dirty="0" smtClean="0"/>
              <a:t>Similar </a:t>
            </a:r>
            <a:r>
              <a:rPr lang="en-US" sz="1800" dirty="0"/>
              <a:t>comments on this issue were submitted and rejected in the previous ballot, for example CID 1433. In CID 1433, the commenter asked </a:t>
            </a:r>
            <a:r>
              <a:rPr lang="en-US" sz="1800" dirty="0" smtClean="0"/>
              <a:t>to remove </a:t>
            </a:r>
            <a:r>
              <a:rPr lang="en-US" sz="1800" dirty="0"/>
              <a:t>underscores. In CID 2647, the commenter asked </a:t>
            </a:r>
            <a:r>
              <a:rPr lang="en-US" sz="1800" dirty="0" smtClean="0"/>
              <a:t>to add </a:t>
            </a:r>
            <a:r>
              <a:rPr lang="en-US" sz="1800" dirty="0"/>
              <a:t>underscores. </a:t>
            </a:r>
            <a:r>
              <a:rPr lang="en-US" sz="1800" dirty="0" smtClean="0"/>
              <a:t>In </a:t>
            </a:r>
            <a:r>
              <a:rPr lang="en-US" sz="1800" dirty="0"/>
              <a:t>the IEEE style manual, there is no rule on whether </a:t>
            </a:r>
            <a:r>
              <a:rPr lang="en-US" sz="1800" dirty="0" err="1"/>
              <a:t>ResultCode</a:t>
            </a:r>
            <a:r>
              <a:rPr lang="en-US" sz="1800" dirty="0"/>
              <a:t> should include underscores or not</a:t>
            </a:r>
            <a:r>
              <a:rPr lang="en-US" sz="1800" dirty="0" smtClean="0"/>
              <a:t>.”</a:t>
            </a:r>
            <a:endParaRPr lang="en-US" sz="1800" dirty="0"/>
          </a:p>
          <a:p>
            <a:endParaRPr lang="en-GB" sz="2000" dirty="0"/>
          </a:p>
          <a:p>
            <a:pPr>
              <a:lnSpc>
                <a:spcPct val="80000"/>
              </a:lnSpc>
            </a:pPr>
            <a:r>
              <a:rPr lang="en-US" altLang="en-US" sz="2000" dirty="0" smtClean="0"/>
              <a:t>Moved</a:t>
            </a:r>
            <a:r>
              <a:rPr lang="en-US" altLang="en-US" sz="2000" dirty="0" smtClean="0"/>
              <a:t>: </a:t>
            </a:r>
            <a:r>
              <a:rPr lang="en-US" altLang="en-US" sz="2000" dirty="0" smtClean="0"/>
              <a:t>Emily Qi</a:t>
            </a:r>
            <a:endParaRPr lang="en-US" altLang="en-US" sz="2000" dirty="0" smtClean="0"/>
          </a:p>
          <a:p>
            <a:pPr>
              <a:lnSpc>
                <a:spcPct val="80000"/>
              </a:lnSpc>
            </a:pPr>
            <a:r>
              <a:rPr lang="en-US" altLang="en-US" sz="2000" dirty="0" smtClean="0"/>
              <a:t>Seconded: </a:t>
            </a:r>
            <a:r>
              <a:rPr lang="en-US" altLang="en-US" sz="2000" dirty="0" smtClean="0"/>
              <a:t>Peter Ecclesine</a:t>
            </a:r>
            <a:endParaRPr lang="en-US" altLang="en-US" sz="2000" dirty="0" smtClean="0"/>
          </a:p>
          <a:p>
            <a:pPr>
              <a:lnSpc>
                <a:spcPct val="80000"/>
              </a:lnSpc>
            </a:pPr>
            <a:r>
              <a:rPr lang="en-US" altLang="en-US" sz="2000" dirty="0" smtClean="0"/>
              <a:t>Result: </a:t>
            </a:r>
            <a:r>
              <a:rPr lang="en-US" altLang="en-US" sz="2000" dirty="0" smtClean="0"/>
              <a:t>13-1-2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98   </a:t>
            </a:r>
            <a:r>
              <a:rPr lang="en-US" altLang="en-US" sz="4400" dirty="0" smtClean="0"/>
              <a:t>– </a:t>
            </a:r>
            <a:r>
              <a:rPr lang="en-US" altLang="en-US" sz="2800" dirty="0" smtClean="0"/>
              <a:t>PHY CID 2185 </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342900" lvl="1" indent="-342900">
              <a:lnSpc>
                <a:spcPct val="80000"/>
              </a:lnSpc>
              <a:buChar char="•"/>
            </a:pPr>
            <a:r>
              <a:rPr lang="en-US" altLang="en-US" b="1" dirty="0" smtClean="0">
                <a:ea typeface="+mn-ea"/>
                <a:cs typeface="+mn-cs"/>
              </a:rPr>
              <a:t>CID 2185 </a:t>
            </a:r>
          </a:p>
          <a:p>
            <a:pPr marL="685800" lvl="2" indent="-342900">
              <a:lnSpc>
                <a:spcPct val="80000"/>
              </a:lnSpc>
            </a:pPr>
            <a:r>
              <a:rPr lang="en-US" altLang="en-US" sz="1400" b="1" dirty="0" smtClean="0">
                <a:ea typeface="+mn-ea"/>
                <a:cs typeface="+mn-cs"/>
              </a:rPr>
              <a:t>There are actually 2 locations (D2.1 2949.25 and .28)  </a:t>
            </a:r>
            <a:r>
              <a:rPr lang="en-US" altLang="en-US" sz="1400" b="1" dirty="0">
                <a:ea typeface="+mn-ea"/>
                <a:cs typeface="+mn-cs"/>
              </a:rPr>
              <a:t>of the </a:t>
            </a:r>
            <a:r>
              <a:rPr lang="en-US" altLang="en-US" sz="1400" b="1" dirty="0" smtClean="0">
                <a:ea typeface="+mn-ea"/>
                <a:cs typeface="+mn-cs"/>
              </a:rPr>
              <a:t>cited text: </a:t>
            </a:r>
            <a:r>
              <a:rPr lang="en-US" altLang="en-US" sz="1400" b="1" dirty="0">
                <a:ea typeface="+mn-ea"/>
                <a:cs typeface="+mn-cs"/>
              </a:rPr>
              <a:t>"</a:t>
            </a:r>
            <a:r>
              <a:rPr lang="en-US" altLang="en-US" sz="1400" b="1" dirty="0">
                <a:solidFill>
                  <a:schemeClr val="accent2">
                    <a:lumMod val="75000"/>
                  </a:schemeClr>
                </a:solidFill>
                <a:ea typeface="+mn-ea"/>
                <a:cs typeface="+mn-cs"/>
              </a:rPr>
              <a:t>ERP STAs that support the Short Slot Time option</a:t>
            </a:r>
            <a:r>
              <a:rPr lang="en-US" altLang="en-US" sz="1400" b="1" dirty="0">
                <a:ea typeface="+mn-ea"/>
                <a:cs typeface="+mn-cs"/>
              </a:rPr>
              <a:t>" to "STAs that support the Short Slot Time mode</a:t>
            </a:r>
            <a:r>
              <a:rPr lang="en-US" altLang="en-US" sz="1400" b="1" dirty="0" smtClean="0">
                <a:ea typeface="+mn-ea"/>
                <a:cs typeface="+mn-cs"/>
              </a:rPr>
              <a:t>". </a:t>
            </a:r>
          </a:p>
          <a:p>
            <a:pPr marL="685800" lvl="2" indent="-342900">
              <a:lnSpc>
                <a:spcPct val="80000"/>
              </a:lnSpc>
            </a:pPr>
            <a:r>
              <a:rPr lang="en-US" altLang="en-US" sz="1400" b="1" dirty="0" smtClean="0">
                <a:ea typeface="+mn-ea"/>
                <a:cs typeface="+mn-cs"/>
              </a:rPr>
              <a:t>Proposed agreed comment resolution makes change in one location, changes “ERP STAs” to “STAs” and does not make the “option” to “mode” change.</a:t>
            </a:r>
          </a:p>
          <a:p>
            <a:pPr marL="685800" lvl="2" indent="-342900">
              <a:lnSpc>
                <a:spcPct val="80000"/>
              </a:lnSpc>
            </a:pPr>
            <a:r>
              <a:rPr lang="en-US" altLang="en-US" sz="1400" b="1" dirty="0" smtClean="0">
                <a:ea typeface="+mn-ea"/>
                <a:cs typeface="+mn-cs"/>
              </a:rPr>
              <a:t>Mark Rison comment: </a:t>
            </a:r>
            <a:r>
              <a:rPr lang="en-US" sz="1400" dirty="0"/>
              <a:t>the </a:t>
            </a:r>
            <a:r>
              <a:rPr lang="en-US" sz="1400" dirty="0" smtClean="0"/>
              <a:t>commenter's point </a:t>
            </a:r>
            <a:r>
              <a:rPr lang="en-US" sz="1400" dirty="0"/>
              <a:t>that short slot is not optional for HT STAs has been lost</a:t>
            </a:r>
            <a:r>
              <a:rPr lang="en-US" sz="1400" dirty="0" smtClean="0"/>
              <a:t>. Why </a:t>
            </a:r>
            <a:r>
              <a:rPr lang="en-US" sz="1400" dirty="0"/>
              <a:t>not just accept the proposed change</a:t>
            </a:r>
            <a:r>
              <a:rPr lang="en-US" sz="1400" dirty="0" smtClean="0"/>
              <a:t>?</a:t>
            </a:r>
            <a:r>
              <a:rPr lang="en-US" altLang="en-US" sz="1400" b="1" dirty="0" smtClean="0">
                <a:ea typeface="+mn-ea"/>
                <a:cs typeface="+mn-cs"/>
              </a:rPr>
              <a:t> </a:t>
            </a:r>
          </a:p>
          <a:p>
            <a:pPr marL="685800" lvl="2" indent="-342900">
              <a:lnSpc>
                <a:spcPct val="80000"/>
              </a:lnSpc>
            </a:pPr>
            <a:r>
              <a:rPr lang="en-US" altLang="en-US" sz="1400" b="1" dirty="0" smtClean="0">
                <a:ea typeface="+mn-ea"/>
                <a:cs typeface="+mn-cs"/>
              </a:rPr>
              <a:t>Observation: Change is made in only one location. Should change be made in both? “option” not changed to “mode” as “option” is used throughout the draft (6x) and  “mode” not used</a:t>
            </a:r>
          </a:p>
          <a:p>
            <a:pPr marL="342900" lvl="1" indent="-342900">
              <a:lnSpc>
                <a:spcPct val="80000"/>
              </a:lnSpc>
            </a:pPr>
            <a:endParaRPr lang="en-US" altLang="en-US" b="1" dirty="0" smtClean="0">
              <a:ea typeface="+mn-ea"/>
              <a:cs typeface="+mn-cs"/>
            </a:endParaRPr>
          </a:p>
          <a:p>
            <a:pPr marL="342900" lvl="1" indent="-342900">
              <a:lnSpc>
                <a:spcPct val="80000"/>
              </a:lnSpc>
            </a:pPr>
            <a:r>
              <a:rPr lang="en-US" altLang="en-US" b="1" dirty="0" smtClean="0">
                <a:ea typeface="+mn-ea"/>
                <a:cs typeface="+mn-cs"/>
              </a:rPr>
              <a:t>Motion: Resolve CID 2185 as “revised” with </a:t>
            </a:r>
            <a:r>
              <a:rPr lang="en-US" altLang="en-US" b="1" dirty="0">
                <a:ea typeface="+mn-ea"/>
                <a:cs typeface="+mn-cs"/>
              </a:rPr>
              <a:t>a resolution of </a:t>
            </a:r>
            <a:r>
              <a:rPr lang="en-US" altLang="en-US" b="1" dirty="0" smtClean="0">
                <a:ea typeface="+mn-ea"/>
                <a:cs typeface="+mn-cs"/>
              </a:rPr>
              <a:t>“Change </a:t>
            </a:r>
            <a:r>
              <a:rPr lang="en-US" altLang="en-US" b="1" dirty="0">
                <a:ea typeface="+mn-ea"/>
                <a:cs typeface="+mn-cs"/>
              </a:rPr>
              <a:t>"ERP STAs " to "STAs".</a:t>
            </a:r>
            <a:endParaRPr lang="en-US" altLang="en-US" b="1" dirty="0">
              <a:ea typeface="+mn-ea"/>
              <a:cs typeface="+mn-cs"/>
            </a:endParaRPr>
          </a:p>
          <a:p>
            <a:pPr marL="0" indent="0">
              <a:buNone/>
            </a:pPr>
            <a:endParaRPr lang="en-US" sz="1800" dirty="0"/>
          </a:p>
          <a:p>
            <a:pPr>
              <a:lnSpc>
                <a:spcPct val="80000"/>
              </a:lnSpc>
            </a:pPr>
            <a:r>
              <a:rPr lang="en-US" altLang="en-US" sz="2000" dirty="0" smtClean="0"/>
              <a:t>Moved</a:t>
            </a:r>
            <a:r>
              <a:rPr lang="en-US" altLang="en-US" sz="2000" dirty="0" smtClean="0"/>
              <a:t>: </a:t>
            </a:r>
            <a:r>
              <a:rPr lang="en-US" altLang="en-US" sz="2000" dirty="0" smtClean="0"/>
              <a:t>Mike </a:t>
            </a:r>
            <a:r>
              <a:rPr lang="en-US" altLang="en-US" sz="2000" dirty="0" err="1" smtClean="0"/>
              <a:t>Montemurro</a:t>
            </a:r>
            <a:endParaRPr lang="en-US" altLang="en-US" sz="2000" dirty="0" smtClean="0"/>
          </a:p>
          <a:p>
            <a:pPr>
              <a:lnSpc>
                <a:spcPct val="80000"/>
              </a:lnSpc>
            </a:pPr>
            <a:r>
              <a:rPr lang="en-US" altLang="en-US" sz="2000" dirty="0" smtClean="0"/>
              <a:t>Seconded: </a:t>
            </a:r>
            <a:r>
              <a:rPr lang="en-US" altLang="en-US" sz="2000" dirty="0" smtClean="0"/>
              <a:t>Stephen McCann</a:t>
            </a:r>
            <a:endParaRPr lang="en-US" altLang="en-US" sz="2000" dirty="0" smtClean="0"/>
          </a:p>
          <a:p>
            <a:pPr>
              <a:lnSpc>
                <a:spcPct val="80000"/>
              </a:lnSpc>
            </a:pPr>
            <a:r>
              <a:rPr lang="en-US" altLang="en-US" sz="2000" dirty="0" smtClean="0"/>
              <a:t>Result: </a:t>
            </a:r>
            <a:r>
              <a:rPr lang="en-US" altLang="en-US" sz="2000" dirty="0" smtClean="0"/>
              <a:t>14-0-2 Motion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72652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a:t>
            </a:r>
            <a:r>
              <a:rPr lang="en-US" altLang="en-US" smtClean="0"/>
              <a:t>the March </a:t>
            </a:r>
            <a:r>
              <a:rPr lang="en-US" altLang="en-US" dirty="0" smtClean="0"/>
              <a:t>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99  </a:t>
            </a:r>
            <a:r>
              <a:rPr lang="en-US" altLang="en-US" sz="4400" dirty="0" smtClean="0"/>
              <a:t>– </a:t>
            </a:r>
            <a:r>
              <a:rPr lang="en-US" altLang="en-US" sz="2800" dirty="0" smtClean="0"/>
              <a:t>PHY CIDs 2183</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685800" lvl="2" indent="-342900">
              <a:lnSpc>
                <a:spcPct val="80000"/>
              </a:lnSpc>
            </a:pPr>
            <a:r>
              <a:rPr lang="en-US" altLang="en-US" sz="1600" b="1" dirty="0" smtClean="0">
                <a:ea typeface="+mn-ea"/>
                <a:cs typeface="+mn-cs"/>
              </a:rPr>
              <a:t>Comment (2942.35 D1.0): </a:t>
            </a:r>
            <a:r>
              <a:rPr lang="en-US" altLang="en-US" sz="1600" b="1" dirty="0">
                <a:ea typeface="+mn-ea"/>
                <a:cs typeface="+mn-cs"/>
              </a:rPr>
              <a:t>"and shall be capable of receiving 6, 12, and 24 Mb/s using the modulation and preamble described in Clause 17 (Orthogonal frequency division multiplexing (OFDM) PHY)." This is oddly phrased because ERPs, which operate at 2.4 GHz, cannot possibly receive Clause 17 PPDUs. It seems as though the reader is expected to infer that these modes use the modulation and preamble *but not the frequency plan* described in Clause 17. But why go to the trouble of writing it out this way? The following sentence, which deals with the optional OFDM-based modes, refers to them as the ERP-OFDM modes, which is much more precise and much simpler</a:t>
            </a:r>
            <a:r>
              <a:rPr lang="en-US" altLang="en-US" sz="1600" b="1" dirty="0" smtClean="0">
                <a:ea typeface="+mn-ea"/>
                <a:cs typeface="+mn-cs"/>
              </a:rPr>
              <a:t>.</a:t>
            </a:r>
          </a:p>
          <a:p>
            <a:pPr marL="685800" lvl="2" indent="-342900">
              <a:lnSpc>
                <a:spcPct val="80000"/>
              </a:lnSpc>
            </a:pPr>
            <a:r>
              <a:rPr lang="en-US" altLang="en-US" sz="1600" b="1" dirty="0" smtClean="0">
                <a:ea typeface="+mn-ea"/>
                <a:cs typeface="+mn-cs"/>
              </a:rPr>
              <a:t>Commenter’s </a:t>
            </a:r>
            <a:r>
              <a:rPr lang="en-US" altLang="en-US" sz="1600" b="1" dirty="0">
                <a:ea typeface="+mn-ea"/>
                <a:cs typeface="+mn-cs"/>
              </a:rPr>
              <a:t>proposed resolution</a:t>
            </a:r>
            <a:r>
              <a:rPr lang="en-US" altLang="en-US" sz="1600" b="1" dirty="0" smtClean="0">
                <a:ea typeface="+mn-ea"/>
                <a:cs typeface="+mn-cs"/>
              </a:rPr>
              <a:t>: At </a:t>
            </a:r>
            <a:r>
              <a:rPr lang="en-US" altLang="en-US" sz="1600" b="1" dirty="0">
                <a:ea typeface="+mn-ea"/>
                <a:cs typeface="+mn-cs"/>
              </a:rPr>
              <a:t>line 35, change the end of the sentence, starting at "receiving", to </a:t>
            </a:r>
            <a:r>
              <a:rPr lang="en-US" altLang="en-US" sz="1600" b="1" dirty="0">
                <a:solidFill>
                  <a:schemeClr val="accent2"/>
                </a:solidFill>
                <a:ea typeface="+mn-ea"/>
                <a:cs typeface="+mn-cs"/>
              </a:rPr>
              <a:t>"receiving the ERP-OFDM modulations at rates of 6, 12, and 24 Mb/s".</a:t>
            </a:r>
            <a:endParaRPr lang="en-US" altLang="en-US" sz="1600" b="1" dirty="0" smtClean="0">
              <a:solidFill>
                <a:schemeClr val="accent2"/>
              </a:solidFill>
              <a:ea typeface="+mn-ea"/>
              <a:cs typeface="+mn-cs"/>
            </a:endParaRPr>
          </a:p>
          <a:p>
            <a:pPr marL="685800" lvl="2" indent="-342900">
              <a:lnSpc>
                <a:spcPct val="80000"/>
              </a:lnSpc>
            </a:pPr>
            <a:r>
              <a:rPr lang="en-US" altLang="en-US" sz="1600" b="1" dirty="0" smtClean="0">
                <a:ea typeface="+mn-ea"/>
                <a:cs typeface="+mn-cs"/>
              </a:rPr>
              <a:t>Proposed agreed resolution: Accepted</a:t>
            </a:r>
          </a:p>
          <a:p>
            <a:pPr marL="685800" lvl="2" indent="-342900">
              <a:lnSpc>
                <a:spcPct val="80000"/>
              </a:lnSpc>
            </a:pPr>
            <a:r>
              <a:rPr lang="en-US" altLang="en-US" sz="1600" b="1" dirty="0" smtClean="0">
                <a:ea typeface="+mn-ea"/>
                <a:cs typeface="+mn-cs"/>
              </a:rPr>
              <a:t>Mark Rison comment: </a:t>
            </a:r>
            <a:r>
              <a:rPr lang="en-US" sz="1600" dirty="0"/>
              <a:t>the wording seems inconsistent with the </a:t>
            </a:r>
            <a:r>
              <a:rPr lang="en-US" sz="1600" dirty="0" smtClean="0"/>
              <a:t>earlier part </a:t>
            </a:r>
            <a:r>
              <a:rPr lang="en-US" sz="1600" dirty="0"/>
              <a:t>of the sentence ("capable of receiving 1, 2, 5.5, and 11 Mb/s PPDUs </a:t>
            </a:r>
            <a:r>
              <a:rPr lang="en-US" sz="1600" dirty="0" smtClean="0"/>
              <a:t>using either </a:t>
            </a:r>
            <a:r>
              <a:rPr lang="en-US" sz="1600" dirty="0"/>
              <a:t>the long or short preamble formats described in Clause 16</a:t>
            </a:r>
            <a:r>
              <a:rPr lang="en-US" sz="1600" dirty="0" smtClean="0"/>
              <a:t>") Maybe </a:t>
            </a:r>
            <a:r>
              <a:rPr lang="en-US" sz="1600" dirty="0"/>
              <a:t>say "</a:t>
            </a:r>
            <a:r>
              <a:rPr lang="en-US" sz="1600" dirty="0">
                <a:solidFill>
                  <a:schemeClr val="accent2"/>
                </a:solidFill>
              </a:rPr>
              <a:t>capable of receiving 6, 12, and 24 Mb/s PPDUs </a:t>
            </a:r>
            <a:r>
              <a:rPr lang="en-US" sz="1600" dirty="0" smtClean="0">
                <a:solidFill>
                  <a:schemeClr val="accent2"/>
                </a:solidFill>
              </a:rPr>
              <a:t>using ERP-OFDM </a:t>
            </a:r>
            <a:r>
              <a:rPr lang="en-US" sz="1600" dirty="0">
                <a:solidFill>
                  <a:schemeClr val="accent2"/>
                </a:solidFill>
              </a:rPr>
              <a:t>format"</a:t>
            </a:r>
            <a:r>
              <a:rPr lang="en-US" sz="1600" dirty="0"/>
              <a:t>?</a:t>
            </a:r>
            <a:endParaRPr lang="en-US" sz="1600" dirty="0"/>
          </a:p>
          <a:p>
            <a:pPr marL="685800" lvl="2" indent="-342900">
              <a:lnSpc>
                <a:spcPct val="80000"/>
              </a:lnSpc>
            </a:pPr>
            <a:endParaRPr lang="en-US" altLang="en-US" sz="2000" dirty="0" smtClean="0"/>
          </a:p>
          <a:p>
            <a:pPr>
              <a:lnSpc>
                <a:spcPct val="80000"/>
              </a:lnSpc>
            </a:pPr>
            <a:r>
              <a:rPr lang="en-US" altLang="en-US" sz="2000" dirty="0" smtClean="0"/>
              <a:t>Motion: </a:t>
            </a:r>
            <a:r>
              <a:rPr lang="en-US" altLang="en-US" sz="2000" dirty="0" smtClean="0"/>
              <a:t>Resolve CID 2183 as “Accepted”</a:t>
            </a:r>
          </a:p>
          <a:p>
            <a:pPr>
              <a:lnSpc>
                <a:spcPct val="80000"/>
              </a:lnSpc>
            </a:pPr>
            <a:r>
              <a:rPr lang="en-US" altLang="en-US" sz="2000" dirty="0" smtClean="0"/>
              <a:t>Moved</a:t>
            </a:r>
            <a:r>
              <a:rPr lang="en-US" altLang="en-US" sz="2000" dirty="0" smtClean="0"/>
              <a:t>: </a:t>
            </a:r>
            <a:r>
              <a:rPr lang="en-US" altLang="en-US" sz="2000" dirty="0" smtClean="0"/>
              <a:t>Sean Coffey</a:t>
            </a:r>
            <a:endParaRPr lang="en-US" altLang="en-US" sz="2000" dirty="0" smtClean="0"/>
          </a:p>
          <a:p>
            <a:pPr>
              <a:lnSpc>
                <a:spcPct val="80000"/>
              </a:lnSpc>
            </a:pPr>
            <a:r>
              <a:rPr lang="en-US" altLang="en-US" sz="2000" dirty="0" smtClean="0"/>
              <a:t>Seconded: </a:t>
            </a:r>
            <a:r>
              <a:rPr lang="en-US" altLang="en-US" sz="2000" dirty="0" smtClean="0"/>
              <a:t>Mike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14-0-1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27198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a:t>Discussion  – PHY CID 2211 </a:t>
            </a:r>
            <a:endParaRPr lang="en-US" altLang="en-US" dirty="0"/>
          </a:p>
        </p:txBody>
      </p:sp>
      <p:sp>
        <p:nvSpPr>
          <p:cNvPr id="9223" name="Rectangle 3"/>
          <p:cNvSpPr>
            <a:spLocks noGrp="1" noChangeArrowheads="1"/>
          </p:cNvSpPr>
          <p:nvPr>
            <p:ph type="body" idx="4294967295"/>
          </p:nvPr>
        </p:nvSpPr>
        <p:spPr>
          <a:xfrm>
            <a:off x="2170473" y="1536192"/>
            <a:ext cx="9479280" cy="4572001"/>
          </a:xfrm>
        </p:spPr>
        <p:txBody>
          <a:bodyPr/>
          <a:lstStyle/>
          <a:p>
            <a:pPr marL="685800" lvl="2" indent="-342900">
              <a:lnSpc>
                <a:spcPct val="80000"/>
              </a:lnSpc>
            </a:pPr>
            <a:r>
              <a:rPr lang="en-US" altLang="en-US" b="1" dirty="0" smtClean="0">
                <a:ea typeface="+mn-ea"/>
                <a:cs typeface="+mn-cs"/>
              </a:rPr>
              <a:t>Comment</a:t>
            </a:r>
            <a:r>
              <a:rPr lang="en-US" altLang="en-US" b="1" dirty="0">
                <a:ea typeface="+mn-ea"/>
                <a:cs typeface="+mn-cs"/>
              </a:rPr>
              <a:t>: </a:t>
            </a:r>
            <a:r>
              <a:rPr lang="en-US" altLang="en-US" b="1" dirty="0" err="1">
                <a:ea typeface="+mn-ea"/>
                <a:cs typeface="+mn-cs"/>
              </a:rPr>
              <a:t>REVmd</a:t>
            </a:r>
            <a:r>
              <a:rPr lang="en-US" altLang="en-US" b="1" dirty="0">
                <a:ea typeface="+mn-ea"/>
                <a:cs typeface="+mn-cs"/>
              </a:rPr>
              <a:t>/D2.0 seems to have disallowed use of PMKSA caching in "FT environment" for RSNA rekeying. That does not look desirable. PMKSA caching can be used for initial mobility domain association and instead of forcing the non-AP STA to perform FT protocol with the current AP, it could go through initial mobility domain association. If this case is now disallowed, it would make deployed stations non-compliant if they use the mechanism that has been allowed for years (since 802.11r was published</a:t>
            </a:r>
            <a:r>
              <a:rPr lang="en-US" altLang="en-US" b="1" dirty="0" smtClean="0">
                <a:ea typeface="+mn-ea"/>
                <a:cs typeface="+mn-cs"/>
              </a:rPr>
              <a:t>).</a:t>
            </a:r>
          </a:p>
          <a:p>
            <a:pPr marL="685800" lvl="2" indent="-342900">
              <a:lnSpc>
                <a:spcPct val="80000"/>
              </a:lnSpc>
            </a:pPr>
            <a:r>
              <a:rPr lang="en-US" altLang="en-US" b="1" dirty="0" smtClean="0">
                <a:ea typeface="+mn-ea"/>
                <a:cs typeface="+mn-cs"/>
              </a:rPr>
              <a:t>Commenter proposed change</a:t>
            </a:r>
            <a:r>
              <a:rPr lang="en-US" altLang="en-US" b="1" dirty="0">
                <a:ea typeface="+mn-ea"/>
                <a:cs typeface="+mn-cs"/>
              </a:rPr>
              <a:t>: Revert the D2.0 change by replacing "If the non-AP and non-PCP STA has cached one or </a:t>
            </a:r>
            <a:r>
              <a:rPr lang="en-US" altLang="en-US" b="1" dirty="0" smtClean="0">
                <a:ea typeface="+mn-ea"/>
                <a:cs typeface="+mn-cs"/>
              </a:rPr>
              <a:t>more PMKSAs </a:t>
            </a:r>
            <a:r>
              <a:rPr lang="en-US" altLang="en-US" b="1" dirty="0">
                <a:ea typeface="+mn-ea"/>
                <a:cs typeface="+mn-cs"/>
              </a:rPr>
              <a:t>in a non-FT environment"</a:t>
            </a:r>
          </a:p>
          <a:p>
            <a:pPr marL="685800" lvl="2" indent="-342900">
              <a:lnSpc>
                <a:spcPct val="80000"/>
              </a:lnSpc>
            </a:pPr>
            <a:r>
              <a:rPr lang="en-US" altLang="en-US" b="1" dirty="0" smtClean="0">
                <a:ea typeface="+mn-ea"/>
                <a:cs typeface="+mn-cs"/>
              </a:rPr>
              <a:t>With "</a:t>
            </a:r>
            <a:r>
              <a:rPr lang="en-US" altLang="en-US" b="1" dirty="0">
                <a:ea typeface="+mn-ea"/>
                <a:cs typeface="+mn-cs"/>
              </a:rPr>
              <a:t>If the non-AP and non-PCP STA has cached one or more </a:t>
            </a:r>
            <a:r>
              <a:rPr lang="en-US" altLang="en-US" b="1" dirty="0" smtClean="0">
                <a:ea typeface="+mn-ea"/>
                <a:cs typeface="+mn-cs"/>
              </a:rPr>
              <a:t>PMKSAs“</a:t>
            </a:r>
          </a:p>
          <a:p>
            <a:pPr marL="685800" lvl="2" indent="-342900">
              <a:lnSpc>
                <a:spcPct val="80000"/>
              </a:lnSpc>
            </a:pPr>
            <a:r>
              <a:rPr lang="en-US" altLang="en-US" b="1" dirty="0" smtClean="0">
                <a:ea typeface="+mn-ea"/>
                <a:cs typeface="+mn-cs"/>
              </a:rPr>
              <a:t>Proposed Proposed resolution: Accepted</a:t>
            </a:r>
          </a:p>
          <a:p>
            <a:pPr marL="685800" lvl="2" indent="-342900">
              <a:lnSpc>
                <a:spcPct val="80000"/>
              </a:lnSpc>
            </a:pPr>
            <a:r>
              <a:rPr lang="en-US" altLang="en-US" b="1" dirty="0" smtClean="0">
                <a:ea typeface="+mn-ea"/>
                <a:cs typeface="+mn-cs"/>
              </a:rPr>
              <a:t>Mark Rison comment: </a:t>
            </a:r>
            <a:r>
              <a:rPr lang="en-US" dirty="0"/>
              <a:t>before we revert the D2.0 change, what was the </a:t>
            </a:r>
            <a:r>
              <a:rPr lang="en-US" dirty="0" smtClean="0"/>
              <a:t>motivation for </a:t>
            </a:r>
            <a:r>
              <a:rPr lang="en-US" dirty="0"/>
              <a:t>the change?  We should not revert before we understand this </a:t>
            </a:r>
            <a:r>
              <a:rPr lang="en-US" dirty="0" smtClean="0"/>
              <a:t>and can </a:t>
            </a:r>
            <a:r>
              <a:rPr lang="en-US" dirty="0"/>
              <a:t>show it was </a:t>
            </a:r>
            <a:r>
              <a:rPr lang="en-US" dirty="0" smtClean="0"/>
              <a:t>misguided</a:t>
            </a:r>
          </a:p>
          <a:p>
            <a:pPr marL="685800" lvl="2" indent="-342900">
              <a:lnSpc>
                <a:spcPct val="80000"/>
              </a:lnSpc>
            </a:pPr>
            <a:r>
              <a:rPr lang="en-US" b="1" dirty="0" smtClean="0"/>
              <a:t>Response: See the discussion in 11-18-2140 page 14, item 4.5.1-; The change was made in error: </a:t>
            </a:r>
            <a:r>
              <a:rPr lang="en-US" dirty="0"/>
              <a:t>Similar to Motion #85 (FILS-AKM) and 11-18/1924r1</a:t>
            </a:r>
            <a:r>
              <a:rPr lang="en-US" dirty="0" smtClean="0"/>
              <a:t>. There </a:t>
            </a:r>
            <a:r>
              <a:rPr lang="en-US" dirty="0"/>
              <a:t>is a bug in the submission, but this will fix it.</a:t>
            </a:r>
            <a:endParaRPr lang="en-GB" dirty="0"/>
          </a:p>
          <a:p>
            <a:pPr marL="685800" lvl="2" indent="-342900">
              <a:lnSpc>
                <a:spcPct val="80000"/>
              </a:lnSpc>
            </a:pPr>
            <a:endParaRPr lang="en-US" b="1" dirty="0"/>
          </a:p>
          <a:p>
            <a:pPr>
              <a:lnSpc>
                <a:spcPct val="80000"/>
              </a:lnSpc>
            </a:pP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80135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sz="2800" dirty="0"/>
              <a:t>Discussion </a:t>
            </a:r>
            <a:r>
              <a:rPr lang="en-US" altLang="en-US" sz="2800" dirty="0" smtClean="0"/>
              <a:t>PHY CID 2439</a:t>
            </a:r>
            <a:endParaRPr lang="en-US" altLang="en-US" sz="1800" dirty="0"/>
          </a:p>
        </p:txBody>
      </p:sp>
      <p:sp>
        <p:nvSpPr>
          <p:cNvPr id="9223" name="Rectangle 3"/>
          <p:cNvSpPr>
            <a:spLocks noGrp="1" noChangeArrowheads="1"/>
          </p:cNvSpPr>
          <p:nvPr>
            <p:ph type="body" idx="4294967295"/>
          </p:nvPr>
        </p:nvSpPr>
        <p:spPr>
          <a:xfrm>
            <a:off x="2170473" y="1536192"/>
            <a:ext cx="9479280" cy="4788408"/>
          </a:xfrm>
        </p:spPr>
        <p:txBody>
          <a:bodyPr/>
          <a:lstStyle/>
          <a:p>
            <a:pPr marL="342900" lvl="1" indent="-342900">
              <a:lnSpc>
                <a:spcPct val="80000"/>
              </a:lnSpc>
            </a:pPr>
            <a:r>
              <a:rPr lang="en-US" altLang="en-US" b="1" dirty="0" smtClean="0">
                <a:ea typeface="+mn-ea"/>
                <a:cs typeface="+mn-cs"/>
              </a:rPr>
              <a:t>Comment</a:t>
            </a:r>
            <a:r>
              <a:rPr lang="en-US" altLang="en-US" b="1" dirty="0">
                <a:ea typeface="+mn-ea"/>
                <a:cs typeface="+mn-cs"/>
              </a:rPr>
              <a:t>: “This list is an exclusive list, i.e. in any given situation only one of the bullets applies.  Therefore this new OCI KDE bullet could cause conflicts with the other </a:t>
            </a:r>
            <a:r>
              <a:rPr lang="en-US" altLang="en-US" b="1" dirty="0" smtClean="0">
                <a:ea typeface="+mn-ea"/>
                <a:cs typeface="+mn-cs"/>
              </a:rPr>
              <a:t>bullets”</a:t>
            </a:r>
          </a:p>
          <a:p>
            <a:pPr marL="342900" lvl="1" indent="-342900">
              <a:lnSpc>
                <a:spcPct val="80000"/>
              </a:lnSpc>
            </a:pPr>
            <a:r>
              <a:rPr lang="en-US" altLang="en-US" b="1" dirty="0" smtClean="0">
                <a:ea typeface="+mn-ea"/>
                <a:cs typeface="+mn-cs"/>
              </a:rPr>
              <a:t>Commenter’s </a:t>
            </a:r>
            <a:r>
              <a:rPr lang="en-US" altLang="en-US" b="1" dirty="0">
                <a:ea typeface="+mn-ea"/>
                <a:cs typeface="+mn-cs"/>
              </a:rPr>
              <a:t>proposed resolution: Change to "Additionally contains an OCI KDE at the end when [...]"</a:t>
            </a:r>
            <a:endParaRPr lang="en-US" altLang="en-US" b="1" dirty="0" smtClean="0">
              <a:ea typeface="+mn-ea"/>
              <a:cs typeface="+mn-cs"/>
            </a:endParaRPr>
          </a:p>
          <a:p>
            <a:pPr marL="342900" lvl="1" indent="-342900">
              <a:lnSpc>
                <a:spcPct val="80000"/>
              </a:lnSpc>
            </a:pPr>
            <a:r>
              <a:rPr lang="en-US" altLang="en-US" b="1" dirty="0" smtClean="0">
                <a:ea typeface="+mn-ea"/>
                <a:cs typeface="+mn-cs"/>
              </a:rPr>
              <a:t>Proposed agreed resolution</a:t>
            </a:r>
            <a:r>
              <a:rPr lang="en-US" altLang="en-US" b="1" dirty="0">
                <a:ea typeface="+mn-ea"/>
                <a:cs typeface="+mn-cs"/>
              </a:rPr>
              <a:t>: </a:t>
            </a:r>
            <a:r>
              <a:rPr lang="en-US" altLang="en-US" b="1" dirty="0" smtClean="0">
                <a:ea typeface="+mn-ea"/>
                <a:cs typeface="+mn-cs"/>
              </a:rPr>
              <a:t>“At </a:t>
            </a:r>
            <a:r>
              <a:rPr lang="en-US" altLang="en-US" b="1" dirty="0">
                <a:ea typeface="+mn-ea"/>
                <a:cs typeface="+mn-cs"/>
              </a:rPr>
              <a:t>the cited location, change: </a:t>
            </a:r>
          </a:p>
          <a:p>
            <a:pPr marL="342900" lvl="1" indent="-342900">
              <a:lnSpc>
                <a:spcPct val="80000"/>
              </a:lnSpc>
            </a:pPr>
            <a:r>
              <a:rPr lang="en-US" altLang="en-US" b="1" dirty="0">
                <a:ea typeface="+mn-ea"/>
                <a:cs typeface="+mn-cs"/>
              </a:rPr>
              <a:t>"OCI KDE when dot11RSNAOperatingChannelValidationActivated on </a:t>
            </a:r>
            <a:r>
              <a:rPr lang="en-US" altLang="en-US" b="1" dirty="0" smtClean="0">
                <a:ea typeface="+mn-ea"/>
                <a:cs typeface="+mn-cs"/>
              </a:rPr>
              <a:t>the Authenticator“ to "</a:t>
            </a:r>
            <a:r>
              <a:rPr lang="en-US" altLang="en-US" b="1" dirty="0">
                <a:ea typeface="+mn-ea"/>
                <a:cs typeface="+mn-cs"/>
              </a:rPr>
              <a:t>When dot11RSNAOperatingChannelValidationActivated is true on </a:t>
            </a:r>
            <a:r>
              <a:rPr lang="en-US" altLang="en-US" b="1" dirty="0" smtClean="0">
                <a:ea typeface="+mn-ea"/>
                <a:cs typeface="+mn-cs"/>
              </a:rPr>
              <a:t>the Authenticator</a:t>
            </a:r>
            <a:r>
              <a:rPr lang="en-US" altLang="en-US" b="1" dirty="0">
                <a:ea typeface="+mn-ea"/>
                <a:cs typeface="+mn-cs"/>
              </a:rPr>
              <a:t>, OCI KDE"</a:t>
            </a:r>
            <a:endParaRPr lang="en-US" altLang="en-US" b="1" dirty="0" smtClean="0">
              <a:ea typeface="+mn-ea"/>
              <a:cs typeface="+mn-cs"/>
            </a:endParaRPr>
          </a:p>
          <a:p>
            <a:pPr marL="342900" lvl="1" indent="-342900">
              <a:lnSpc>
                <a:spcPct val="80000"/>
              </a:lnSpc>
            </a:pPr>
            <a:r>
              <a:rPr lang="en-US" altLang="en-US" b="1" dirty="0">
                <a:ea typeface="+mn-ea"/>
                <a:cs typeface="+mn-cs"/>
              </a:rPr>
              <a:t>Mark Rison comment: “</a:t>
            </a:r>
            <a:r>
              <a:rPr lang="en-US" b="1" dirty="0">
                <a:ea typeface="+mn-ea"/>
                <a:cs typeface="+mn-cs"/>
              </a:rPr>
              <a:t>err</a:t>
            </a:r>
            <a:r>
              <a:rPr lang="en-US" b="1" dirty="0">
                <a:ea typeface="+mn-ea"/>
                <a:cs typeface="+mn-cs"/>
              </a:rPr>
              <a:t>, no, I don't think this is what was </a:t>
            </a:r>
            <a:r>
              <a:rPr lang="en-US" b="1" dirty="0">
                <a:ea typeface="+mn-ea"/>
                <a:cs typeface="+mn-cs"/>
              </a:rPr>
              <a:t>agreed in </a:t>
            </a:r>
            <a:r>
              <a:rPr lang="en-US" b="1" dirty="0">
                <a:ea typeface="+mn-ea"/>
                <a:cs typeface="+mn-cs"/>
              </a:rPr>
              <a:t>Thomas' resolutions, is it</a:t>
            </a:r>
            <a:r>
              <a:rPr lang="en-US" b="1" dirty="0" smtClean="0">
                <a:ea typeface="+mn-ea"/>
                <a:cs typeface="+mn-cs"/>
              </a:rPr>
              <a:t>?”</a:t>
            </a:r>
            <a:endParaRPr lang="en-US" b="1" dirty="0">
              <a:ea typeface="+mn-ea"/>
              <a:cs typeface="+mn-cs"/>
            </a:endParaRPr>
          </a:p>
          <a:p>
            <a:pPr marL="342900" lvl="1" indent="-342900">
              <a:lnSpc>
                <a:spcPct val="80000"/>
              </a:lnSpc>
            </a:pPr>
            <a:r>
              <a:rPr lang="en-US" altLang="en-US" b="1" dirty="0" smtClean="0">
                <a:ea typeface="+mn-ea"/>
                <a:cs typeface="+mn-cs"/>
              </a:rPr>
              <a:t>Response: </a:t>
            </a:r>
            <a:r>
              <a:rPr lang="en-US" altLang="en-US" dirty="0" smtClean="0"/>
              <a:t>Thomas’ resolutions are </a:t>
            </a:r>
            <a:r>
              <a:rPr lang="en-US" altLang="en-US" dirty="0" smtClean="0">
                <a:hlinkClick r:id="rId3"/>
              </a:rPr>
              <a:t>https</a:t>
            </a:r>
            <a:r>
              <a:rPr lang="en-US" altLang="en-US" dirty="0">
                <a:hlinkClick r:id="rId3"/>
              </a:rPr>
              <a:t>://</a:t>
            </a:r>
            <a:r>
              <a:rPr lang="en-US" altLang="en-US" dirty="0" smtClean="0">
                <a:hlinkClick r:id="rId3"/>
              </a:rPr>
              <a:t>mentor.ieee.org/802.11/dcn/19/11-19-0291-02-000m-ocv-cids-2329-2330.docx</a:t>
            </a:r>
            <a:r>
              <a:rPr lang="en-US" altLang="en-US" dirty="0" smtClean="0"/>
              <a:t>, different comments 2439 is on 12.7.7.2, Thomas comments on </a:t>
            </a:r>
            <a:r>
              <a:rPr lang="en-GB" dirty="0" smtClean="0"/>
              <a:t>12.7.6.3</a:t>
            </a:r>
            <a:endParaRPr lang="en-US" altLang="en-US" dirty="0" smtClean="0"/>
          </a:p>
          <a:p>
            <a:endParaRPr lang="en-GB" sz="2000" dirty="0"/>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45767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117601" y="702075"/>
            <a:ext cx="10058400" cy="711772"/>
          </a:xfrm>
        </p:spPr>
        <p:txBody>
          <a:bodyPr/>
          <a:lstStyle/>
          <a:p>
            <a:pPr lvl="1">
              <a:lnSpc>
                <a:spcPct val="80000"/>
              </a:lnSpc>
            </a:pPr>
            <a:r>
              <a:rPr lang="en-US" altLang="en-US" sz="2800" dirty="0"/>
              <a:t>Discussion </a:t>
            </a:r>
            <a:r>
              <a:rPr lang="en-US" altLang="en-US" sz="2800" dirty="0" smtClean="0"/>
              <a:t>PHY CID 2643</a:t>
            </a:r>
            <a:r>
              <a:rPr lang="en-US" altLang="en-US" sz="2800" dirty="0"/>
              <a:t/>
            </a:r>
            <a:br>
              <a:rPr lang="en-US" altLang="en-US" sz="2800" dirty="0"/>
            </a:br>
            <a:endParaRPr lang="en-US" altLang="en-US" sz="1800" dirty="0"/>
          </a:p>
        </p:txBody>
      </p:sp>
      <p:sp>
        <p:nvSpPr>
          <p:cNvPr id="9223" name="Rectangle 3"/>
          <p:cNvSpPr>
            <a:spLocks noGrp="1" noChangeArrowheads="1"/>
          </p:cNvSpPr>
          <p:nvPr>
            <p:ph type="body" idx="4294967295"/>
          </p:nvPr>
        </p:nvSpPr>
        <p:spPr>
          <a:xfrm>
            <a:off x="2170473" y="1536192"/>
            <a:ext cx="9479280" cy="4939221"/>
          </a:xfrm>
        </p:spPr>
        <p:txBody>
          <a:bodyPr/>
          <a:lstStyle/>
          <a:p>
            <a:pPr marL="342900" lvl="1" indent="-342900">
              <a:lnSpc>
                <a:spcPct val="80000"/>
              </a:lnSpc>
              <a:buChar char="•"/>
            </a:pPr>
            <a:r>
              <a:rPr lang="en-US" altLang="en-US" sz="1600" b="1" dirty="0" smtClean="0">
                <a:ea typeface="+mn-ea"/>
                <a:cs typeface="+mn-cs"/>
              </a:rPr>
              <a:t>Comment</a:t>
            </a:r>
            <a:r>
              <a:rPr lang="en-US" altLang="en-US" sz="1600" b="1" dirty="0">
                <a:ea typeface="+mn-ea"/>
                <a:cs typeface="+mn-cs"/>
              </a:rPr>
              <a:t>: WEP is obsolete and has not been maintained (comments on it in previous ballots were rejected on the basis it was obsolete and was going to be deleted), so implementations based on the current wording are likely to be </a:t>
            </a:r>
            <a:r>
              <a:rPr lang="en-US" altLang="en-US" sz="1600" b="1" dirty="0" smtClean="0">
                <a:ea typeface="+mn-ea"/>
                <a:cs typeface="+mn-cs"/>
              </a:rPr>
              <a:t>erroneous </a:t>
            </a:r>
          </a:p>
          <a:p>
            <a:pPr marL="342900" lvl="1" indent="-342900">
              <a:lnSpc>
                <a:spcPct val="80000"/>
              </a:lnSpc>
              <a:buChar char="•"/>
            </a:pPr>
            <a:r>
              <a:rPr lang="en-US" altLang="en-US" sz="1600" b="1" dirty="0" smtClean="0">
                <a:ea typeface="+mn-ea"/>
                <a:cs typeface="+mn-cs"/>
              </a:rPr>
              <a:t>Commenter’s proposed resolution: Delete </a:t>
            </a:r>
            <a:r>
              <a:rPr lang="en-US" altLang="en-US" sz="1600" b="1" dirty="0">
                <a:ea typeface="+mn-ea"/>
                <a:cs typeface="+mn-cs"/>
              </a:rPr>
              <a:t>the referenced </a:t>
            </a:r>
            <a:r>
              <a:rPr lang="en-US" altLang="en-US" sz="1600" b="1" dirty="0" err="1" smtClean="0">
                <a:ea typeface="+mn-ea"/>
                <a:cs typeface="+mn-cs"/>
              </a:rPr>
              <a:t>subclause</a:t>
            </a:r>
            <a:endParaRPr lang="en-US" altLang="en-US" sz="1600" b="1" dirty="0" smtClean="0">
              <a:ea typeface="+mn-ea"/>
              <a:cs typeface="+mn-cs"/>
            </a:endParaRPr>
          </a:p>
          <a:p>
            <a:pPr marL="342900" lvl="1" indent="-342900">
              <a:lnSpc>
                <a:spcPct val="80000"/>
              </a:lnSpc>
              <a:buChar char="•"/>
            </a:pPr>
            <a:r>
              <a:rPr lang="en-US" altLang="en-US" sz="1600" b="1" dirty="0" smtClean="0">
                <a:ea typeface="+mn-ea"/>
                <a:cs typeface="+mn-cs"/>
              </a:rPr>
              <a:t>Agreed </a:t>
            </a:r>
            <a:r>
              <a:rPr lang="en-US" altLang="en-US" sz="1600" b="1" dirty="0">
                <a:ea typeface="+mn-ea"/>
                <a:cs typeface="+mn-cs"/>
              </a:rPr>
              <a:t>proposed resolution: REJECTED (PHY: 2019-03-12 21:07:33Z</a:t>
            </a:r>
            <a:r>
              <a:rPr lang="en-US" altLang="en-US" sz="1600" b="1" dirty="0" smtClean="0">
                <a:ea typeface="+mn-ea"/>
                <a:cs typeface="+mn-cs"/>
              </a:rPr>
              <a:t>) This </a:t>
            </a:r>
            <a:r>
              <a:rPr lang="en-US" altLang="en-US" sz="1600" b="1" dirty="0">
                <a:ea typeface="+mn-ea"/>
                <a:cs typeface="+mn-cs"/>
              </a:rPr>
              <a:t>comment is a duplicate of LB 232 – CID 1410. No further justification for a technical change has been given. The task group discussed removal of WEP and/or TKIP from the standard and decided to not change the standard based on </a:t>
            </a:r>
            <a:r>
              <a:rPr lang="en-US" altLang="en-US" sz="1600" b="1" dirty="0" err="1">
                <a:ea typeface="+mn-ea"/>
                <a:cs typeface="+mn-cs"/>
              </a:rPr>
              <a:t>strawpolls</a:t>
            </a:r>
            <a:r>
              <a:rPr lang="en-US" altLang="en-US" sz="1600" b="1" dirty="0">
                <a:ea typeface="+mn-ea"/>
                <a:cs typeface="+mn-cs"/>
              </a:rPr>
              <a:t> </a:t>
            </a:r>
            <a:r>
              <a:rPr lang="en-US" altLang="en-US" sz="1600" b="1" dirty="0" smtClean="0">
                <a:ea typeface="+mn-ea"/>
                <a:cs typeface="+mn-cs"/>
              </a:rPr>
              <a:t>in </a:t>
            </a:r>
            <a:r>
              <a:rPr lang="en-US" altLang="en-US" sz="1600" b="1" dirty="0">
                <a:ea typeface="+mn-ea"/>
                <a:cs typeface="+mn-cs"/>
              </a:rPr>
              <a:t>the direction for the resolution. The </a:t>
            </a:r>
            <a:r>
              <a:rPr lang="en-US" altLang="en-US" sz="1600" b="1" dirty="0" err="1">
                <a:ea typeface="+mn-ea"/>
                <a:cs typeface="+mn-cs"/>
              </a:rPr>
              <a:t>strawpolls</a:t>
            </a:r>
            <a:r>
              <a:rPr lang="en-US" altLang="en-US" sz="1600" b="1" dirty="0">
                <a:ea typeface="+mn-ea"/>
                <a:cs typeface="+mn-cs"/>
              </a:rPr>
              <a:t> were held during the Warsaw meeting (2018-05-08) and the option to keep WEP and TKIP text as-is received most support. See </a:t>
            </a:r>
            <a:r>
              <a:rPr lang="en-US" altLang="en-US" sz="1600" b="1" dirty="0">
                <a:ea typeface="+mn-ea"/>
                <a:cs typeface="+mn-cs"/>
                <a:hlinkClick r:id="rId3"/>
              </a:rPr>
              <a:t>https://</a:t>
            </a:r>
            <a:r>
              <a:rPr lang="en-US" altLang="en-US" sz="1600" b="1" dirty="0" smtClean="0">
                <a:ea typeface="+mn-ea"/>
                <a:cs typeface="+mn-cs"/>
                <a:hlinkClick r:id="rId3"/>
              </a:rPr>
              <a:t>mentor.ieee.org/802.11/dcn/18/11-18-0616-00-000m-minutes-revmd-may-2018-warsaw.docx</a:t>
            </a:r>
            <a:endParaRPr lang="en-US" altLang="en-US" sz="1600" b="1" dirty="0" smtClean="0">
              <a:ea typeface="+mn-ea"/>
              <a:cs typeface="+mn-cs"/>
            </a:endParaRPr>
          </a:p>
          <a:p>
            <a:r>
              <a:rPr lang="en-US" altLang="en-US" sz="1600" dirty="0"/>
              <a:t>Mark Rison comment: </a:t>
            </a:r>
            <a:r>
              <a:rPr lang="en-US" sz="1600" dirty="0"/>
              <a:t>the comment has not been addressed, i.e. what the value </a:t>
            </a:r>
            <a:r>
              <a:rPr lang="en-US" sz="1600" dirty="0"/>
              <a:t>is in </a:t>
            </a:r>
            <a:r>
              <a:rPr lang="en-US" sz="1600" dirty="0"/>
              <a:t>retaining a specification that is known to be technically </a:t>
            </a:r>
            <a:r>
              <a:rPr lang="en-US" sz="1600" dirty="0"/>
              <a:t>wrong (</a:t>
            </a:r>
            <a:r>
              <a:rPr lang="en-US" sz="1600" dirty="0"/>
              <a:t>I don't mean broken cryptographically, I mean the spec wording </a:t>
            </a:r>
            <a:r>
              <a:rPr lang="en-US" sz="1600" dirty="0"/>
              <a:t>is incorrect</a:t>
            </a:r>
            <a:r>
              <a:rPr lang="en-US" sz="1600" dirty="0"/>
              <a:t>).  Furthermore, the SPs in </a:t>
            </a:r>
            <a:r>
              <a:rPr lang="en-US" sz="1600" dirty="0" err="1"/>
              <a:t>TGmd</a:t>
            </a:r>
            <a:r>
              <a:rPr lang="en-US" sz="1600" dirty="0"/>
              <a:t> (which attract a dozen </a:t>
            </a:r>
            <a:r>
              <a:rPr lang="en-US" sz="1600" dirty="0"/>
              <a:t>voters at </a:t>
            </a:r>
            <a:r>
              <a:rPr lang="en-US" sz="1600" dirty="0"/>
              <a:t>best) are not sufficient justification to make a definitive </a:t>
            </a:r>
            <a:r>
              <a:rPr lang="en-US" sz="1600" dirty="0" smtClean="0"/>
              <a:t>decision.</a:t>
            </a:r>
          </a:p>
          <a:p>
            <a:r>
              <a:rPr lang="en-US" altLang="en-US" sz="1600" dirty="0" smtClean="0"/>
              <a:t>Response: The topic has been discussed at length in the Revision project, during sessions which were advertised as when obsolete/deprecate/removal comments would be discussed. Document 11-18-0616 documents the straw pools which ere held. Multiple interoperable implementations exist and have existed for years based on the current text.</a:t>
            </a:r>
            <a:endParaRPr lang="en-US" altLang="en-US" sz="16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31145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117601" y="702075"/>
            <a:ext cx="10058400" cy="711772"/>
          </a:xfrm>
        </p:spPr>
        <p:txBody>
          <a:bodyPr/>
          <a:lstStyle/>
          <a:p>
            <a:pPr lvl="1">
              <a:lnSpc>
                <a:spcPct val="80000"/>
              </a:lnSpc>
            </a:pPr>
            <a:r>
              <a:rPr lang="en-US" altLang="en-US" sz="2800" dirty="0"/>
              <a:t>Discussion </a:t>
            </a:r>
            <a:r>
              <a:rPr lang="en-US" altLang="en-US" sz="2800" dirty="0" smtClean="0"/>
              <a:t>PHY CID 2542</a:t>
            </a:r>
            <a:r>
              <a:rPr lang="en-US" altLang="en-US" sz="2800" dirty="0"/>
              <a:t/>
            </a:r>
            <a:br>
              <a:rPr lang="en-US" altLang="en-US" sz="2800" dirty="0"/>
            </a:b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342900" lvl="1" indent="-342900">
              <a:lnSpc>
                <a:spcPct val="80000"/>
              </a:lnSpc>
              <a:buChar char="•"/>
            </a:pPr>
            <a:r>
              <a:rPr lang="en-US" altLang="en-US" sz="1800" b="1" dirty="0" smtClean="0">
                <a:ea typeface="+mn-ea"/>
                <a:cs typeface="+mn-cs"/>
              </a:rPr>
              <a:t>Comment</a:t>
            </a:r>
            <a:r>
              <a:rPr lang="en-US" altLang="en-US" sz="1800" b="1" dirty="0">
                <a:ea typeface="+mn-ea"/>
                <a:cs typeface="+mn-cs"/>
              </a:rPr>
              <a:t>: A non-directional multi-gigabit PHY was not seen as necessary/practicable in the 60G band, so doesn't seem necessary/practicable in the 55G band </a:t>
            </a:r>
            <a:endParaRPr lang="en-US" altLang="en-US" sz="1800" b="1" dirty="0" smtClean="0">
              <a:ea typeface="+mn-ea"/>
              <a:cs typeface="+mn-cs"/>
            </a:endParaRPr>
          </a:p>
          <a:p>
            <a:pPr marL="342900" lvl="1" indent="-342900">
              <a:lnSpc>
                <a:spcPct val="80000"/>
              </a:lnSpc>
              <a:buChar char="•"/>
            </a:pPr>
            <a:endParaRPr lang="en-US" altLang="en-US" sz="1800" b="1" dirty="0" smtClean="0">
              <a:ea typeface="+mn-ea"/>
              <a:cs typeface="+mn-cs"/>
            </a:endParaRPr>
          </a:p>
          <a:p>
            <a:pPr marL="342900" lvl="1" indent="-342900">
              <a:lnSpc>
                <a:spcPct val="80000"/>
              </a:lnSpc>
              <a:buChar char="•"/>
            </a:pPr>
            <a:r>
              <a:rPr lang="en-US" altLang="en-US" sz="1800" b="1" dirty="0" smtClean="0">
                <a:ea typeface="+mn-ea"/>
                <a:cs typeface="+mn-cs"/>
              </a:rPr>
              <a:t>Commenter’s proposed resolution</a:t>
            </a:r>
            <a:r>
              <a:rPr lang="en-US" altLang="en-US" sz="1800" b="1" dirty="0">
                <a:ea typeface="+mn-ea"/>
                <a:cs typeface="+mn-cs"/>
              </a:rPr>
              <a:t>: Delete Clause 25 </a:t>
            </a:r>
            <a:r>
              <a:rPr lang="en-US" altLang="en-US" sz="1800" b="1" dirty="0" smtClean="0">
                <a:ea typeface="+mn-ea"/>
                <a:cs typeface="+mn-cs"/>
              </a:rPr>
              <a:t> </a:t>
            </a:r>
          </a:p>
          <a:p>
            <a:pPr marL="0" lvl="1" indent="0">
              <a:lnSpc>
                <a:spcPct val="80000"/>
              </a:lnSpc>
              <a:buNone/>
            </a:pPr>
            <a:endParaRPr lang="en-US" altLang="en-US" sz="1800" b="1" dirty="0" smtClean="0">
              <a:ea typeface="+mn-ea"/>
              <a:cs typeface="+mn-cs"/>
            </a:endParaRPr>
          </a:p>
          <a:p>
            <a:pPr marL="342900" lvl="1" indent="-342900">
              <a:lnSpc>
                <a:spcPct val="80000"/>
              </a:lnSpc>
              <a:buChar char="•"/>
            </a:pPr>
            <a:r>
              <a:rPr lang="en-US" altLang="en-US" sz="1800" b="1" dirty="0" smtClean="0">
                <a:ea typeface="+mn-ea"/>
                <a:cs typeface="+mn-cs"/>
              </a:rPr>
              <a:t>Agreed </a:t>
            </a:r>
            <a:r>
              <a:rPr lang="en-US" altLang="en-US" sz="1800" b="1" dirty="0">
                <a:ea typeface="+mn-ea"/>
                <a:cs typeface="+mn-cs"/>
              </a:rPr>
              <a:t>proposed resolution: REJECTED (PHY: 2019-03-12 21:05:59Z</a:t>
            </a:r>
            <a:r>
              <a:rPr lang="en-US" altLang="en-US" sz="1800" b="1" dirty="0" smtClean="0">
                <a:ea typeface="+mn-ea"/>
                <a:cs typeface="+mn-cs"/>
              </a:rPr>
              <a:t>) The </a:t>
            </a:r>
            <a:r>
              <a:rPr lang="en-US" altLang="en-US" sz="1800" b="1" dirty="0">
                <a:ea typeface="+mn-ea"/>
                <a:cs typeface="+mn-cs"/>
              </a:rPr>
              <a:t>IEEE 802.11 working group consensus in creating Clause 25 was that a non-directional, multi-gigabit PHY was both practical and necessary. Given that the standard was published in April 2018, it’s premature to conclude whether the technology is necessary/practical. </a:t>
            </a:r>
            <a:endParaRPr lang="en-US" altLang="en-US" sz="1800" dirty="0">
              <a:ea typeface="+mn-ea"/>
              <a:cs typeface="+mn-cs"/>
            </a:endParaRPr>
          </a:p>
          <a:p>
            <a:r>
              <a:rPr lang="en-US" altLang="en-US" sz="1800" dirty="0" smtClean="0"/>
              <a:t>Mark </a:t>
            </a:r>
            <a:r>
              <a:rPr lang="en-US" altLang="en-US" sz="1800" dirty="0"/>
              <a:t>Rison comment: </a:t>
            </a:r>
            <a:r>
              <a:rPr lang="en-US" sz="1800" dirty="0"/>
              <a:t>the </a:t>
            </a:r>
            <a:r>
              <a:rPr lang="en-US" sz="1800" dirty="0"/>
              <a:t>comment has not been addressed, i.e. </a:t>
            </a:r>
            <a:r>
              <a:rPr lang="en-US" sz="1800" dirty="0"/>
              <a:t>why </a:t>
            </a:r>
            <a:r>
              <a:rPr lang="en-US" sz="1800" dirty="0"/>
              <a:t>non-directional operation </a:t>
            </a:r>
            <a:r>
              <a:rPr lang="en-US" sz="1800" dirty="0"/>
              <a:t>is not possible in the 60G band but is possible in the 55G </a:t>
            </a:r>
            <a:r>
              <a:rPr lang="en-US" sz="1800" dirty="0" smtClean="0"/>
              <a:t>band</a:t>
            </a:r>
          </a:p>
          <a:p>
            <a:r>
              <a:rPr lang="en-US" sz="1800" dirty="0" smtClean="0"/>
              <a:t>Response: The comment indicates that since a non-directional PHY was not included in 60GHz, that one is not needed in 55GHz. No support for that statement is given in the comment. It may be that such a PHY was not defined for other reasons. The prior PHY was added in 2012. The proposed rejection reason indicates that Clause 25 was just added to the standard.</a:t>
            </a:r>
            <a:endParaRPr lang="en-US" sz="1800" dirty="0"/>
          </a:p>
          <a:p>
            <a:pPr marL="0" lvl="1" indent="0">
              <a:lnSpc>
                <a:spcPct val="80000"/>
              </a:lnSpc>
              <a:buNone/>
            </a:pPr>
            <a:endParaRPr lang="en-US" altLang="en-US" sz="2000" dirty="0" smtClean="0"/>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09572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117601" y="702075"/>
            <a:ext cx="10058400" cy="711772"/>
          </a:xfrm>
        </p:spPr>
        <p:txBody>
          <a:bodyPr/>
          <a:lstStyle/>
          <a:p>
            <a:pPr lvl="1">
              <a:lnSpc>
                <a:spcPct val="80000"/>
              </a:lnSpc>
            </a:pPr>
            <a:r>
              <a:rPr lang="en-US" altLang="en-US" sz="2800" dirty="0"/>
              <a:t>Discussion </a:t>
            </a:r>
            <a:r>
              <a:rPr lang="en-US" altLang="en-US" sz="2800" dirty="0" smtClean="0"/>
              <a:t>PHY CID 2688</a:t>
            </a:r>
            <a:r>
              <a:rPr lang="en-US" altLang="en-US" sz="2800" dirty="0"/>
              <a:t/>
            </a:r>
            <a:br>
              <a:rPr lang="en-US" altLang="en-US" sz="2800" dirty="0"/>
            </a:b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342900" lvl="1" indent="-342900">
              <a:lnSpc>
                <a:spcPct val="80000"/>
              </a:lnSpc>
              <a:buChar char="•"/>
            </a:pPr>
            <a:r>
              <a:rPr lang="en-US" altLang="en-US" b="1" dirty="0" smtClean="0">
                <a:ea typeface="+mn-ea"/>
                <a:cs typeface="+mn-cs"/>
              </a:rPr>
              <a:t>Comment</a:t>
            </a:r>
            <a:r>
              <a:rPr lang="en-US" altLang="en-US" b="1" dirty="0">
                <a:ea typeface="+mn-ea"/>
                <a:cs typeface="+mn-cs"/>
              </a:rPr>
              <a:t>: If Operating Channel Validation (OCV) is used to validate a frame encapsulated within an On-channel Tunnel Request frame, in general the operating channel of the STA of the MLME that requested transmission of the encapsulated frame is not equal to the operating channel over which the OCT Request frame was sent. Clarify OCV validation for this scenario.</a:t>
            </a:r>
            <a:endParaRPr lang="en-US" altLang="en-US" b="1" dirty="0" smtClean="0">
              <a:ea typeface="+mn-ea"/>
              <a:cs typeface="+mn-cs"/>
            </a:endParaRPr>
          </a:p>
          <a:p>
            <a:pPr marL="342900" lvl="1" indent="-342900">
              <a:lnSpc>
                <a:spcPct val="80000"/>
              </a:lnSpc>
              <a:buChar char="•"/>
            </a:pPr>
            <a:r>
              <a:rPr lang="en-US" altLang="en-US" b="1" dirty="0" smtClean="0">
                <a:ea typeface="+mn-ea"/>
                <a:cs typeface="+mn-cs"/>
              </a:rPr>
              <a:t>Commenter’s proposed resolution</a:t>
            </a:r>
            <a:r>
              <a:rPr lang="en-US" altLang="en-US" b="1" dirty="0">
                <a:ea typeface="+mn-ea"/>
                <a:cs typeface="+mn-cs"/>
              </a:rPr>
              <a:t>: Clarify how validation is performed using existing OCI operating channel fields, and/or specify (optional) additional operating channel fields to be used in this </a:t>
            </a:r>
            <a:r>
              <a:rPr lang="en-US" altLang="en-US" b="1" dirty="0" smtClean="0">
                <a:ea typeface="+mn-ea"/>
                <a:cs typeface="+mn-cs"/>
              </a:rPr>
              <a:t>case </a:t>
            </a:r>
          </a:p>
          <a:p>
            <a:pPr marL="342900" lvl="1" indent="-342900">
              <a:lnSpc>
                <a:spcPct val="80000"/>
              </a:lnSpc>
              <a:buChar char="•"/>
            </a:pPr>
            <a:r>
              <a:rPr lang="en-US" altLang="en-US" b="1" dirty="0" smtClean="0">
                <a:ea typeface="+mn-ea"/>
                <a:cs typeface="+mn-cs"/>
              </a:rPr>
              <a:t>Agreed </a:t>
            </a:r>
            <a:r>
              <a:rPr lang="en-US" altLang="en-US" b="1" dirty="0">
                <a:ea typeface="+mn-ea"/>
                <a:cs typeface="+mn-cs"/>
              </a:rPr>
              <a:t>proposed resolution: REVISED (PHY: 2019-03-12 22:20:02Z) - Incorporate the changes given in https://mentor.ieee.org/802.11/dcn/19/11-19-0069-03-000m-ocv-with-oct.docx which resolve the comment in the direction of the commenter</a:t>
            </a:r>
            <a:r>
              <a:rPr lang="en-US" altLang="en-US" b="1" dirty="0" smtClean="0">
                <a:ea typeface="+mn-ea"/>
                <a:cs typeface="+mn-cs"/>
              </a:rPr>
              <a:t>. </a:t>
            </a:r>
            <a:endParaRPr lang="en-US" altLang="en-US" sz="2000" dirty="0" smtClean="0"/>
          </a:p>
          <a:p>
            <a:r>
              <a:rPr lang="en-US" sz="2000" dirty="0" smtClean="0"/>
              <a:t>Mark Rison comment: </a:t>
            </a:r>
            <a:r>
              <a:rPr lang="en-US" sz="1800" dirty="0"/>
              <a:t>CID 2688: </a:t>
            </a:r>
            <a:r>
              <a:rPr lang="en-US" sz="1800" dirty="0" smtClean="0"/>
              <a:t>need </a:t>
            </a:r>
            <a:r>
              <a:rPr lang="en-US" sz="1800" dirty="0"/>
              <a:t>more </a:t>
            </a:r>
            <a:r>
              <a:rPr lang="en-US" sz="1800" dirty="0" smtClean="0"/>
              <a:t>time to review</a:t>
            </a:r>
          </a:p>
          <a:p>
            <a:r>
              <a:rPr lang="en-US" sz="1800" dirty="0" smtClean="0"/>
              <a:t>Response: The document was presented in the January 2019 meeting. Changes to modify the resolution can still be made in the future.</a:t>
            </a:r>
            <a:endParaRPr lang="en-US" sz="1800" dirty="0"/>
          </a:p>
          <a:p>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69306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100 </a:t>
            </a:r>
            <a:r>
              <a:rPr lang="en-US" altLang="en-US" dirty="0" smtClean="0"/>
              <a:t>– Missing item in 10.24.2.2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text change (described in </a:t>
            </a:r>
            <a:r>
              <a:rPr lang="en-US" altLang="en-US" sz="2000" dirty="0">
                <a:hlinkClick r:id="rId3"/>
              </a:rPr>
              <a:t>https://</a:t>
            </a:r>
            <a:r>
              <a:rPr lang="en-US" altLang="en-US" sz="2000" dirty="0" smtClean="0">
                <a:hlinkClick r:id="rId3"/>
              </a:rPr>
              <a:t>mentor.ieee.org/802.11/dcn/19/11-19-0263-00-000m-missing-item-in-10-24-2-2.pptx</a:t>
            </a:r>
            <a:r>
              <a:rPr lang="en-US" altLang="en-US" sz="2000" dirty="0" smtClean="0"/>
              <a:t> )into the </a:t>
            </a:r>
            <a:r>
              <a:rPr lang="en-US" altLang="en-US" sz="2000" dirty="0" err="1" smtClean="0"/>
              <a:t>TGmd</a:t>
            </a:r>
            <a:r>
              <a:rPr lang="en-US" altLang="en-US" sz="2000" dirty="0" smtClean="0"/>
              <a:t> draft:</a:t>
            </a:r>
          </a:p>
          <a:p>
            <a:pPr>
              <a:lnSpc>
                <a:spcPct val="80000"/>
              </a:lnSpc>
            </a:pPr>
            <a:endParaRPr lang="en-US" altLang="en-US" sz="2000" dirty="0"/>
          </a:p>
          <a:p>
            <a:pPr>
              <a:lnSpc>
                <a:spcPct val="80000"/>
              </a:lnSpc>
            </a:pPr>
            <a:r>
              <a:rPr lang="en-US" sz="2000" dirty="0"/>
              <a:t>On line 10 on page 1798 of [1] (Clause 10.24.2.2) replace “[…] </a:t>
            </a:r>
            <a:r>
              <a:rPr lang="en" sz="2000" dirty="0"/>
              <a:t>invoked for reason c), d), e), or f) above […]” with </a:t>
            </a:r>
            <a:r>
              <a:rPr lang="en-US" sz="2000" dirty="0"/>
              <a:t>“[…] </a:t>
            </a:r>
            <a:r>
              <a:rPr lang="en" sz="2000" dirty="0"/>
              <a:t>invoked for reason c), d), or e) above […]”</a:t>
            </a:r>
            <a:endParaRPr lang="en-US" sz="20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Mark Hamilton</a:t>
            </a:r>
            <a:endParaRPr lang="en-US" altLang="en-US" sz="2000" dirty="0" smtClean="0"/>
          </a:p>
          <a:p>
            <a:pPr>
              <a:lnSpc>
                <a:spcPct val="80000"/>
              </a:lnSpc>
            </a:pPr>
            <a:r>
              <a:rPr lang="en-US" altLang="en-US" sz="2000" dirty="0" smtClean="0"/>
              <a:t>Seconded: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Unanimous Consent</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224245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101  </a:t>
            </a:r>
            <a:r>
              <a:rPr lang="en-US" altLang="en-US" dirty="0" smtClean="0"/>
              <a:t>– MDR Comments - Editorial</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a:t>Incorporate the changes in </a:t>
            </a:r>
            <a:r>
              <a:rPr lang="en-US" dirty="0" smtClean="0">
                <a:hlinkClick r:id="rId3"/>
              </a:rPr>
              <a:t>https://mentor.ieee.org/802.11/dcn/19/11-19-0260-06-0000-revmd-mdr-report.docx</a:t>
            </a:r>
            <a:r>
              <a:rPr lang="en-US" dirty="0" smtClean="0"/>
              <a:t> </a:t>
            </a:r>
            <a:r>
              <a:rPr lang="en-US" dirty="0" smtClean="0"/>
              <a:t>which are indicated as “Accepted” or “Revised” by the editor.</a:t>
            </a:r>
            <a:endParaRPr lang="en-US" sz="1800" dirty="0"/>
          </a:p>
          <a:p>
            <a:pPr>
              <a:lnSpc>
                <a:spcPct val="80000"/>
              </a:lnSpc>
            </a:pPr>
            <a:endParaRPr lang="en-US" altLang="en-US" dirty="0" smtClean="0"/>
          </a:p>
          <a:p>
            <a:pPr marL="457200" lvl="1" indent="0">
              <a:lnSpc>
                <a:spcPct val="80000"/>
              </a:lnSpc>
              <a:buNone/>
            </a:pPr>
            <a:r>
              <a:rPr lang="en-US" altLang="en-US" sz="2400" dirty="0" smtClean="0"/>
              <a:t/>
            </a:r>
            <a:br>
              <a:rPr lang="en-US" altLang="en-US" sz="2400" dirty="0" smtClean="0"/>
            </a:br>
            <a:endParaRPr lang="en-US" altLang="en-US"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a:t>
            </a:r>
            <a:r>
              <a:rPr lang="en-US" altLang="en-US" dirty="0" smtClean="0"/>
              <a:t>Stephen McCann</a:t>
            </a:r>
            <a:endParaRPr lang="en-US" altLang="en-US" dirty="0" smtClean="0"/>
          </a:p>
          <a:p>
            <a:pPr>
              <a:lnSpc>
                <a:spcPct val="80000"/>
              </a:lnSpc>
            </a:pPr>
            <a:r>
              <a:rPr lang="en-US" altLang="en-US" dirty="0" smtClean="0"/>
              <a:t>Result: </a:t>
            </a:r>
            <a:r>
              <a:rPr lang="en-US" altLang="en-US" dirty="0" smtClean="0"/>
              <a:t>15-0-0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70233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117601" y="792890"/>
            <a:ext cx="10058400" cy="1066800"/>
          </a:xfrm>
        </p:spPr>
        <p:txBody>
          <a:bodyPr/>
          <a:lstStyle/>
          <a:p>
            <a:r>
              <a:rPr lang="en-US" altLang="en-US" dirty="0" smtClean="0"/>
              <a:t>Motion 102  </a:t>
            </a:r>
            <a:r>
              <a:rPr lang="en-US" altLang="en-US" dirty="0" smtClean="0"/>
              <a:t>– New Internet Protocol extension Traffic Classifier Type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25617" y="1713706"/>
            <a:ext cx="9479280" cy="4572001"/>
          </a:xfrm>
        </p:spPr>
        <p:txBody>
          <a:bodyPr/>
          <a:lstStyle/>
          <a:p>
            <a:pPr>
              <a:lnSpc>
                <a:spcPct val="80000"/>
              </a:lnSpc>
            </a:pPr>
            <a:endParaRPr lang="en-US" altLang="en-US" sz="2000" dirty="0"/>
          </a:p>
          <a:p>
            <a:pPr>
              <a:lnSpc>
                <a:spcPct val="80000"/>
              </a:lnSpc>
            </a:pPr>
            <a:r>
              <a:rPr lang="en-US" sz="2000" dirty="0"/>
              <a:t>Incorporate the changes in </a:t>
            </a:r>
            <a:r>
              <a:rPr lang="en-US" sz="2000" dirty="0" smtClean="0">
                <a:hlinkClick r:id="rId3"/>
              </a:rPr>
              <a:t>https://mentor.ieee.org/802.11/dcn/19/11-19-0295-06-000m-ipsec-classifier.docx</a:t>
            </a:r>
            <a:r>
              <a:rPr lang="en-US" sz="2000" dirty="0" smtClean="0"/>
              <a:t> </a:t>
            </a:r>
          </a:p>
          <a:p>
            <a:pPr lvl="1">
              <a:lnSpc>
                <a:spcPct val="80000"/>
              </a:lnSpc>
            </a:pPr>
            <a:r>
              <a:rPr lang="en-US" sz="1600" dirty="0" smtClean="0"/>
              <a:t>except for the addition of “</a:t>
            </a:r>
            <a:r>
              <a:rPr lang="en-GB" sz="1600" dirty="0"/>
              <a:t>[B60b] IETF RFC 8200, Internet Protocol, Version 6 (IPv6) </a:t>
            </a:r>
            <a:r>
              <a:rPr lang="en-GB" sz="1600" dirty="0" smtClean="0"/>
              <a:t>Specification”, and </a:t>
            </a:r>
          </a:p>
          <a:p>
            <a:pPr lvl="1">
              <a:lnSpc>
                <a:spcPct val="80000"/>
              </a:lnSpc>
            </a:pPr>
            <a:r>
              <a:rPr lang="en-GB" sz="1600" dirty="0" smtClean="0"/>
              <a:t>with the addition of the complete replacement of RFC 2460 with </a:t>
            </a:r>
            <a:r>
              <a:rPr lang="en-GB" sz="1600" dirty="0"/>
              <a:t>IETF RFC 8200, Internet Protocol, Version 6 (IPv6) </a:t>
            </a:r>
            <a:r>
              <a:rPr lang="en-GB" sz="1600" dirty="0" smtClean="0"/>
              <a:t>Specification, </a:t>
            </a:r>
            <a:r>
              <a:rPr lang="en-GB" sz="1600" dirty="0"/>
              <a:t>S. Deering, R. </a:t>
            </a:r>
            <a:r>
              <a:rPr lang="en-GB" sz="1600" dirty="0" err="1"/>
              <a:t>Hinden</a:t>
            </a:r>
            <a:r>
              <a:rPr lang="en-GB" sz="1600" dirty="0"/>
              <a:t>, </a:t>
            </a:r>
            <a:r>
              <a:rPr lang="en-GB" sz="1600" dirty="0" smtClean="0"/>
              <a:t>2017.</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Matthew Fischer</a:t>
            </a:r>
          </a:p>
          <a:p>
            <a:pPr>
              <a:lnSpc>
                <a:spcPct val="80000"/>
              </a:lnSpc>
            </a:pPr>
            <a:r>
              <a:rPr lang="en-US" altLang="en-US" sz="2000" dirty="0" smtClean="0"/>
              <a:t>Seconded: </a:t>
            </a:r>
            <a:r>
              <a:rPr lang="en-US" altLang="en-US" sz="2000" dirty="0" smtClean="0"/>
              <a:t>Thomas Derham</a:t>
            </a:r>
            <a:endParaRPr lang="en-US" altLang="en-US" sz="2000" dirty="0" smtClean="0"/>
          </a:p>
          <a:p>
            <a:pPr>
              <a:lnSpc>
                <a:spcPct val="80000"/>
              </a:lnSpc>
            </a:pPr>
            <a:r>
              <a:rPr lang="en-US" altLang="en-US" sz="2000" dirty="0" smtClean="0"/>
              <a:t>Result: </a:t>
            </a:r>
            <a:r>
              <a:rPr lang="en-US" altLang="en-US" sz="2000" dirty="0" smtClean="0"/>
              <a:t>14-0-1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62713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103  </a:t>
            </a:r>
            <a:r>
              <a:rPr lang="en-US" altLang="en-US" dirty="0" smtClean="0"/>
              <a:t>– Beacon Protection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a:t>R</a:t>
            </a:r>
            <a:r>
              <a:rPr lang="en-US" sz="2000" dirty="0" smtClean="0"/>
              <a:t>esolve CIDs </a:t>
            </a:r>
            <a:r>
              <a:rPr lang="en-GB" sz="2000" dirty="0" smtClean="0"/>
              <a:t>2116 </a:t>
            </a:r>
            <a:r>
              <a:rPr lang="en-GB" sz="2000" dirty="0" smtClean="0"/>
              <a:t>(</a:t>
            </a:r>
            <a:r>
              <a:rPr lang="en-GB" sz="2000" dirty="0" smtClean="0"/>
              <a:t>PHY</a:t>
            </a:r>
            <a:r>
              <a:rPr lang="en-GB" sz="2000" dirty="0" smtClean="0"/>
              <a:t>) </a:t>
            </a:r>
            <a:r>
              <a:rPr lang="en-GB" sz="2000" dirty="0"/>
              <a:t>and CID 2673 (MAC</a:t>
            </a:r>
            <a:r>
              <a:rPr lang="en-GB" sz="2000" dirty="0" smtClean="0"/>
              <a:t>) as</a:t>
            </a:r>
          </a:p>
          <a:p>
            <a:pPr lvl="1">
              <a:lnSpc>
                <a:spcPct val="80000"/>
              </a:lnSpc>
            </a:pPr>
            <a:r>
              <a:rPr lang="en-US" sz="1600" dirty="0" smtClean="0"/>
              <a:t>Revised with a resolution of “Incorporate the text changes in </a:t>
            </a:r>
            <a:r>
              <a:rPr lang="en-US" altLang="en-US" sz="1600" dirty="0" smtClean="0">
                <a:hlinkClick r:id="rId3"/>
              </a:rPr>
              <a:t>https://mentor.ieee.org/802.11/dcn/19/11-19-0314-02-000m-beacon-protection.doc</a:t>
            </a:r>
            <a:r>
              <a:rPr lang="en-US" altLang="en-US" sz="1600" dirty="0" smtClean="0"/>
              <a:t> </a:t>
            </a:r>
            <a:r>
              <a:rPr lang="en-US" altLang="en-US" sz="1600" dirty="0"/>
              <a:t>into the </a:t>
            </a:r>
            <a:r>
              <a:rPr lang="en-US" altLang="en-US" sz="1600" dirty="0" err="1"/>
              <a:t>TGmd</a:t>
            </a:r>
            <a:r>
              <a:rPr lang="en-US" altLang="en-US" sz="1600" dirty="0"/>
              <a:t> </a:t>
            </a:r>
            <a:r>
              <a:rPr lang="en-US" altLang="en-US" sz="1600" dirty="0" smtClean="0"/>
              <a:t>draft. These changes introduce a Beacon Integrity protection capability.</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p>
          <a:p>
            <a:pPr>
              <a:lnSpc>
                <a:spcPct val="80000"/>
              </a:lnSpc>
            </a:pPr>
            <a:r>
              <a:rPr lang="en-US" altLang="en-US" sz="2000" dirty="0" smtClean="0"/>
              <a:t>Seconded: </a:t>
            </a:r>
            <a:r>
              <a:rPr lang="en-US" altLang="en-US" sz="2000" dirty="0" smtClean="0"/>
              <a:t>Mike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13-0-3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82098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95400"/>
            <a:ext cx="5943600" cy="2666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GB" sz="1600" dirty="0" smtClean="0"/>
              <a:t>11-19-0260 - MDR </a:t>
            </a:r>
            <a:r>
              <a:rPr lang="en-GB" sz="1600" dirty="0"/>
              <a:t>results review</a:t>
            </a:r>
          </a:p>
          <a:p>
            <a:pPr lvl="1"/>
            <a:r>
              <a:rPr lang="en-GB" sz="1600" dirty="0" smtClean="0"/>
              <a:t>Editorial </a:t>
            </a:r>
            <a:r>
              <a:rPr lang="en-GB" sz="1600" dirty="0"/>
              <a:t>CIDs requiring discussion, 11-19-247 – Emily </a:t>
            </a:r>
          </a:p>
          <a:p>
            <a:pPr lvl="1"/>
            <a:r>
              <a:rPr lang="en-GB" sz="1600" dirty="0"/>
              <a:t>11-19-263 - Missing item in 10.24.2.2 – </a:t>
            </a:r>
            <a:r>
              <a:rPr lang="en-GB" sz="1600" dirty="0" smtClean="0"/>
              <a:t>Guido</a:t>
            </a:r>
          </a:p>
          <a:p>
            <a:pPr lvl="1"/>
            <a:r>
              <a:rPr lang="en-US" sz="1600" dirty="0"/>
              <a:t>11-18-2165 Assaf </a:t>
            </a:r>
            <a:r>
              <a:rPr lang="en-US" sz="1600" dirty="0" smtClean="0"/>
              <a:t>Kasher</a:t>
            </a:r>
          </a:p>
          <a:p>
            <a:pPr lvl="1"/>
            <a:r>
              <a:rPr lang="en-US" sz="1600" dirty="0" smtClean="0"/>
              <a:t>GEN CIDs</a:t>
            </a:r>
            <a:endParaRPr lang="en-US" sz="1600" dirty="0"/>
          </a:p>
          <a:p>
            <a:pPr lvl="1"/>
            <a:endParaRPr lang="en-GB" sz="1600" dirty="0"/>
          </a:p>
        </p:txBody>
      </p:sp>
      <p:sp>
        <p:nvSpPr>
          <p:cNvPr id="16" name="Rectangle 35"/>
          <p:cNvSpPr>
            <a:spLocks noChangeArrowheads="1"/>
          </p:cNvSpPr>
          <p:nvPr/>
        </p:nvSpPr>
        <p:spPr bwMode="auto">
          <a:xfrm>
            <a:off x="7019092" y="1443096"/>
            <a:ext cx="4819196" cy="2214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a:t>11-19-274 – </a:t>
            </a:r>
            <a:r>
              <a:rPr lang="en-US" sz="1600" dirty="0" err="1"/>
              <a:t>Yunsong</a:t>
            </a:r>
            <a:endParaRPr lang="en-US" sz="1600" dirty="0"/>
          </a:p>
          <a:p>
            <a:pPr lvl="1"/>
            <a:r>
              <a:rPr lang="en-US" sz="1600" dirty="0"/>
              <a:t>11-19-265 – CID 2655 – Matthew Fischer</a:t>
            </a:r>
          </a:p>
          <a:p>
            <a:pPr lvl="1"/>
            <a:r>
              <a:rPr lang="en-US" sz="1600" dirty="0" smtClean="0"/>
              <a:t>11-19-387 </a:t>
            </a:r>
            <a:r>
              <a:rPr lang="en-US" sz="1600" dirty="0"/>
              <a:t>– Dan H. SAE </a:t>
            </a:r>
            <a:r>
              <a:rPr lang="en-US" sz="1600" dirty="0" smtClean="0"/>
              <a:t>CIDs 467r1</a:t>
            </a:r>
            <a:endParaRPr lang="en-US" sz="1600" dirty="0"/>
          </a:p>
          <a:p>
            <a:pPr lvl="1"/>
            <a:r>
              <a:rPr lang="en-GB" sz="1600" dirty="0" smtClean="0"/>
              <a:t>Protected </a:t>
            </a:r>
            <a:r>
              <a:rPr lang="en-GB" sz="1600" dirty="0"/>
              <a:t>TWT and </a:t>
            </a:r>
            <a:r>
              <a:rPr lang="en-GB" sz="1600" dirty="0" smtClean="0"/>
              <a:t>RSN </a:t>
            </a:r>
            <a:r>
              <a:rPr lang="en-GB" sz="1600" dirty="0"/>
              <a:t>11-19-114 – </a:t>
            </a:r>
            <a:r>
              <a:rPr lang="en-GB" sz="1600" dirty="0" err="1"/>
              <a:t>Yunsong</a:t>
            </a:r>
            <a:r>
              <a:rPr lang="en-GB" sz="1600" dirty="0"/>
              <a:t>, Alfred, </a:t>
            </a:r>
            <a:r>
              <a:rPr lang="en-GB" sz="1600" dirty="0" err="1" smtClean="0"/>
              <a:t>Jouni</a:t>
            </a:r>
            <a:r>
              <a:rPr lang="en-GB" sz="1600" dirty="0" smtClean="0"/>
              <a:t> - </a:t>
            </a:r>
            <a:r>
              <a:rPr lang="en-GB" sz="1600" dirty="0" err="1" smtClean="0"/>
              <a:t>telecon</a:t>
            </a:r>
            <a:endParaRPr lang="en-GB" sz="1600" dirty="0" smtClean="0"/>
          </a:p>
          <a:p>
            <a:pPr lvl="1"/>
            <a:r>
              <a:rPr lang="en-US" sz="1600" dirty="0" smtClean="0"/>
              <a:t>11-19-0473 </a:t>
            </a:r>
            <a:r>
              <a:rPr lang="en-US" sz="1600" dirty="0" smtClean="0"/>
              <a:t>– Sean </a:t>
            </a:r>
            <a:r>
              <a:rPr lang="en-US" sz="1600" dirty="0" smtClean="0"/>
              <a:t>Coffey - </a:t>
            </a:r>
            <a:r>
              <a:rPr lang="en-US" sz="1600" dirty="0" err="1" smtClean="0"/>
              <a:t>telecon</a:t>
            </a:r>
            <a:endParaRPr lang="en-GB" sz="1600" dirty="0" smtClean="0"/>
          </a:p>
          <a:p>
            <a:pPr lvl="1"/>
            <a:endParaRPr lang="en-GB" sz="1600" dirty="0" smtClean="0"/>
          </a:p>
          <a:p>
            <a:pPr marL="457200" lvl="1" indent="0">
              <a:lnSpc>
                <a:spcPct val="80000"/>
              </a:lnSpc>
              <a:buNone/>
            </a:pP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257800"/>
            <a:ext cx="5156886" cy="1230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1600" b="0" dirty="0" smtClean="0"/>
              <a:t>11-19-322 - Obsolete/delete/deprecate </a:t>
            </a:r>
            <a:r>
              <a:rPr lang="en-GB" sz="1600" b="0" dirty="0"/>
              <a:t>CIDs </a:t>
            </a:r>
            <a:endParaRPr lang="en-GB" sz="1600" b="0" dirty="0" smtClean="0"/>
          </a:p>
          <a:p>
            <a:pPr lvl="1"/>
            <a:r>
              <a:rPr lang="en-US" sz="1600" dirty="0" smtClean="0"/>
              <a:t>11-19 -420, 11-19-295 Matthew F. – CID 2693</a:t>
            </a:r>
          </a:p>
          <a:p>
            <a:pPr lvl="1"/>
            <a:r>
              <a:rPr lang="en-US" sz="1600" dirty="0" smtClean="0"/>
              <a:t>OCV – 11-19-291, 11-19-69 – Thomas Derham</a:t>
            </a:r>
            <a:endParaRPr lang="en-GB" sz="1600" b="0" dirty="0" smtClean="0"/>
          </a:p>
          <a:p>
            <a:pPr marL="457200" lvl="1" indent="0">
              <a:buNone/>
            </a:pPr>
            <a:r>
              <a:rPr lang="en-GB" sz="1600" dirty="0" smtClean="0"/>
              <a:t>– </a:t>
            </a:r>
            <a:endParaRPr lang="en-GB" sz="1600" dirty="0"/>
          </a:p>
          <a:p>
            <a:pPr lvl="1"/>
            <a:endParaRPr lang="en-GB" sz="1600" dirty="0"/>
          </a:p>
        </p:txBody>
      </p:sp>
      <p:sp>
        <p:nvSpPr>
          <p:cNvPr id="9" name="Rectangle 19"/>
          <p:cNvSpPr>
            <a:spLocks noChangeArrowheads="1"/>
          </p:cNvSpPr>
          <p:nvPr/>
        </p:nvSpPr>
        <p:spPr bwMode="auto">
          <a:xfrm>
            <a:off x="566937" y="3999308"/>
            <a:ext cx="5529063" cy="1296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11-19-261 – </a:t>
            </a:r>
            <a:r>
              <a:rPr lang="en-US" sz="1600" dirty="0" err="1" smtClean="0"/>
              <a:t>Youjin</a:t>
            </a:r>
            <a:r>
              <a:rPr lang="en-US" sz="1600" dirty="0" smtClean="0"/>
              <a:t> Noh – S1G CIDs</a:t>
            </a:r>
          </a:p>
          <a:p>
            <a:pPr lvl="1"/>
            <a:r>
              <a:rPr lang="en-US" sz="1600" dirty="0" smtClean="0"/>
              <a:t>11-19-314 –Emily Qi – Beacon Protection</a:t>
            </a:r>
          </a:p>
          <a:p>
            <a:pPr lvl="1"/>
            <a:r>
              <a:rPr lang="en-US" sz="1600" dirty="0" smtClean="0"/>
              <a:t>11-19-433 – Ganesh, 11-19-434, 11-19-291- Thomas</a:t>
            </a:r>
            <a:endParaRPr lang="en-US" sz="1600" dirty="0"/>
          </a:p>
          <a:p>
            <a:pPr lvl="1"/>
            <a:endParaRPr lang="en-GB" sz="1600" dirty="0"/>
          </a:p>
        </p:txBody>
      </p:sp>
      <p:sp>
        <p:nvSpPr>
          <p:cNvPr id="10" name="Rectangle 35"/>
          <p:cNvSpPr>
            <a:spLocks noChangeArrowheads="1"/>
          </p:cNvSpPr>
          <p:nvPr/>
        </p:nvSpPr>
        <p:spPr bwMode="auto">
          <a:xfrm>
            <a:off x="7037540" y="3664819"/>
            <a:ext cx="4819196" cy="236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a:t>Motions</a:t>
            </a:r>
          </a:p>
          <a:p>
            <a:pPr lvl="1">
              <a:lnSpc>
                <a:spcPct val="80000"/>
              </a:lnSpc>
            </a:pPr>
            <a:r>
              <a:rPr lang="en-US" altLang="en-US" sz="1600" dirty="0" smtClean="0"/>
              <a:t>Plans for March – May 2019</a:t>
            </a:r>
            <a:endParaRPr lang="en-US" altLang="en-US" sz="800" dirty="0" smtClean="0"/>
          </a:p>
          <a:p>
            <a:pPr lvl="1">
              <a:lnSpc>
                <a:spcPct val="80000"/>
              </a:lnSpc>
            </a:pPr>
            <a:r>
              <a:rPr lang="en-US" altLang="en-US" sz="1600" dirty="0" smtClean="0"/>
              <a:t>11-19-179 – MAC randomization – Carol Ansley</a:t>
            </a:r>
          </a:p>
          <a:p>
            <a:pPr lvl="1">
              <a:lnSpc>
                <a:spcPct val="80000"/>
              </a:lnSpc>
            </a:pPr>
            <a:r>
              <a:rPr lang="en-US" altLang="en-US" sz="1600" dirty="0" smtClean="0"/>
              <a:t>11-19-286 </a:t>
            </a:r>
            <a:r>
              <a:rPr lang="en-US" altLang="en-US" sz="1600" dirty="0" smtClean="0"/>
              <a:t>– Roger </a:t>
            </a:r>
            <a:r>
              <a:rPr lang="en-US" altLang="en-US" sz="1600" dirty="0" smtClean="0"/>
              <a:t>Marks - </a:t>
            </a:r>
            <a:r>
              <a:rPr lang="en-US" altLang="en-US" sz="1600" dirty="0" err="1" smtClean="0"/>
              <a:t>telecon</a:t>
            </a:r>
            <a:endParaRPr lang="en-US" altLang="en-US" sz="1600" dirty="0" smtClean="0"/>
          </a:p>
          <a:p>
            <a:pPr lvl="1">
              <a:lnSpc>
                <a:spcPct val="80000"/>
              </a:lnSpc>
            </a:pPr>
            <a:r>
              <a:rPr lang="en-US" altLang="en-US" sz="1600" dirty="0" smtClean="0"/>
              <a:t>Client Privacy – Thomas </a:t>
            </a:r>
            <a:r>
              <a:rPr lang="en-US" altLang="en-US" sz="1600" dirty="0" smtClean="0"/>
              <a:t>Derham - </a:t>
            </a:r>
            <a:r>
              <a:rPr lang="en-US" altLang="en-US" sz="1600" dirty="0" err="1" smtClean="0"/>
              <a:t>telecon</a:t>
            </a:r>
            <a:endParaRPr lang="en-US" altLang="en-US" sz="1600" dirty="0" smtClean="0"/>
          </a:p>
          <a:p>
            <a:pPr lvl="1">
              <a:lnSpc>
                <a:spcPct val="80000"/>
              </a:lnSpc>
            </a:pPr>
            <a:r>
              <a:rPr lang="en-US" sz="1600" dirty="0"/>
              <a:t>11-19-338 – Stephen McCann </a:t>
            </a:r>
            <a:r>
              <a:rPr lang="en-US" sz="1600" dirty="0" smtClean="0"/>
              <a:t>– ANQP - </a:t>
            </a:r>
            <a:r>
              <a:rPr lang="en-US" sz="1600" dirty="0" err="1" smtClean="0"/>
              <a:t>telecon</a:t>
            </a:r>
            <a:endParaRPr lang="en-GB" sz="1600" dirty="0"/>
          </a:p>
          <a:p>
            <a:pPr lvl="1">
              <a:lnSpc>
                <a:spcPct val="80000"/>
              </a:lnSpc>
            </a:pPr>
            <a:r>
              <a:rPr lang="en-US" altLang="en-US" sz="1600" dirty="0" smtClean="0"/>
              <a:t>Adjourn</a:t>
            </a: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104  </a:t>
            </a:r>
            <a:r>
              <a:rPr lang="en-US" altLang="en-US" dirty="0" smtClean="0"/>
              <a:t>– </a:t>
            </a:r>
            <a:r>
              <a:rPr lang="en-US" altLang="en-US" dirty="0" smtClean="0"/>
              <a:t>Additional SAE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US" sz="2000" dirty="0" smtClean="0">
                <a:hlinkClick r:id="rId3"/>
              </a:rPr>
              <a:t>https://mentor.ieee.org/802.11/dcn/19/11-19-0387-02-000m-addressing-some-sae-comments.docx</a:t>
            </a:r>
            <a:r>
              <a:rPr lang="en-US" sz="2000" dirty="0" smtClean="0"/>
              <a:t> under the following headings (pages 5 and 6)</a:t>
            </a:r>
            <a:endParaRPr lang="en-US" sz="2000" dirty="0" smtClean="0"/>
          </a:p>
          <a:p>
            <a:pPr lvl="1">
              <a:lnSpc>
                <a:spcPct val="80000"/>
              </a:lnSpc>
            </a:pPr>
            <a:r>
              <a:rPr lang="en-GB" b="1" dirty="0" smtClean="0"/>
              <a:t>“No </a:t>
            </a:r>
            <a:r>
              <a:rPr lang="en-GB" b="1" dirty="0"/>
              <a:t>CID: </a:t>
            </a:r>
            <a:r>
              <a:rPr lang="en-GB" b="1" dirty="0" err="1"/>
              <a:t>Discrepency</a:t>
            </a:r>
            <a:r>
              <a:rPr lang="en-GB" b="1" dirty="0"/>
              <a:t> between table and state </a:t>
            </a:r>
            <a:r>
              <a:rPr lang="en-GB" b="1" dirty="0" smtClean="0"/>
              <a:t>machine”</a:t>
            </a:r>
          </a:p>
          <a:p>
            <a:pPr lvl="1">
              <a:lnSpc>
                <a:spcPct val="80000"/>
              </a:lnSpc>
            </a:pPr>
            <a:r>
              <a:rPr lang="en-GB" b="1" dirty="0" smtClean="0"/>
              <a:t>“No </a:t>
            </a:r>
            <a:r>
              <a:rPr lang="en-GB" b="1" dirty="0"/>
              <a:t>CID: Provide Guidance on Weak </a:t>
            </a:r>
            <a:r>
              <a:rPr lang="en-GB" b="1" dirty="0" err="1"/>
              <a:t>Diffie</a:t>
            </a:r>
            <a:r>
              <a:rPr lang="en-GB" b="1" dirty="0"/>
              <a:t>-Hellman </a:t>
            </a:r>
            <a:r>
              <a:rPr lang="en-GB" b="1" dirty="0" smtClean="0"/>
              <a:t>groups”</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Dan Harkins</a:t>
            </a:r>
            <a:endParaRPr lang="en-US" altLang="en-US" sz="2000" dirty="0" smtClean="0"/>
          </a:p>
          <a:p>
            <a:pPr>
              <a:lnSpc>
                <a:spcPct val="80000"/>
              </a:lnSpc>
            </a:pPr>
            <a:r>
              <a:rPr lang="en-US" altLang="en-US" sz="2000" dirty="0" smtClean="0"/>
              <a:t>Seconded: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&lt;date&gt;in [Sunrise Florida/Montreal/Cambridge/Toronto]</a:t>
            </a:r>
            <a:r>
              <a:rPr lang="en-US" altLang="en-US" sz="2800" dirty="0" smtClean="0"/>
              <a:t> </a:t>
            </a:r>
            <a:r>
              <a:rPr lang="en-US" altLang="en-US" sz="2800" dirty="0" smtClean="0"/>
              <a:t>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33</a:t>
            </a:fld>
            <a:endParaRPr lang="en-US" smtClean="0"/>
          </a:p>
        </p:txBody>
      </p:sp>
      <p:sp>
        <p:nvSpPr>
          <p:cNvPr id="25605" name="Rectangle 2"/>
          <p:cNvSpPr>
            <a:spLocks noGrp="1" noChangeArrowheads="1"/>
          </p:cNvSpPr>
          <p:nvPr>
            <p:ph type="title"/>
          </p:nvPr>
        </p:nvSpPr>
        <p:spPr/>
        <p:txBody>
          <a:bodyPr/>
          <a:lstStyle/>
          <a:p>
            <a:r>
              <a:rPr lang="en-US" altLang="en-US" smtClean="0"/>
              <a:t>March </a:t>
            </a:r>
            <a:r>
              <a:rPr lang="en-US" altLang="en-US" dirty="0" smtClean="0"/>
              <a:t>2019 </a:t>
            </a:r>
            <a:r>
              <a:rPr lang="en-US" altLang="en-US" smtClean="0"/>
              <a:t>– May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March 29, April 12, April 26, May 3 for 2 hours</a:t>
            </a:r>
            <a:endParaRPr lang="en-GB" sz="1800" dirty="0"/>
          </a:p>
          <a:p>
            <a:r>
              <a:rPr lang="en-US" altLang="en-US" sz="2000" dirty="0" smtClean="0"/>
              <a:t>Next ad-hoc:  Week April 1– </a:t>
            </a:r>
            <a:r>
              <a:rPr lang="en-US" altLang="en-US" sz="2000" dirty="0" smtClean="0"/>
              <a:t>Portland</a:t>
            </a:r>
            <a:endParaRPr lang="en-US" altLang="en-US" sz="2000" dirty="0" smtClean="0"/>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8837538"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b="1" dirty="0" smtClean="0"/>
              <a:t>PHY CIDs 11-19-322 – 2542 (Clause 25), 2643 (WEP), 2662 (Annex G) - done</a:t>
            </a:r>
          </a:p>
          <a:p>
            <a:pPr lvl="1"/>
            <a:r>
              <a:rPr lang="en-US" sz="2400" dirty="0" smtClean="0"/>
              <a:t>2642 HT Delayed Block </a:t>
            </a:r>
            <a:r>
              <a:rPr lang="en-US" sz="2400" dirty="0" err="1" smtClean="0"/>
              <a:t>Ack</a:t>
            </a:r>
            <a:r>
              <a:rPr lang="en-US" sz="2400" dirty="0" smtClean="0"/>
              <a:t> </a:t>
            </a:r>
          </a:p>
          <a:p>
            <a:pPr lvl="1"/>
            <a:r>
              <a:rPr lang="en-US" sz="2400" dirty="0" smtClean="0"/>
              <a:t>2402 Advertisement Protocol</a:t>
            </a:r>
          </a:p>
          <a:p>
            <a:pPr lvl="1"/>
            <a:r>
              <a:rPr lang="en-US" sz="2400" dirty="0" smtClean="0"/>
              <a:t>2345 AC Power</a:t>
            </a:r>
          </a:p>
          <a:p>
            <a:pPr lvl="1"/>
            <a:r>
              <a:rPr lang="en-US" sz="2400" dirty="0" smtClean="0"/>
              <a:t>2262 PC and CF- </a:t>
            </a:r>
            <a:r>
              <a:rPr lang="en-US" sz="2400" dirty="0" err="1" smtClean="0"/>
              <a:t>Pollable</a:t>
            </a:r>
            <a:endParaRPr lang="en-GB" sz="2400" b="0" dirty="0" smtClean="0"/>
          </a:p>
          <a:p>
            <a:pPr lvl="1"/>
            <a:r>
              <a:rPr lang="en-GB" sz="2400" dirty="0" smtClean="0"/>
              <a:t>GEN CIDs WEP deprecated/obsolete: 2140, 2141, 2243, 2572</a:t>
            </a:r>
            <a:endParaRPr lang="en-GB" sz="2400" dirty="0"/>
          </a:p>
          <a:p>
            <a:pPr lvl="1"/>
            <a:r>
              <a:rPr lang="en-GB" sz="2400" dirty="0" smtClean="0"/>
              <a:t>CID 2289 Delayed Block </a:t>
            </a:r>
            <a:r>
              <a:rPr lang="en-GB" sz="2400" dirty="0" err="1" smtClean="0"/>
              <a:t>Ack</a:t>
            </a:r>
            <a:endParaRPr lang="en-GB" sz="24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530991</TotalTime>
  <Words>4112</Words>
  <Application>Microsoft Office PowerPoint</Application>
  <PresentationFormat>Widescreen</PresentationFormat>
  <Paragraphs>698</Paragraphs>
  <Slides>34</Slides>
  <Notes>31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March 2019 Agenda</vt:lpstr>
      <vt:lpstr>Abstract</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95 – Jan – March telecom/March CIDs</vt:lpstr>
      <vt:lpstr>Motion 96 – GEN CID</vt:lpstr>
      <vt:lpstr>Motion 97  – Editor CIDs 2587 and 2647</vt:lpstr>
      <vt:lpstr>Motion 98   – PHY CID 2185 </vt:lpstr>
      <vt:lpstr>Motion 99  – PHY CIDs 2183</vt:lpstr>
      <vt:lpstr>Discussion  – PHY CID 2211 </vt:lpstr>
      <vt:lpstr>Discussion PHY CID 2439</vt:lpstr>
      <vt:lpstr>Discussion PHY CID 2643 </vt:lpstr>
      <vt:lpstr>Discussion PHY CID 2542 </vt:lpstr>
      <vt:lpstr>Discussion PHY CID 2688 </vt:lpstr>
      <vt:lpstr>Motion 100 – Missing item in 10.24.2.2</vt:lpstr>
      <vt:lpstr>Motion 101  – MDR Comments - Editorial</vt:lpstr>
      <vt:lpstr>Motion 102  – New Internet Protocol extension Traffic Classifier Type</vt:lpstr>
      <vt:lpstr>Motion 103  – Beacon Protection</vt:lpstr>
      <vt:lpstr>Motion 104  – Additional SAE</vt:lpstr>
      <vt:lpstr>Motion: Ad-hoc</vt:lpstr>
      <vt:lpstr>PowerPoint Presentation</vt:lpstr>
      <vt:lpstr>March 2019 – May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2019</cp:keywords>
  <cp:lastModifiedBy>Stanley, Dorothy</cp:lastModifiedBy>
  <cp:revision>3586</cp:revision>
  <cp:lastPrinted>1998-02-10T13:28:06Z</cp:lastPrinted>
  <dcterms:created xsi:type="dcterms:W3CDTF">2005-01-04T21:26:55Z</dcterms:created>
  <dcterms:modified xsi:type="dcterms:W3CDTF">2019-03-14T23:57:05Z</dcterms:modified>
</cp:coreProperties>
</file>