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8" r:id="rId3"/>
    <p:sldId id="632" r:id="rId4"/>
    <p:sldId id="716" r:id="rId5"/>
    <p:sldId id="665" r:id="rId6"/>
    <p:sldId id="666" r:id="rId7"/>
    <p:sldId id="667" r:id="rId8"/>
    <p:sldId id="668" r:id="rId9"/>
    <p:sldId id="669" r:id="rId10"/>
    <p:sldId id="670" r:id="rId11"/>
    <p:sldId id="629" r:id="rId12"/>
    <p:sldId id="710" r:id="rId13"/>
    <p:sldId id="711" r:id="rId14"/>
    <p:sldId id="647" r:id="rId15"/>
    <p:sldId id="677" r:id="rId16"/>
    <p:sldId id="713" r:id="rId17"/>
    <p:sldId id="714" r:id="rId18"/>
    <p:sldId id="719" r:id="rId19"/>
    <p:sldId id="715" r:id="rId20"/>
    <p:sldId id="718" r:id="rId21"/>
    <p:sldId id="717" r:id="rId22"/>
    <p:sldId id="707" r:id="rId23"/>
    <p:sldId id="684" r:id="rId24"/>
    <p:sldId id="590" r:id="rId25"/>
    <p:sldId id="516" r:id="rId26"/>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802.11-19/0221r2</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802.11-19/0221r2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802.11-19/0221r2</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802.11-19/0221r2</a:t>
            </a:r>
            <a:endParaRPr lang="en-US"/>
          </a:p>
        </p:txBody>
      </p:sp>
      <p:sp>
        <p:nvSpPr>
          <p:cNvPr id="5" name="Date Placeholder 4"/>
          <p:cNvSpPr>
            <a:spLocks noGrp="1"/>
          </p:cNvSpPr>
          <p:nvPr>
            <p:ph type="dt" idx="11"/>
          </p:nvPr>
        </p:nvSpPr>
        <p:spPr/>
        <p:txBody>
          <a:bodyPr/>
          <a:lstStyle/>
          <a:p>
            <a:pPr>
              <a:defRPr/>
            </a:pPr>
            <a:r>
              <a:rPr lang="en-US" smtClean="0"/>
              <a:t>March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861430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10636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759970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21163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8754848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22640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802.11-19/0221r2</a:t>
            </a:r>
            <a:endParaRPr lang="en-US"/>
          </a:p>
        </p:txBody>
      </p:sp>
      <p:sp>
        <p:nvSpPr>
          <p:cNvPr id="5" name="Date Placeholder 4"/>
          <p:cNvSpPr>
            <a:spLocks noGrp="1"/>
          </p:cNvSpPr>
          <p:nvPr>
            <p:ph type="dt" idx="11"/>
          </p:nvPr>
        </p:nvSpPr>
        <p:spPr/>
        <p:txBody>
          <a:bodyPr/>
          <a:lstStyle/>
          <a:p>
            <a:pPr>
              <a:defRPr/>
            </a:pPr>
            <a:r>
              <a:rPr lang="en-US" smtClean="0"/>
              <a:t>March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22</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802.11-19/0221r2</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802.11-19/0221r2</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24</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802.11-19/0221r2</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25</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802.11-19/0221r2</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802.11-19/0221r2</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261628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802.11-19/0221r2</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802.11-19/0221r2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2140-00-000m-minutes-for-revmd-jan-2019-st-louis.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mentor.ieee.org/802.11/dcn/19/11-19-0248-04-000m-minutes-for-revmd-telecon-in-feb-and-mar-2019.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0449-01-000m-revmd-lb236-gen-comments.xls" TargetMode="External"/><Relationship Id="rId3" Type="http://schemas.openxmlformats.org/officeDocument/2006/relationships/hyperlink" Target="https://mentor.ieee.org/802.11/dcn/19/11-19-0142-05-000m-revmd-wg-lb236-comments-for-editor-ad-hoc.xls" TargetMode="External"/><Relationship Id="rId7" Type="http://schemas.openxmlformats.org/officeDocument/2006/relationships/hyperlink" Target="https://mentor.ieee.org/802.11/dcn/19/11-19-0156-04-000m-lb236-revmd-phy-sec-comments.xls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7/11-17-0927-29-000m-revmd-mac-comments.xls" TargetMode="External"/><Relationship Id="rId5" Type="http://schemas.openxmlformats.org/officeDocument/2006/relationships/hyperlink" Target="NULL" TargetMode="External"/><Relationship Id="rId4" Type="http://schemas.openxmlformats.org/officeDocument/2006/relationships/hyperlink" Target="https://mentor.ieee.org/802.11/dcn/19/11-19-0143-08-000m-revmd-editor2-lb236-comments.xls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263-00-000m-missing-item-in-10-24-2-2.ppt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260-04-0000-revmd-mdr-report.doc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295-03-000m-ipsec-classifier.docx"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0314-01-000m-beacon-protection.doc"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3-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err="1" smtClean="0"/>
              <a:t>TGmd</a:t>
            </a:r>
            <a:r>
              <a:rPr lang="en-US" altLang="en-US" smtClean="0"/>
              <a:t> March </a:t>
            </a:r>
            <a:r>
              <a:rPr lang="en-US" altLang="en-US" dirty="0" smtClean="0"/>
              <a:t>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2019-03-12</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069"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303750506"/>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March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a:lnSpc>
                <a:spcPct val="90000"/>
              </a:lnSpc>
            </a:pPr>
            <a:r>
              <a:rPr lang="en-US" altLang="zh-CN" dirty="0" smtClean="0"/>
              <a:t>Since January 2019 meeting</a:t>
            </a:r>
            <a:endParaRPr lang="en-US" altLang="zh-CN" dirty="0"/>
          </a:p>
          <a:p>
            <a:pPr lvl="1">
              <a:lnSpc>
                <a:spcPct val="90000"/>
              </a:lnSpc>
            </a:pPr>
            <a:r>
              <a:rPr lang="en-US" altLang="zh-CN" dirty="0" smtClean="0"/>
              <a:t>Teleconferences held to continue comment resolution</a:t>
            </a:r>
            <a:endParaRPr lang="en-US" altLang="zh-CN" dirty="0"/>
          </a:p>
          <a:p>
            <a:pPr>
              <a:lnSpc>
                <a:spcPct val="90000"/>
              </a:lnSpc>
            </a:pPr>
            <a:r>
              <a:rPr lang="en-US" altLang="zh-CN" dirty="0" smtClean="0"/>
              <a:t>March 2019 </a:t>
            </a:r>
            <a:r>
              <a:rPr lang="en-US" altLang="zh-CN" dirty="0"/>
              <a:t>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Continue LB236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March – May 2019: Comment resolution</a:t>
            </a:r>
          </a:p>
          <a:p>
            <a:pPr lvl="2">
              <a:lnSpc>
                <a:spcPct val="90000"/>
              </a:lnSpc>
            </a:pPr>
            <a:r>
              <a:rPr lang="en-US" altLang="zh-CN" dirty="0" smtClean="0">
                <a:cs typeface="Arial" panose="020B0604020202020204" pitchFamily="34" charset="0"/>
                <a:sym typeface="Wingdings" panose="05000000000000000000" pitchFamily="2" charset="2"/>
              </a:rPr>
              <a:t>Ad Hoc April 2-3-4 in Portland Oregon, </a:t>
            </a:r>
            <a:r>
              <a:rPr lang="en-US" altLang="zh-CN" smtClean="0">
                <a:cs typeface="Arial" panose="020B0604020202020204" pitchFamily="34" charset="0"/>
                <a:sym typeface="Wingdings" panose="05000000000000000000" pitchFamily="2" charset="2"/>
              </a:rPr>
              <a:t>teleconference available</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11-19-0221</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January 2019 </a:t>
            </a:r>
            <a:r>
              <a:rPr lang="en-US" altLang="en-US" dirty="0"/>
              <a:t>meeting</a:t>
            </a:r>
            <a:r>
              <a:rPr lang="en-US" altLang="en-US" dirty="0" smtClean="0"/>
              <a:t>: </a:t>
            </a:r>
            <a:r>
              <a:rPr lang="en-US" altLang="en-US" dirty="0">
                <a:hlinkClick r:id="rId3"/>
              </a:rPr>
              <a:t>https://</a:t>
            </a:r>
            <a:r>
              <a:rPr lang="en-US" altLang="en-US" dirty="0" smtClean="0">
                <a:hlinkClick r:id="rId3"/>
              </a:rPr>
              <a:t>mentor.ieee.org/802.11/dcn/18/11-18-2140-00-000m-minutes-for-revmd-jan-2019-st-louis.docx</a:t>
            </a:r>
            <a:r>
              <a:rPr lang="en-US" altLang="en-US" dirty="0" smtClean="0"/>
              <a:t> </a:t>
            </a:r>
          </a:p>
          <a:p>
            <a:pPr lvl="1">
              <a:lnSpc>
                <a:spcPct val="80000"/>
              </a:lnSpc>
            </a:pPr>
            <a:r>
              <a:rPr lang="en-US" altLang="en-US" dirty="0" smtClean="0"/>
              <a:t>Teleconference </a:t>
            </a:r>
            <a:r>
              <a:rPr lang="en-US" altLang="en-US" dirty="0"/>
              <a:t>minutes: </a:t>
            </a:r>
            <a:r>
              <a:rPr lang="en-US" altLang="en-US" dirty="0">
                <a:hlinkClick r:id="rId4"/>
              </a:rPr>
              <a:t>https://</a:t>
            </a:r>
            <a:r>
              <a:rPr lang="en-US" altLang="en-US" dirty="0" smtClean="0">
                <a:hlinkClick r:id="rId4"/>
              </a:rPr>
              <a:t>mentor.ieee.org/802.11/dcn/19/11-19-0248-04-000m-minutes-for-revmd-telecon-in-feb-and-mar-2019.docx</a:t>
            </a:r>
            <a:r>
              <a:rPr lang="en-US" altLang="en-US" dirty="0" smtClean="0"/>
              <a:t> </a:t>
            </a:r>
          </a:p>
          <a:p>
            <a:pPr marL="457200" lvl="1" indent="0">
              <a:lnSpc>
                <a:spcPct val="80000"/>
              </a:lnSpc>
              <a:buNone/>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smtClean="0"/>
              <a:t>Motion 95 </a:t>
            </a:r>
            <a:r>
              <a:rPr lang="en-US" altLang="en-US" dirty="0" smtClean="0"/>
              <a:t>– </a:t>
            </a:r>
            <a:r>
              <a:rPr lang="en-US" altLang="en-US" smtClean="0"/>
              <a:t>Jan – March teleconference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“Motion-EDITOR-I</a:t>
            </a:r>
            <a:r>
              <a:rPr lang="en-US" altLang="en-US" sz="1800" dirty="0"/>
              <a:t>” “</a:t>
            </a:r>
            <a:r>
              <a:rPr lang="en-US" altLang="en-US" sz="1800" dirty="0" smtClean="0"/>
              <a:t>Motion-EDITOR-J” , </a:t>
            </a:r>
            <a:r>
              <a:rPr lang="en-US" altLang="en-US" sz="1800" dirty="0"/>
              <a:t>“</a:t>
            </a:r>
            <a:r>
              <a:rPr lang="en-US" altLang="en-US" sz="1800" dirty="0" smtClean="0"/>
              <a:t>Motion-EDITOR-K” tabs in </a:t>
            </a:r>
            <a:r>
              <a:rPr lang="en-US" altLang="en-US" sz="1800" dirty="0">
                <a:hlinkClick r:id="rId3"/>
              </a:rPr>
              <a:t>https://</a:t>
            </a:r>
            <a:r>
              <a:rPr lang="en-US" altLang="en-US" sz="1800" dirty="0" smtClean="0">
                <a:hlinkClick r:id="rId3"/>
              </a:rPr>
              <a:t>mentor.ieee.org/802.11/dcn/19/11-19-0142-05-000m-revmd-wg-lb236-comments-for-editor-ad-hoc.xls</a:t>
            </a:r>
            <a:r>
              <a:rPr lang="en-US" altLang="en-US" sz="1800" dirty="0" smtClean="0"/>
              <a:t>   except for CIDs 2587 and 2647</a:t>
            </a:r>
          </a:p>
          <a:p>
            <a:pPr lvl="1">
              <a:lnSpc>
                <a:spcPct val="80000"/>
              </a:lnSpc>
            </a:pPr>
            <a:r>
              <a:rPr lang="en-US" altLang="en-US" sz="1800" dirty="0" smtClean="0"/>
              <a:t>“Motion G” and “Motion </a:t>
            </a:r>
            <a:r>
              <a:rPr lang="en-US" altLang="en-US" sz="1800" dirty="0" err="1" smtClean="0"/>
              <a:t>H”tabs</a:t>
            </a:r>
            <a:r>
              <a:rPr lang="en-US" altLang="en-US" sz="1800" dirty="0" smtClean="0"/>
              <a:t> </a:t>
            </a:r>
            <a:r>
              <a:rPr lang="en-US" altLang="en-US" sz="1800" dirty="0"/>
              <a:t>in </a:t>
            </a:r>
            <a:r>
              <a:rPr lang="en-US" altLang="en-US" sz="1800" dirty="0">
                <a:hlinkClick r:id="rId4"/>
              </a:rPr>
              <a:t>https://</a:t>
            </a:r>
            <a:r>
              <a:rPr lang="en-US" altLang="en-US" sz="1800" dirty="0" smtClean="0">
                <a:hlinkClick r:id="rId4"/>
              </a:rPr>
              <a:t>mentor.ieee.org/802.11/dcn/19/11-19-0143-08-000m-revmd-editor2-lb236-comments.xlsx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MAC-Y” tab </a:t>
            </a:r>
            <a:r>
              <a:rPr lang="en-US" altLang="en-US" sz="1800" dirty="0"/>
              <a:t>in </a:t>
            </a:r>
            <a:r>
              <a:rPr lang="en-US" altLang="en-US" sz="1800" dirty="0" smtClean="0">
                <a:hlinkClick r:id="rId5" invalidUrl="https:///"/>
              </a:rPr>
              <a:t>https://</a:t>
            </a:r>
            <a:r>
              <a:rPr lang="en-US" altLang="en-US" sz="1800" dirty="0" smtClean="0">
                <a:hlinkClick r:id="rId6"/>
              </a:rPr>
              <a:t>mentor.ieee.org/802.11/dcn/17/11-17-0927-33-000m-revmd-mac-comments.xls </a:t>
            </a:r>
            <a:endParaRPr lang="en-US" altLang="en-US" sz="1800" dirty="0" smtClean="0"/>
          </a:p>
          <a:p>
            <a:pPr lvl="1">
              <a:lnSpc>
                <a:spcPct val="80000"/>
              </a:lnSpc>
            </a:pPr>
            <a:r>
              <a:rPr lang="en-US" altLang="en-US" sz="1800" dirty="0" smtClean="0"/>
              <a:t>“PHY Motion A” </a:t>
            </a:r>
            <a:r>
              <a:rPr lang="en-US" altLang="en-US" sz="1800" dirty="0"/>
              <a:t>and “PHY Motion </a:t>
            </a:r>
            <a:r>
              <a:rPr lang="en-US" altLang="en-US" sz="1800" dirty="0" smtClean="0"/>
              <a:t>B” tabs </a:t>
            </a:r>
            <a:r>
              <a:rPr lang="en-US" altLang="en-US" sz="1800" dirty="0"/>
              <a:t>in </a:t>
            </a:r>
            <a:r>
              <a:rPr lang="en-US" altLang="en-US" sz="1800" dirty="0">
                <a:hlinkClick r:id="rId7"/>
              </a:rPr>
              <a:t>https://</a:t>
            </a:r>
            <a:r>
              <a:rPr lang="en-US" altLang="en-US" sz="1800" dirty="0" smtClean="0">
                <a:hlinkClick r:id="rId7"/>
              </a:rPr>
              <a:t>mentor.ieee.org/802.11/dcn/19/11-19-0156-04-000m-lb236-revmd-phy-sec-comments.xlsx</a:t>
            </a:r>
            <a:r>
              <a:rPr lang="en-US" altLang="en-US" sz="1800" dirty="0" smtClean="0"/>
              <a:t> </a:t>
            </a:r>
          </a:p>
          <a:p>
            <a:pPr lvl="1">
              <a:lnSpc>
                <a:spcPct val="80000"/>
              </a:lnSpc>
            </a:pPr>
            <a:r>
              <a:rPr lang="en-US" altLang="en-US" sz="1800" dirty="0" smtClean="0"/>
              <a:t>“Gen Vancouver 1” tab </a:t>
            </a:r>
            <a:r>
              <a:rPr lang="en-US" altLang="en-US" sz="1800" dirty="0"/>
              <a:t>in </a:t>
            </a:r>
            <a:r>
              <a:rPr lang="en-US" altLang="en-US" sz="1800" dirty="0">
                <a:hlinkClick r:id="rId8"/>
              </a:rPr>
              <a:t>https://</a:t>
            </a:r>
            <a:r>
              <a:rPr lang="en-US" altLang="en-US" sz="1800" dirty="0" smtClean="0">
                <a:hlinkClick r:id="rId8"/>
              </a:rPr>
              <a:t>mentor.ieee.org/802.11/dcn/19/11-19-0449-01-000m-revmd-lb236-gen-comments.xls</a:t>
            </a:r>
            <a:r>
              <a:rPr lang="en-US" altLang="en-US" sz="1800" dirty="0" smtClean="0"/>
              <a:t> </a:t>
            </a: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022375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pPr lvl="1">
              <a:lnSpc>
                <a:spcPct val="80000"/>
              </a:lnSpc>
            </a:pPr>
            <a:r>
              <a:rPr lang="en-US" altLang="en-US" dirty="0" smtClean="0"/>
              <a:t>Motion  </a:t>
            </a:r>
            <a:r>
              <a:rPr lang="en-US" altLang="en-US" sz="4400" dirty="0" smtClean="0"/>
              <a:t>– </a:t>
            </a:r>
            <a:r>
              <a:rPr lang="en-US" altLang="en-US" sz="2800" dirty="0"/>
              <a:t>CIDs 2587 and 2647</a:t>
            </a:r>
            <a:endParaRPr lang="en-US" altLang="en-US" sz="1800" dirty="0"/>
          </a:p>
        </p:txBody>
      </p:sp>
      <p:sp>
        <p:nvSpPr>
          <p:cNvPr id="9223" name="Rectangle 3"/>
          <p:cNvSpPr>
            <a:spLocks noGrp="1" noChangeArrowheads="1"/>
          </p:cNvSpPr>
          <p:nvPr>
            <p:ph type="body" idx="4294967295"/>
          </p:nvPr>
        </p:nvSpPr>
        <p:spPr>
          <a:xfrm>
            <a:off x="2170473" y="1536192"/>
            <a:ext cx="9479280" cy="4572001"/>
          </a:xfrm>
        </p:spPr>
        <p:txBody>
          <a:bodyPr/>
          <a:lstStyle/>
          <a:p>
            <a:r>
              <a:rPr lang="en-US" altLang="en-US" sz="2000" dirty="0"/>
              <a:t>Resolve </a:t>
            </a:r>
            <a:r>
              <a:rPr lang="en-US" altLang="en-US" sz="2000" dirty="0" smtClean="0"/>
              <a:t> </a:t>
            </a:r>
            <a:r>
              <a:rPr lang="en-US" altLang="en-US" sz="2000" dirty="0"/>
              <a:t>CIDs 2587 </a:t>
            </a:r>
            <a:r>
              <a:rPr lang="en-US" altLang="en-US" sz="2000" dirty="0" smtClean="0"/>
              <a:t>as “</a:t>
            </a:r>
            <a:r>
              <a:rPr lang="en-GB" sz="2000" dirty="0" smtClean="0"/>
              <a:t>Rejected” with a resolution reason of “The </a:t>
            </a:r>
            <a:r>
              <a:rPr lang="en-GB" sz="2000" dirty="0"/>
              <a:t>current usage creates no confusion. </a:t>
            </a:r>
          </a:p>
          <a:p>
            <a:pPr>
              <a:lnSpc>
                <a:spcPct val="80000"/>
              </a:lnSpc>
            </a:pPr>
            <a:endParaRPr lang="en-US" altLang="en-US" sz="2000" dirty="0" smtClean="0"/>
          </a:p>
          <a:p>
            <a:r>
              <a:rPr lang="en-US" altLang="en-US" sz="2000" dirty="0" smtClean="0"/>
              <a:t>Resolve CID </a:t>
            </a:r>
            <a:r>
              <a:rPr lang="en-US" altLang="en-US" sz="2000" dirty="0" smtClean="0"/>
              <a:t>2647 </a:t>
            </a:r>
            <a:r>
              <a:rPr lang="en-US" altLang="en-US" sz="2000" dirty="0" smtClean="0"/>
              <a:t>as </a:t>
            </a:r>
            <a:r>
              <a:rPr lang="en-US" altLang="en-US" sz="2000" dirty="0" smtClean="0"/>
              <a:t>“Rejected” with a resolution reason of “</a:t>
            </a:r>
            <a:r>
              <a:rPr lang="en-US" sz="2000" dirty="0" smtClean="0"/>
              <a:t>There </a:t>
            </a:r>
            <a:r>
              <a:rPr lang="en-US" sz="2000" dirty="0"/>
              <a:t>is no rule on whether </a:t>
            </a:r>
            <a:r>
              <a:rPr lang="en-US" sz="2000" dirty="0" err="1"/>
              <a:t>ResultCode</a:t>
            </a:r>
            <a:r>
              <a:rPr lang="en-US" sz="2000" dirty="0"/>
              <a:t> should include underscores or not. No need to change them. The current usage creates no confusion</a:t>
            </a:r>
            <a:r>
              <a:rPr lang="en-US" sz="2000" dirty="0" smtClean="0"/>
              <a:t>.”</a:t>
            </a:r>
            <a:endParaRPr lang="en-GB" sz="2000" dirty="0"/>
          </a:p>
          <a:p>
            <a:pPr>
              <a:lnSpc>
                <a:spcPct val="80000"/>
              </a:lnSpc>
            </a:pPr>
            <a:endParaRPr lang="en-US" altLang="en-US" sz="2000" dirty="0"/>
          </a:p>
          <a:p>
            <a:pPr marL="457200" lvl="1" indent="0">
              <a:lnSpc>
                <a:spcPct val="80000"/>
              </a:lnSpc>
              <a:buNone/>
            </a:pP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1916169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Missing item in 10.24.2.2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following text change (described in </a:t>
            </a:r>
            <a:r>
              <a:rPr lang="en-US" altLang="en-US" sz="2000" dirty="0">
                <a:hlinkClick r:id="rId3"/>
              </a:rPr>
              <a:t>https://</a:t>
            </a:r>
            <a:r>
              <a:rPr lang="en-US" altLang="en-US" sz="2000" dirty="0" smtClean="0">
                <a:hlinkClick r:id="rId3"/>
              </a:rPr>
              <a:t>mentor.ieee.org/802.11/dcn/19/11-19-0263-00-000m-missing-item-in-10-24-2-2.pptx</a:t>
            </a:r>
            <a:r>
              <a:rPr lang="en-US" altLang="en-US" sz="2000" dirty="0" smtClean="0"/>
              <a:t> )into the </a:t>
            </a:r>
            <a:r>
              <a:rPr lang="en-US" altLang="en-US" sz="2000" dirty="0" err="1" smtClean="0"/>
              <a:t>TGmd</a:t>
            </a:r>
            <a:r>
              <a:rPr lang="en-US" altLang="en-US" sz="2000" dirty="0" smtClean="0"/>
              <a:t> draft:</a:t>
            </a:r>
          </a:p>
          <a:p>
            <a:pPr>
              <a:lnSpc>
                <a:spcPct val="80000"/>
              </a:lnSpc>
            </a:pPr>
            <a:endParaRPr lang="en-US" altLang="en-US" sz="2000" dirty="0"/>
          </a:p>
          <a:p>
            <a:pPr>
              <a:lnSpc>
                <a:spcPct val="80000"/>
              </a:lnSpc>
            </a:pPr>
            <a:r>
              <a:rPr lang="en-US" sz="2000" dirty="0"/>
              <a:t>On line 10 on page 1798 of [1] (Clause 10.24.2.2) replace “[…] </a:t>
            </a:r>
            <a:r>
              <a:rPr lang="en" sz="2000" dirty="0"/>
              <a:t>invoked for reason c), d), e), or f) above […]” with </a:t>
            </a:r>
            <a:r>
              <a:rPr lang="en-US" sz="2000" dirty="0"/>
              <a:t>“[…] </a:t>
            </a:r>
            <a:r>
              <a:rPr lang="en" sz="2000" dirty="0"/>
              <a:t>invoked for reason c), d), or e) above […]”</a:t>
            </a:r>
            <a:endParaRPr lang="en-US" sz="20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224245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Thursday Motion  – MDR Comments - Editorial</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dirty="0"/>
              <a:t>Incorporate the changes in </a:t>
            </a:r>
            <a:r>
              <a:rPr lang="en-US" dirty="0">
                <a:hlinkClick r:id="rId3"/>
              </a:rPr>
              <a:t>https://</a:t>
            </a:r>
            <a:r>
              <a:rPr lang="en-US" dirty="0" smtClean="0">
                <a:hlinkClick r:id="rId3"/>
              </a:rPr>
              <a:t>mentor.ieee.org/802.11/dcn/19/11-19-0260-04-0000-revmd-mdr-report.docx</a:t>
            </a:r>
            <a:r>
              <a:rPr lang="en-US" dirty="0" smtClean="0"/>
              <a:t> which are indicated as “Accepted” or “Revised” by the editor.</a:t>
            </a:r>
            <a:endParaRPr lang="en-US" sz="1800" dirty="0"/>
          </a:p>
          <a:p>
            <a:pPr>
              <a:lnSpc>
                <a:spcPct val="80000"/>
              </a:lnSpc>
            </a:pPr>
            <a:endParaRPr lang="en-US" altLang="en-US" dirty="0" smtClean="0"/>
          </a:p>
          <a:p>
            <a:pPr marL="457200" lvl="1" indent="0">
              <a:lnSpc>
                <a:spcPct val="80000"/>
              </a:lnSpc>
              <a:buNone/>
            </a:pPr>
            <a:r>
              <a:rPr lang="en-US" altLang="en-US" sz="2400" dirty="0" smtClean="0"/>
              <a:t/>
            </a:r>
            <a:br>
              <a:rPr lang="en-US" altLang="en-US" sz="2400" dirty="0" smtClean="0"/>
            </a:br>
            <a:endParaRPr lang="en-US" altLang="en-US" dirty="0">
              <a:solidFill>
                <a:srgbClr val="006600"/>
              </a:solidFill>
            </a:endParaRPr>
          </a:p>
          <a:p>
            <a:pPr>
              <a:lnSpc>
                <a:spcPct val="80000"/>
              </a:lnSpc>
            </a:pPr>
            <a:r>
              <a:rPr lang="en-US" altLang="en-US" dirty="0" smtClean="0"/>
              <a:t>Moved: Emily Qi</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570233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a:t>
            </a:r>
            <a:r>
              <a:rPr lang="en-US" altLang="en-US" smtClean="0"/>
              <a:t>the March </a:t>
            </a:r>
            <a:r>
              <a:rPr lang="en-US" altLang="en-US" dirty="0" smtClean="0"/>
              <a:t>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117601" y="792890"/>
            <a:ext cx="10058400" cy="1066800"/>
          </a:xfrm>
        </p:spPr>
        <p:txBody>
          <a:bodyPr/>
          <a:lstStyle/>
          <a:p>
            <a:r>
              <a:rPr lang="en-US" altLang="en-US" dirty="0" smtClean="0"/>
              <a:t>Thursday Motion  – New Internet Protocol extension Traffic Classifier Type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25617" y="1713706"/>
            <a:ext cx="9479280" cy="4572001"/>
          </a:xfrm>
        </p:spPr>
        <p:txBody>
          <a:bodyPr/>
          <a:lstStyle/>
          <a:p>
            <a:pPr>
              <a:lnSpc>
                <a:spcPct val="80000"/>
              </a:lnSpc>
            </a:pPr>
            <a:endParaRPr lang="en-US" altLang="en-US" sz="2000" dirty="0"/>
          </a:p>
          <a:p>
            <a:pPr>
              <a:lnSpc>
                <a:spcPct val="80000"/>
              </a:lnSpc>
            </a:pPr>
            <a:r>
              <a:rPr lang="en-US" sz="2000" dirty="0"/>
              <a:t>Incorporate the changes in </a:t>
            </a:r>
            <a:r>
              <a:rPr lang="en-US" sz="2000" dirty="0">
                <a:hlinkClick r:id="rId3"/>
              </a:rPr>
              <a:t>https://</a:t>
            </a:r>
            <a:r>
              <a:rPr lang="en-US" sz="2000" dirty="0" smtClean="0">
                <a:hlinkClick r:id="rId3"/>
              </a:rPr>
              <a:t>mentor.ieee.org/802.11/dcn/19/11-19-0295-03-000m-ipsec-classifier.docx</a:t>
            </a:r>
            <a:r>
              <a:rPr lang="en-US" sz="2000" dirty="0" smtClean="0"/>
              <a:t> which are indicated as “Accepted” by the editor.</a:t>
            </a:r>
            <a:endParaRPr lang="en-US" sz="16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Matthew Fischer</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627131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Thursday Motion  – Beacon Protection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pPr>
              <a:lnSpc>
                <a:spcPct val="80000"/>
              </a:lnSpc>
            </a:pPr>
            <a:r>
              <a:rPr lang="en-US" sz="2000" dirty="0"/>
              <a:t>R</a:t>
            </a:r>
            <a:r>
              <a:rPr lang="en-US" sz="2000" dirty="0" smtClean="0"/>
              <a:t>esolve CIDs </a:t>
            </a:r>
            <a:r>
              <a:rPr lang="en-GB" sz="2000" dirty="0" smtClean="0"/>
              <a:t>2116 </a:t>
            </a:r>
            <a:r>
              <a:rPr lang="en-GB" sz="2000" dirty="0"/>
              <a:t>(GEN) and CID 2673 (MAC</a:t>
            </a:r>
            <a:r>
              <a:rPr lang="en-GB" sz="2000" dirty="0" smtClean="0"/>
              <a:t>) as</a:t>
            </a:r>
          </a:p>
          <a:p>
            <a:pPr lvl="1">
              <a:lnSpc>
                <a:spcPct val="80000"/>
              </a:lnSpc>
            </a:pPr>
            <a:r>
              <a:rPr lang="en-US" sz="1600" dirty="0" smtClean="0"/>
              <a:t>Revised with a resolution of “Incorporate the text changes in </a:t>
            </a:r>
            <a:r>
              <a:rPr lang="en-US" altLang="en-US" sz="1600" dirty="0">
                <a:hlinkClick r:id="rId3"/>
              </a:rPr>
              <a:t>https://mentor.ieee.org/802.11/dcn/19/11-19-0314-01-000m-beacon-protection.doc</a:t>
            </a:r>
            <a:r>
              <a:rPr lang="en-US" altLang="en-US" sz="1600" dirty="0"/>
              <a:t> into the </a:t>
            </a:r>
            <a:r>
              <a:rPr lang="en-US" altLang="en-US" sz="1600" dirty="0" err="1"/>
              <a:t>TGmd</a:t>
            </a:r>
            <a:r>
              <a:rPr lang="en-US" altLang="en-US" sz="1600" dirty="0"/>
              <a:t> </a:t>
            </a:r>
            <a:r>
              <a:rPr lang="en-US" altLang="en-US" sz="1600" dirty="0" smtClean="0"/>
              <a:t>draft. These changes introduce a Beacon Integrity protection capability.</a:t>
            </a:r>
            <a:endParaRPr lang="en-US" sz="16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582098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22</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Instruct </a:t>
            </a:r>
            <a:r>
              <a:rPr lang="en-US" sz="2800" dirty="0"/>
              <a:t>the editor to prepare </a:t>
            </a:r>
            <a:r>
              <a:rPr lang="en-US" sz="2800" dirty="0" smtClean="0"/>
              <a:t>P802.11REVmd D3.0 and</a:t>
            </a:r>
            <a:endParaRPr lang="en-GB" sz="2800" dirty="0"/>
          </a:p>
          <a:p>
            <a:pPr lvl="0"/>
            <a:r>
              <a:rPr lang="en-US" sz="2800" dirty="0"/>
              <a:t>Approve </a:t>
            </a:r>
            <a:r>
              <a:rPr lang="en-US" sz="2800"/>
              <a:t>a </a:t>
            </a:r>
            <a:r>
              <a:rPr lang="en-US" sz="280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week </a:t>
            </a:r>
            <a:r>
              <a:rPr lang="en-US" altLang="en-US" sz="2800" smtClean="0"/>
              <a:t>of &lt;date&gt; for </a:t>
            </a:r>
            <a:r>
              <a:rPr lang="en-US" altLang="en-US" sz="2800" dirty="0" smtClean="0"/>
              <a:t>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24</a:t>
            </a:fld>
            <a:endParaRPr lang="en-US" smtClean="0"/>
          </a:p>
        </p:txBody>
      </p:sp>
      <p:sp>
        <p:nvSpPr>
          <p:cNvPr id="25605" name="Rectangle 2"/>
          <p:cNvSpPr>
            <a:spLocks noGrp="1" noChangeArrowheads="1"/>
          </p:cNvSpPr>
          <p:nvPr>
            <p:ph type="title"/>
          </p:nvPr>
        </p:nvSpPr>
        <p:spPr/>
        <p:txBody>
          <a:bodyPr/>
          <a:lstStyle/>
          <a:p>
            <a:r>
              <a:rPr lang="en-US" altLang="en-US" smtClean="0"/>
              <a:t>March </a:t>
            </a:r>
            <a:r>
              <a:rPr lang="en-US" altLang="en-US" dirty="0" smtClean="0"/>
              <a:t>2019 </a:t>
            </a:r>
            <a:r>
              <a:rPr lang="en-US" altLang="en-US" smtClean="0"/>
              <a:t>– May </a:t>
            </a:r>
            <a:r>
              <a:rPr lang="en-US" altLang="en-US" dirty="0" smtClean="0"/>
              <a:t>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smtClean="0"/>
              <a:t>April 19, May 3</a:t>
            </a:r>
            <a:endParaRPr lang="en-GB" sz="1800" dirty="0"/>
          </a:p>
          <a:p>
            <a:r>
              <a:rPr lang="en-US" altLang="en-US" sz="2000" dirty="0" smtClean="0"/>
              <a:t>Next ad-hoc</a:t>
            </a:r>
            <a:r>
              <a:rPr lang="en-US" altLang="en-US" sz="2000" smtClean="0"/>
              <a:t>:  Week </a:t>
            </a:r>
            <a:r>
              <a:rPr lang="en-US" altLang="en-US" sz="2000" dirty="0" smtClean="0"/>
              <a:t>April 1– Location TBD</a:t>
            </a:r>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smtClean="0"/>
              <a:t>Draft </a:t>
            </a:r>
            <a:r>
              <a:rPr lang="en-US" altLang="en-US" sz="1800" dirty="0"/>
              <a:t>2</a:t>
            </a:r>
            <a:r>
              <a:rPr lang="en-US" altLang="en-US" sz="1800" smtClean="0"/>
              <a:t>.0 </a:t>
            </a:r>
            <a:r>
              <a:rPr lang="en-US" altLang="en-US" sz="1800" dirty="0" smtClean="0"/>
              <a:t>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25</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smtClean="0"/>
              <a:t>LB232, 236 </a:t>
            </a:r>
            <a:r>
              <a:rPr lang="en-US" altLang="en-US" sz="2000"/>
              <a:t>comments </a:t>
            </a:r>
            <a:r>
              <a:rPr lang="en-US" altLang="en-US" sz="2000" smtClean="0">
                <a:hlinkClick r:id="rId5"/>
              </a:rPr>
              <a:t>https://mentor.ieee.org/802.11/dcn/18/11-18-0611-13-000m-revmd-wg-ballot-comments.xls</a:t>
            </a:r>
            <a:r>
              <a:rPr lang="en-US" altLang="en-US" sz="2000" smtClean="0"/>
              <a:t> </a:t>
            </a:r>
            <a:endParaRPr lang="en-US" altLang="en-US" sz="2000" dirty="0" smtClean="0"/>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295400"/>
            <a:ext cx="5943600" cy="2666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p>
          <a:p>
            <a:pPr lvl="1"/>
            <a:r>
              <a:rPr lang="en-GB" sz="1600" dirty="0" smtClean="0"/>
              <a:t>11-19-0260 - MDR </a:t>
            </a:r>
            <a:r>
              <a:rPr lang="en-GB" sz="1600" dirty="0"/>
              <a:t>results review</a:t>
            </a:r>
          </a:p>
          <a:p>
            <a:pPr lvl="1"/>
            <a:r>
              <a:rPr lang="en-GB" sz="1600" dirty="0" smtClean="0"/>
              <a:t>Editorial </a:t>
            </a:r>
            <a:r>
              <a:rPr lang="en-GB" sz="1600" dirty="0"/>
              <a:t>CIDs requiring discussion, 11-19-247 – Emily </a:t>
            </a:r>
          </a:p>
          <a:p>
            <a:pPr lvl="1"/>
            <a:r>
              <a:rPr lang="en-GB" sz="1600" dirty="0"/>
              <a:t>11-19-263 - Missing item in 10.24.2.2 – </a:t>
            </a:r>
            <a:r>
              <a:rPr lang="en-GB" sz="1600" dirty="0" smtClean="0"/>
              <a:t>Guido</a:t>
            </a:r>
          </a:p>
          <a:p>
            <a:pPr lvl="1"/>
            <a:r>
              <a:rPr lang="en-US" sz="1600" dirty="0"/>
              <a:t>11-18-2165 Assaf </a:t>
            </a:r>
            <a:r>
              <a:rPr lang="en-US" sz="1600" dirty="0" smtClean="0"/>
              <a:t>Kasher</a:t>
            </a:r>
          </a:p>
          <a:p>
            <a:pPr lvl="1"/>
            <a:r>
              <a:rPr lang="en-US" sz="1600" dirty="0" smtClean="0"/>
              <a:t>GEN CIDs</a:t>
            </a:r>
            <a:endParaRPr lang="en-US" sz="1600" dirty="0"/>
          </a:p>
          <a:p>
            <a:pPr lvl="1"/>
            <a:endParaRPr lang="en-GB" sz="1600" dirty="0"/>
          </a:p>
        </p:txBody>
      </p:sp>
      <p:sp>
        <p:nvSpPr>
          <p:cNvPr id="16" name="Rectangle 35"/>
          <p:cNvSpPr>
            <a:spLocks noChangeArrowheads="1"/>
          </p:cNvSpPr>
          <p:nvPr/>
        </p:nvSpPr>
        <p:spPr bwMode="auto">
          <a:xfrm>
            <a:off x="6982280" y="1696243"/>
            <a:ext cx="4819196" cy="2658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r>
              <a:rPr lang="en-US" sz="1600" dirty="0" smtClean="0"/>
              <a:t>Motions</a:t>
            </a:r>
          </a:p>
          <a:p>
            <a:pPr lvl="1"/>
            <a:r>
              <a:rPr lang="en-US" sz="1600" dirty="0" smtClean="0"/>
              <a:t>11-19-387 </a:t>
            </a:r>
            <a:r>
              <a:rPr lang="en-US" sz="1600" dirty="0"/>
              <a:t>– Dan H. SAE CIDs</a:t>
            </a:r>
          </a:p>
          <a:p>
            <a:pPr lvl="1"/>
            <a:r>
              <a:rPr lang="en-US" sz="1600" dirty="0"/>
              <a:t>11-19-338 – Stephen McCann - ANQP</a:t>
            </a:r>
            <a:endParaRPr lang="en-GB" sz="1600" dirty="0"/>
          </a:p>
          <a:p>
            <a:pPr lvl="1"/>
            <a:r>
              <a:rPr lang="en-GB" sz="1600" dirty="0" smtClean="0"/>
              <a:t>Protected </a:t>
            </a:r>
            <a:r>
              <a:rPr lang="en-GB" sz="1600" dirty="0"/>
              <a:t>TWT and RSN element extensions – 11-19-114 – </a:t>
            </a:r>
            <a:r>
              <a:rPr lang="en-GB" sz="1600" dirty="0" err="1"/>
              <a:t>Yunsong</a:t>
            </a:r>
            <a:r>
              <a:rPr lang="en-GB" sz="1600" dirty="0"/>
              <a:t>, Alfred, </a:t>
            </a:r>
            <a:r>
              <a:rPr lang="en-GB" sz="1600" dirty="0" err="1" smtClean="0"/>
              <a:t>Jouni</a:t>
            </a:r>
            <a:endParaRPr lang="en-GB" sz="1600" dirty="0" smtClean="0"/>
          </a:p>
          <a:p>
            <a:pPr lvl="1"/>
            <a:r>
              <a:rPr lang="en-US" sz="1600" dirty="0" smtClean="0"/>
              <a:t>11-19-274 – </a:t>
            </a:r>
            <a:r>
              <a:rPr lang="en-US" sz="1600" dirty="0" err="1" smtClean="0"/>
              <a:t>Yunsong</a:t>
            </a:r>
            <a:endParaRPr lang="en-US" sz="1600" dirty="0" smtClean="0"/>
          </a:p>
          <a:p>
            <a:pPr lvl="1"/>
            <a:r>
              <a:rPr lang="en-US" sz="1600" dirty="0" smtClean="0"/>
              <a:t>11-19-265 – CID 2655 – Matthew Fischer</a:t>
            </a:r>
          </a:p>
          <a:p>
            <a:pPr lvl="1"/>
            <a:r>
              <a:rPr lang="en-US" sz="1600" dirty="0" smtClean="0"/>
              <a:t>11-19-0473 </a:t>
            </a:r>
            <a:r>
              <a:rPr lang="en-US" sz="1600" dirty="0" smtClean="0"/>
              <a:t>– Sean Coffey</a:t>
            </a:r>
            <a:endParaRPr lang="en-GB" sz="1600" dirty="0" smtClean="0"/>
          </a:p>
          <a:p>
            <a:pPr lvl="1"/>
            <a:endParaRPr lang="en-GB" sz="1600" dirty="0" smtClean="0"/>
          </a:p>
          <a:p>
            <a:pPr marL="457200" lvl="1" indent="0">
              <a:lnSpc>
                <a:spcPct val="80000"/>
              </a:lnSpc>
              <a:buNone/>
            </a:pPr>
            <a:endParaRPr lang="en-US" altLang="en-US" sz="1600" dirty="0" smtClean="0"/>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558114" y="5257800"/>
            <a:ext cx="5156886" cy="1230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GB" sz="1600" b="0" dirty="0" smtClean="0"/>
              <a:t>11-19-322 - Obsolete/delete/deprecate </a:t>
            </a:r>
            <a:r>
              <a:rPr lang="en-GB" sz="1600" b="0" dirty="0"/>
              <a:t>CIDs </a:t>
            </a:r>
            <a:endParaRPr lang="en-GB" sz="1600" b="0" dirty="0" smtClean="0"/>
          </a:p>
          <a:p>
            <a:pPr lvl="1"/>
            <a:r>
              <a:rPr lang="en-US" sz="1600" dirty="0" smtClean="0"/>
              <a:t>11-19 -420, 11-19-295 Matthew F. – CID 2693</a:t>
            </a:r>
          </a:p>
          <a:p>
            <a:pPr lvl="1"/>
            <a:r>
              <a:rPr lang="en-US" sz="1600" dirty="0" smtClean="0"/>
              <a:t>OCV – 11-19-291, 11-19-69 – Thomas Derham</a:t>
            </a:r>
            <a:endParaRPr lang="en-GB" sz="1600" b="0" dirty="0" smtClean="0"/>
          </a:p>
          <a:p>
            <a:pPr marL="457200" lvl="1" indent="0">
              <a:buNone/>
            </a:pPr>
            <a:r>
              <a:rPr lang="en-GB" sz="1600" dirty="0" smtClean="0"/>
              <a:t>– </a:t>
            </a:r>
            <a:endParaRPr lang="en-GB" sz="1600" dirty="0"/>
          </a:p>
          <a:p>
            <a:pPr lvl="1"/>
            <a:endParaRPr lang="en-GB" sz="1600" dirty="0"/>
          </a:p>
        </p:txBody>
      </p:sp>
      <p:sp>
        <p:nvSpPr>
          <p:cNvPr id="9" name="Rectangle 19"/>
          <p:cNvSpPr>
            <a:spLocks noChangeArrowheads="1"/>
          </p:cNvSpPr>
          <p:nvPr/>
        </p:nvSpPr>
        <p:spPr bwMode="auto">
          <a:xfrm>
            <a:off x="566937" y="3999308"/>
            <a:ext cx="5529063" cy="1296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Monday PM2</a:t>
            </a:r>
            <a:endParaRPr lang="en-US" altLang="en-US" sz="2400" b="1" dirty="0"/>
          </a:p>
          <a:p>
            <a:pPr lvl="1"/>
            <a:r>
              <a:rPr lang="en-US" sz="1600" dirty="0" smtClean="0"/>
              <a:t>11-19-261 – </a:t>
            </a:r>
            <a:r>
              <a:rPr lang="en-US" sz="1600" dirty="0" err="1" smtClean="0"/>
              <a:t>Youjin</a:t>
            </a:r>
            <a:r>
              <a:rPr lang="en-US" sz="1600" dirty="0" smtClean="0"/>
              <a:t> Noh – S1G CIDs</a:t>
            </a:r>
          </a:p>
          <a:p>
            <a:pPr lvl="1"/>
            <a:r>
              <a:rPr lang="en-US" sz="1600" dirty="0" smtClean="0"/>
              <a:t>11-19-314 –Emily Qi – Beacon Protection</a:t>
            </a:r>
          </a:p>
          <a:p>
            <a:pPr lvl="1"/>
            <a:r>
              <a:rPr lang="en-US" sz="1600" dirty="0" smtClean="0"/>
              <a:t>11-19-433 – Ganesh, 11-19-434, 11-19-291- Thomas</a:t>
            </a:r>
            <a:endParaRPr lang="en-US" sz="1600" dirty="0"/>
          </a:p>
          <a:p>
            <a:pPr lvl="1"/>
            <a:endParaRPr lang="en-GB" sz="1600" dirty="0"/>
          </a:p>
        </p:txBody>
      </p:sp>
      <p:sp>
        <p:nvSpPr>
          <p:cNvPr id="10" name="Rectangle 35"/>
          <p:cNvSpPr>
            <a:spLocks noChangeArrowheads="1"/>
          </p:cNvSpPr>
          <p:nvPr/>
        </p:nvSpPr>
        <p:spPr bwMode="auto">
          <a:xfrm>
            <a:off x="7037540" y="4429626"/>
            <a:ext cx="4819196" cy="1971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600" dirty="0"/>
              <a:t>Motions</a:t>
            </a:r>
          </a:p>
          <a:p>
            <a:pPr lvl="1">
              <a:lnSpc>
                <a:spcPct val="80000"/>
              </a:lnSpc>
            </a:pPr>
            <a:r>
              <a:rPr lang="en-US" altLang="en-US" sz="1600" dirty="0" smtClean="0"/>
              <a:t>11-19-179 – MAC randomization</a:t>
            </a:r>
          </a:p>
          <a:p>
            <a:pPr lvl="1">
              <a:lnSpc>
                <a:spcPct val="80000"/>
              </a:lnSpc>
            </a:pPr>
            <a:r>
              <a:rPr lang="en-US" altLang="en-US" sz="1600" dirty="0" smtClean="0"/>
              <a:t>11-19-286 – Roger Marks</a:t>
            </a:r>
          </a:p>
          <a:p>
            <a:pPr lvl="1">
              <a:lnSpc>
                <a:spcPct val="80000"/>
              </a:lnSpc>
            </a:pPr>
            <a:r>
              <a:rPr lang="en-US" altLang="en-US" sz="1600" dirty="0" smtClean="0"/>
              <a:t>Client Privacy – Thomas Derham</a:t>
            </a:r>
          </a:p>
          <a:p>
            <a:pPr lvl="1">
              <a:lnSpc>
                <a:spcPct val="80000"/>
              </a:lnSpc>
            </a:pPr>
            <a:r>
              <a:rPr lang="en-US" altLang="en-US" sz="1600" dirty="0" smtClean="0"/>
              <a:t>Plans for March – May 2019</a:t>
            </a:r>
            <a:endParaRPr lang="en-US" altLang="en-US" sz="800" dirty="0" smtClean="0"/>
          </a:p>
          <a:p>
            <a:pPr lvl="1">
              <a:lnSpc>
                <a:spcPct val="80000"/>
              </a:lnSpc>
            </a:pPr>
            <a:r>
              <a:rPr lang="en-US" altLang="en-US" sz="16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a:t>
            </a:r>
            <a:endParaRPr lang="en-US" altLang="en-US" dirty="0"/>
          </a:p>
        </p:txBody>
      </p:sp>
      <p:sp>
        <p:nvSpPr>
          <p:cNvPr id="8" name="Rectangle 19"/>
          <p:cNvSpPr>
            <a:spLocks noChangeArrowheads="1"/>
          </p:cNvSpPr>
          <p:nvPr/>
        </p:nvSpPr>
        <p:spPr bwMode="auto">
          <a:xfrm>
            <a:off x="609600" y="1696244"/>
            <a:ext cx="8837538" cy="4475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GB" sz="2400" b="1" dirty="0" smtClean="0"/>
              <a:t>PHY CIDs 11-19-322 – 2542 (Clause 25), 2643 (WEP), 2662 (Annex G) - done</a:t>
            </a:r>
          </a:p>
          <a:p>
            <a:pPr lvl="1"/>
            <a:r>
              <a:rPr lang="en-US" sz="2400" dirty="0" smtClean="0"/>
              <a:t>2642 HT Delayed Block </a:t>
            </a:r>
            <a:r>
              <a:rPr lang="en-US" sz="2400" dirty="0" err="1" smtClean="0"/>
              <a:t>Ack</a:t>
            </a:r>
            <a:r>
              <a:rPr lang="en-US" sz="2400" dirty="0" smtClean="0"/>
              <a:t> </a:t>
            </a:r>
          </a:p>
          <a:p>
            <a:pPr lvl="1"/>
            <a:r>
              <a:rPr lang="en-US" sz="2400" dirty="0" smtClean="0"/>
              <a:t>2402 Advertisement Protocol</a:t>
            </a:r>
          </a:p>
          <a:p>
            <a:pPr lvl="1"/>
            <a:r>
              <a:rPr lang="en-US" sz="2400" dirty="0" smtClean="0"/>
              <a:t>2345 AC Power</a:t>
            </a:r>
          </a:p>
          <a:p>
            <a:pPr lvl="1"/>
            <a:r>
              <a:rPr lang="en-US" sz="2400" dirty="0" smtClean="0"/>
              <a:t>2262 PC and CF- </a:t>
            </a:r>
            <a:r>
              <a:rPr lang="en-US" sz="2400" dirty="0" err="1" smtClean="0"/>
              <a:t>Pollable</a:t>
            </a:r>
            <a:endParaRPr lang="en-GB" sz="2400" b="0" dirty="0" smtClean="0"/>
          </a:p>
          <a:p>
            <a:pPr lvl="1"/>
            <a:r>
              <a:rPr lang="en-GB" sz="2400" dirty="0" smtClean="0"/>
              <a:t>GEN CIDs WEP deprecated/obsolete: 2140, 2141, 2243, 2572</a:t>
            </a:r>
            <a:endParaRPr lang="en-GB" sz="2400" dirty="0"/>
          </a:p>
          <a:p>
            <a:pPr lvl="1"/>
            <a:r>
              <a:rPr lang="en-GB" sz="2400" dirty="0" smtClean="0"/>
              <a:t>CID 2289 Delayed Block </a:t>
            </a:r>
            <a:r>
              <a:rPr lang="en-GB" sz="2400" dirty="0" err="1" smtClean="0"/>
              <a:t>Ack</a:t>
            </a:r>
            <a:endParaRPr lang="en-GB" sz="2400" b="0" dirty="0" smtClean="0"/>
          </a:p>
          <a:p>
            <a:pPr lvl="1"/>
            <a:endParaRPr lang="en-GB" sz="1600" dirty="0"/>
          </a:p>
        </p:txBody>
      </p:sp>
    </p:spTree>
    <p:extLst>
      <p:ext uri="{BB962C8B-B14F-4D97-AF65-F5344CB8AC3E}">
        <p14:creationId xmlns:p14="http://schemas.microsoft.com/office/powerpoint/2010/main" val="3410349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529340</TotalTime>
  <Words>2369</Words>
  <Application>Microsoft Office PowerPoint</Application>
  <PresentationFormat>Widescreen</PresentationFormat>
  <Paragraphs>501</Paragraphs>
  <Slides>25</Slides>
  <Notes>22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5"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March 2019 Agenda</vt:lpstr>
      <vt:lpstr>Abstract</vt:lpstr>
      <vt:lpstr>TGmd Agenda  </vt:lpstr>
      <vt:lpstr>TGmd Agenda - 2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September 2018 </vt:lpstr>
      <vt:lpstr>TGmd – Snapshot slide</vt:lpstr>
      <vt:lpstr>Approve prior TGmd minutes</vt:lpstr>
      <vt:lpstr>Motion 95 – Jan – March teleconference CIDs</vt:lpstr>
      <vt:lpstr>Motion  – CIDs 2587 and 2647</vt:lpstr>
      <vt:lpstr>Motion  – Missing item in 10.24.2.2</vt:lpstr>
      <vt:lpstr>Thursday Motion  – MDR Comments - Editorial</vt:lpstr>
      <vt:lpstr>Thursday Motion  – New Internet Protocol extension Traffic Classifier Type</vt:lpstr>
      <vt:lpstr>Thursday Motion  – Beacon Protection</vt:lpstr>
      <vt:lpstr>PowerPoint Presentation</vt:lpstr>
      <vt:lpstr>Motion: Ad-hoc</vt:lpstr>
      <vt:lpstr>March 2019 – May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March 2019</cp:keywords>
  <cp:lastModifiedBy>Stanley, Dorothy</cp:lastModifiedBy>
  <cp:revision>3538</cp:revision>
  <cp:lastPrinted>1998-02-10T13:28:06Z</cp:lastPrinted>
  <dcterms:created xsi:type="dcterms:W3CDTF">2005-01-04T21:26:55Z</dcterms:created>
  <dcterms:modified xsi:type="dcterms:W3CDTF">2019-03-13T02:09:44Z</dcterms:modified>
</cp:coreProperties>
</file>