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256" r:id="rId2"/>
    <p:sldId id="257" r:id="rId3"/>
    <p:sldId id="262" r:id="rId4"/>
    <p:sldId id="268" r:id="rId5"/>
    <p:sldId id="265" r:id="rId6"/>
    <p:sldId id="269" r:id="rId7"/>
    <p:sldId id="275" r:id="rId8"/>
    <p:sldId id="273" r:id="rId9"/>
    <p:sldId id="301" r:id="rId10"/>
    <p:sldId id="302" r:id="rId11"/>
    <p:sldId id="303" r:id="rId12"/>
    <p:sldId id="304" r:id="rId13"/>
    <p:sldId id="305" r:id="rId14"/>
    <p:sldId id="306" r:id="rId15"/>
    <p:sldId id="307" r:id="rId16"/>
    <p:sldId id="272" r:id="rId17"/>
    <p:sldId id="308" r:id="rId18"/>
    <p:sldId id="287" r:id="rId19"/>
    <p:sldId id="266" r:id="rId20"/>
    <p:sldId id="309" r:id="rId21"/>
    <p:sldId id="290" r:id="rId22"/>
    <p:sldId id="288" r:id="rId23"/>
    <p:sldId id="291" r:id="rId24"/>
    <p:sldId id="298" r:id="rId25"/>
    <p:sldId id="292" r:id="rId26"/>
    <p:sldId id="299" r:id="rId27"/>
    <p:sldId id="293" r:id="rId28"/>
    <p:sldId id="294" r:id="rId29"/>
    <p:sldId id="263" r:id="rId30"/>
    <p:sldId id="296" r:id="rId31"/>
    <p:sldId id="297" r:id="rId32"/>
    <p:sldId id="295" r:id="rId33"/>
    <p:sldId id="264"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5538" autoAdjust="0"/>
    <p:restoredTop sz="94643"/>
  </p:normalViewPr>
  <p:slideViewPr>
    <p:cSldViewPr>
      <p:cViewPr>
        <p:scale>
          <a:sx n="100" d="100"/>
          <a:sy n="100" d="100"/>
        </p:scale>
        <p:origin x="850" y="5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13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802.11-19/0219r2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March 2019</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Stephen McCann (BlackBerry)</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802.11-19/0219r2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March 2019</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Stephen McCann (BlackBerry)</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802.11-19/0219r2</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802.11-19/0219r2</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802.11-19/0219r2</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802.11-19/0219r2</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802.11-19/0219r2</a:t>
            </a:r>
            <a:endParaRPr lang="en-US"/>
          </a:p>
        </p:txBody>
      </p:sp>
      <p:sp>
        <p:nvSpPr>
          <p:cNvPr id="5" name="Rectangle 3"/>
          <p:cNvSpPr>
            <a:spLocks noGrp="1" noChangeArrowheads="1"/>
          </p:cNvSpPr>
          <p:nvPr>
            <p:ph type="dt"/>
          </p:nvPr>
        </p:nvSpPr>
        <p:spPr>
          <a:ln/>
        </p:spPr>
        <p:txBody>
          <a:bodyPr/>
          <a:lstStyle/>
          <a:p>
            <a:r>
              <a:rPr lang="en-GB"/>
              <a:t>March 2019</a:t>
            </a:r>
            <a:endParaRPr lang="en-US"/>
          </a:p>
        </p:txBody>
      </p:sp>
      <p:sp>
        <p:nvSpPr>
          <p:cNvPr id="6" name="Rectangle 6"/>
          <p:cNvSpPr>
            <a:spLocks noGrp="1" noChangeArrowheads="1"/>
          </p:cNvSpPr>
          <p:nvPr>
            <p:ph type="ftr"/>
          </p:nvPr>
        </p:nvSpPr>
        <p:spPr>
          <a:ln/>
        </p:spPr>
        <p:txBody>
          <a:bodyPr/>
          <a:lstStyle/>
          <a:p>
            <a:r>
              <a:rPr lang="de-DE"/>
              <a:t>Stephen McCann (BlackBerry)</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33</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2019</a:t>
            </a:r>
            <a:endParaRPr lang="en-GB"/>
          </a:p>
        </p:txBody>
      </p:sp>
      <p:sp>
        <p:nvSpPr>
          <p:cNvPr id="6" name="Footer Placeholder 5"/>
          <p:cNvSpPr>
            <a:spLocks noGrp="1"/>
          </p:cNvSpPr>
          <p:nvPr>
            <p:ph type="ftr" idx="11"/>
          </p:nvPr>
        </p:nvSpPr>
        <p:spPr/>
        <p:txBody>
          <a:bodyPr/>
          <a:lstStyle>
            <a:lvl1pPr>
              <a:defRPr/>
            </a:lvl1pPr>
          </a:lstStyle>
          <a:p>
            <a:r>
              <a:rPr lang="de-DE"/>
              <a:t>Stephen McCann (BlackBerry)</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2019</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Stephen McCann (BlackBerry)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2019</a:t>
            </a:r>
            <a:endParaRPr lang="en-GB"/>
          </a:p>
        </p:txBody>
      </p:sp>
      <p:sp>
        <p:nvSpPr>
          <p:cNvPr id="4" name="Footer Placeholder 3"/>
          <p:cNvSpPr>
            <a:spLocks noGrp="1"/>
          </p:cNvSpPr>
          <p:nvPr>
            <p:ph type="ftr" idx="11"/>
          </p:nvPr>
        </p:nvSpPr>
        <p:spPr/>
        <p:txBody>
          <a:bodyPr/>
          <a:lstStyle>
            <a:lvl1pPr>
              <a:defRPr/>
            </a:lvl1pPr>
          </a:lstStyle>
          <a:p>
            <a:r>
              <a:rPr lang="de-DE"/>
              <a:t>Stephen McCann (BlackBerry)</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2019</a:t>
            </a:r>
            <a:endParaRPr lang="en-GB"/>
          </a:p>
        </p:txBody>
      </p:sp>
      <p:sp>
        <p:nvSpPr>
          <p:cNvPr id="3" name="Footer Placeholder 2"/>
          <p:cNvSpPr>
            <a:spLocks noGrp="1"/>
          </p:cNvSpPr>
          <p:nvPr>
            <p:ph type="ftr" idx="11"/>
          </p:nvPr>
        </p:nvSpPr>
        <p:spPr/>
        <p:txBody>
          <a:bodyPr/>
          <a:lstStyle>
            <a:lvl1pPr>
              <a:defRPr/>
            </a:lvl1pPr>
          </a:lstStyle>
          <a:p>
            <a:r>
              <a:rPr lang="de-DE"/>
              <a:t>Stephen McCann (BlackBerry)</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2019</a:t>
            </a:r>
            <a:endParaRPr lang="en-GB"/>
          </a:p>
        </p:txBody>
      </p:sp>
      <p:sp>
        <p:nvSpPr>
          <p:cNvPr id="5" name="Footer Placeholder 4"/>
          <p:cNvSpPr>
            <a:spLocks noGrp="1"/>
          </p:cNvSpPr>
          <p:nvPr>
            <p:ph type="ftr" idx="11"/>
          </p:nvPr>
        </p:nvSpPr>
        <p:spPr/>
        <p:txBody>
          <a:bodyPr/>
          <a:lstStyle>
            <a:lvl1pPr>
              <a:defRPr/>
            </a:lvl1pPr>
          </a:lstStyle>
          <a:p>
            <a:r>
              <a:rPr lang="de-DE"/>
              <a:t>Stephen McCann (BlackBerry)</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Stephen McCann (BlackBerry)</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802.11-19/0219r2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March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Stephen McCann (BlackBerry)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TGbc</a:t>
            </a:r>
            <a:r>
              <a:rPr lang="en-GB" dirty="0"/>
              <a:t> Enhanced Broadcast Services Agenda</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2019-03-12</a:t>
            </a:r>
          </a:p>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450464248"/>
              </p:ext>
            </p:extLst>
          </p:nvPr>
        </p:nvGraphicFramePr>
        <p:xfrm>
          <a:off x="504825" y="2286000"/>
          <a:ext cx="8039100" cy="2447925"/>
        </p:xfrm>
        <a:graphic>
          <a:graphicData uri="http://schemas.openxmlformats.org/presentationml/2006/ole">
            <mc:AlternateContent xmlns:mc="http://schemas.openxmlformats.org/markup-compatibility/2006">
              <mc:Choice xmlns:v="urn:schemas-microsoft-com:vml" Requires="v">
                <p:oleObj spid="_x0000_s3106" name="Document" r:id="rId4" imgW="8261444" imgH="2516318" progId="Word.Document.8">
                  <p:embed/>
                </p:oleObj>
              </mc:Choice>
              <mc:Fallback>
                <p:oleObj name="Document" r:id="rId4" imgW="8261444" imgH="2516318" progId="Word.Document.8">
                  <p:embed/>
                  <p:pic>
                    <p:nvPicPr>
                      <p:cNvPr id="0" name="Picture 4"/>
                      <p:cNvPicPr>
                        <a:picLocks noChangeAspect="1" noChangeArrowheads="1"/>
                      </p:cNvPicPr>
                      <p:nvPr/>
                    </p:nvPicPr>
                    <p:blipFill>
                      <a:blip r:embed="rId5"/>
                      <a:srcRect/>
                      <a:stretch>
                        <a:fillRect/>
                      </a:stretch>
                    </p:blipFill>
                    <p:spPr bwMode="auto">
                      <a:xfrm>
                        <a:off x="504825" y="2286000"/>
                        <a:ext cx="8039100" cy="24479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a:lnSpc>
                <a:spcPct val="80000"/>
              </a:lnSpc>
              <a:spcBef>
                <a:spcPct val="20000"/>
              </a:spcBef>
              <a:spcAft>
                <a:spcPct val="40000"/>
              </a:spcAft>
              <a:buSzPct val="150000"/>
              <a:buFontTx/>
              <a:buChar char="•"/>
            </a:pPr>
            <a:r>
              <a:rPr lang="en-US" sz="20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specific license rates, terms, or conditions.</a:t>
            </a:r>
          </a:p>
          <a:p>
            <a:pPr marL="1085850" lvl="2">
              <a:lnSpc>
                <a:spcPct val="80000"/>
              </a:lnSpc>
              <a:spcBef>
                <a:spcPct val="20000"/>
              </a:spcBef>
              <a:spcAft>
                <a:spcPct val="40000"/>
              </a:spcAft>
              <a:buSzPct val="150000"/>
              <a:buFontTx/>
              <a:buChar char="•"/>
            </a:pPr>
            <a:r>
              <a:rPr lang="en-US" sz="16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428750"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80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1000" dirty="0">
                <a:ea typeface="Calibri" pitchFamily="-111" charset="0"/>
                <a:cs typeface="Calibri" pitchFamily="-111" charset="0"/>
              </a:rPr>
              <a:t>---------------------------------------------------------------   </a:t>
            </a:r>
            <a:endParaRPr lang="en-US" sz="1400" dirty="0">
              <a:ea typeface="Calibri" pitchFamily="-111" charset="0"/>
              <a:cs typeface="Calibri" pitchFamily="-111" charset="0"/>
            </a:endParaRPr>
          </a:p>
          <a:p>
            <a:pPr algn="ctr">
              <a:lnSpc>
                <a:spcPct val="80000"/>
              </a:lnSpc>
              <a:spcBef>
                <a:spcPct val="20000"/>
              </a:spcBef>
            </a:pPr>
            <a:r>
              <a:rPr lang="en-US" sz="1300" dirty="0">
                <a:ea typeface="Calibri" pitchFamily="-111" charset="0"/>
                <a:cs typeface="Calibri" pitchFamily="-111" charset="0"/>
              </a:rPr>
              <a:t>For more details, see </a:t>
            </a:r>
            <a:r>
              <a:rPr lang="en-US" sz="1300" i="1" dirty="0">
                <a:ea typeface="Calibri" pitchFamily="-111" charset="0"/>
                <a:cs typeface="Calibri" pitchFamily="-111" charset="0"/>
              </a:rPr>
              <a:t>IEEE-SA Standards Board Operations Manual</a:t>
            </a:r>
            <a:r>
              <a:rPr lang="en-US" sz="1300" dirty="0">
                <a:ea typeface="Calibri" pitchFamily="-111" charset="0"/>
                <a:cs typeface="Calibri" pitchFamily="-111" charset="0"/>
              </a:rPr>
              <a:t>, clause 5.3.10 and </a:t>
            </a:r>
            <a:br>
              <a:rPr lang="en-US" sz="1300" dirty="0">
                <a:ea typeface="Calibri" pitchFamily="-111" charset="0"/>
                <a:cs typeface="Calibri" pitchFamily="-111" charset="0"/>
              </a:rPr>
            </a:br>
            <a:r>
              <a:rPr lang="en-US" sz="1300" i="1" dirty="0">
                <a:ea typeface="Calibri" pitchFamily="-111" charset="0"/>
                <a:cs typeface="Calibri" pitchFamily="-111" charset="0"/>
              </a:rPr>
              <a:t>Antitrust and Competition Policy: What You Need to Know </a:t>
            </a:r>
            <a:r>
              <a:rPr lang="en-US" sz="1300" dirty="0">
                <a:ea typeface="Calibri" pitchFamily="-111" charset="0"/>
                <a:cs typeface="Calibri" pitchFamily="-111" charset="0"/>
              </a:rPr>
              <a:t>at </a:t>
            </a:r>
            <a:r>
              <a:rPr lang="en-US" sz="1300" dirty="0">
                <a:ea typeface="Calibri" pitchFamily="-111" charset="0"/>
                <a:cs typeface="Calibri" pitchFamily="-111" charset="0"/>
                <a:hlinkClick r:id="rId2"/>
              </a:rPr>
              <a:t>http://standards.ieee.org/develop/policies/antitrust.pdf</a:t>
            </a:r>
            <a:r>
              <a:rPr lang="en-US" sz="1300"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630238"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Bylaws</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2"/>
              </a:rPr>
              <a:t>http://standards.ieee.org/develop/policies/bylaws/sect6-7.html#6</a:t>
            </a:r>
            <a:r>
              <a:rPr lang="en-US" sz="16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2000" b="1" i="1" dirty="0">
                <a:ea typeface="Calibri" pitchFamily="-111" charset="0"/>
                <a:cs typeface="Calibri" pitchFamily="-111" charset="0"/>
              </a:rPr>
              <a:t>IEEE-SA Standards Board Operations Manual</a:t>
            </a:r>
            <a:r>
              <a:rPr lang="en-US" sz="2000" b="1" dirty="0">
                <a:ea typeface="Calibri" pitchFamily="-111" charset="0"/>
                <a:cs typeface="Calibri" pitchFamily="-111" charset="0"/>
              </a:rPr>
              <a:t> </a:t>
            </a:r>
            <a:r>
              <a:rPr lang="en-US" sz="1600" b="1" dirty="0">
                <a:ea typeface="Calibri" pitchFamily="-111" charset="0"/>
                <a:cs typeface="Calibri" pitchFamily="-111" charset="0"/>
              </a:rPr>
              <a:t>(</a:t>
            </a:r>
            <a:r>
              <a:rPr lang="en-US" sz="1600" b="1" dirty="0">
                <a:ea typeface="Calibri" pitchFamily="-111" charset="0"/>
                <a:cs typeface="Calibri" pitchFamily="-111" charset="0"/>
                <a:hlinkClick r:id="rId3"/>
              </a:rPr>
              <a:t>http://standards.ieee.org/develop/policies/opman/sect6.html#6.3</a:t>
            </a:r>
            <a:r>
              <a:rPr lang="en-US" sz="1600" b="1" dirty="0">
                <a:ea typeface="Calibri" pitchFamily="-111" charset="0"/>
                <a:cs typeface="Calibri" pitchFamily="-111" charset="0"/>
              </a:rPr>
              <a:t> )</a:t>
            </a:r>
          </a:p>
          <a:p>
            <a:pPr marL="630238" lvl="1">
              <a:lnSpc>
                <a:spcPct val="90000"/>
              </a:lnSpc>
              <a:spcBef>
                <a:spcPct val="20000"/>
              </a:spcBef>
              <a:buClr>
                <a:srgbClr val="CC3300"/>
              </a:buClr>
              <a:buSzPct val="50000"/>
            </a:pPr>
            <a:endParaRPr lang="en-US" dirty="0">
              <a:solidFill>
                <a:srgbClr val="000099"/>
              </a:solidFill>
            </a:endParaRPr>
          </a:p>
          <a:p>
            <a:pPr marL="630238"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630238"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630238" lvl="1">
              <a:lnSpc>
                <a:spcPct val="90000"/>
              </a:lnSpc>
              <a:buClr>
                <a:srgbClr val="CC3300"/>
              </a:buClr>
              <a:buSzPct val="50000"/>
            </a:pPr>
            <a:endParaRPr lang="en-US" sz="2800" b="1" dirty="0">
              <a:ea typeface="Calibri" pitchFamily="-111" charset="0"/>
              <a:cs typeface="Calibri" pitchFamily="-111" charset="0"/>
            </a:endParaRPr>
          </a:p>
          <a:p>
            <a:pPr marL="630238" lvl="1" algn="ctr">
              <a:lnSpc>
                <a:spcPct val="90000"/>
              </a:lnSpc>
              <a:buClr>
                <a:srgbClr val="CC3300"/>
              </a:buClr>
              <a:buSzPct val="50000"/>
            </a:pPr>
            <a:r>
              <a:rPr lang="en-US" sz="2800" b="1" dirty="0">
                <a:ea typeface="Calibri" pitchFamily="-111" charset="0"/>
                <a:cs typeface="Calibri" pitchFamily="-111" charset="0"/>
              </a:rPr>
              <a:t>	If you have questions, contact the IEEE-SA Standards Board Patent Committee Administrator at </a:t>
            </a:r>
            <a:r>
              <a:rPr lang="en-US" sz="2800" b="1" dirty="0">
                <a:ea typeface="Calibri" pitchFamily="-111" charset="0"/>
                <a:cs typeface="Calibri" pitchFamily="-111" charset="0"/>
                <a:hlinkClick r:id="rId5"/>
              </a:rPr>
              <a:t>patcom@ieee.org</a:t>
            </a:r>
            <a:endParaRPr lang="en-US" sz="2800" b="1" dirty="0">
              <a:ea typeface="Calibri" pitchFamily="-111" charset="0"/>
              <a:cs typeface="Calibri" pitchFamily="-111" charset="0"/>
            </a:endParaRPr>
          </a:p>
          <a:p>
            <a:pPr marL="630238" lvl="1">
              <a:lnSpc>
                <a:spcPct val="90000"/>
              </a:lnSpc>
              <a:buClr>
                <a:srgbClr val="CC3300"/>
              </a:buClr>
              <a:buSzPct val="50000"/>
            </a:pPr>
            <a:endParaRPr lang="en-US" sz="180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800" dirty="0"/>
              <a:t>Link to IEEE Disclosure of Affiliation </a:t>
            </a:r>
          </a:p>
          <a:p>
            <a:pPr lvl="1">
              <a:lnSpc>
                <a:spcPct val="90000"/>
              </a:lnSpc>
            </a:pPr>
            <a:r>
              <a:rPr lang="en-US" sz="2400" dirty="0">
                <a:hlinkClick r:id="rId2"/>
              </a:rPr>
              <a:t>http://standards.ieee.org/faqs/affiliationFAQ.html</a:t>
            </a:r>
            <a:endParaRPr lang="en-US" sz="2400" dirty="0"/>
          </a:p>
          <a:p>
            <a:pPr>
              <a:lnSpc>
                <a:spcPct val="90000"/>
              </a:lnSpc>
            </a:pPr>
            <a:r>
              <a:rPr lang="en-US" sz="2800" dirty="0"/>
              <a:t>Links to IEEE Antitrust Guidelines</a:t>
            </a:r>
          </a:p>
          <a:p>
            <a:pPr lvl="1">
              <a:lnSpc>
                <a:spcPct val="90000"/>
              </a:lnSpc>
            </a:pPr>
            <a:r>
              <a:rPr lang="en-US" sz="2400" dirty="0">
                <a:hlinkClick r:id="rId3"/>
              </a:rPr>
              <a:t>http://standards.ieee.org/resources/antitrust-guidelines.pdf</a:t>
            </a:r>
            <a:endParaRPr lang="en-US" sz="2400" dirty="0"/>
          </a:p>
          <a:p>
            <a:pPr>
              <a:lnSpc>
                <a:spcPct val="90000"/>
              </a:lnSpc>
            </a:pPr>
            <a:r>
              <a:rPr lang="en-US" sz="2800" dirty="0"/>
              <a:t>Link to IEEE Code of Ethics</a:t>
            </a:r>
          </a:p>
          <a:p>
            <a:pPr lvl="1">
              <a:lnSpc>
                <a:spcPct val="90000"/>
              </a:lnSpc>
            </a:pPr>
            <a:r>
              <a:rPr lang="en-US" sz="2400" dirty="0">
                <a:hlinkClick r:id="rId4"/>
              </a:rPr>
              <a:t>http://www.ieee.org/web/membership/ethics/code_ethics.html</a:t>
            </a:r>
            <a:r>
              <a:rPr lang="en-US" sz="2400" dirty="0"/>
              <a:t> </a:t>
            </a:r>
          </a:p>
          <a:p>
            <a:pPr>
              <a:lnSpc>
                <a:spcPct val="90000"/>
              </a:lnSpc>
            </a:pPr>
            <a:r>
              <a:rPr lang="en-US" sz="2800" dirty="0"/>
              <a:t>Link to IEEE Patent Policy</a:t>
            </a:r>
          </a:p>
          <a:p>
            <a:pPr lvl="1">
              <a:lnSpc>
                <a:spcPct val="90000"/>
              </a:lnSpc>
            </a:pPr>
            <a:r>
              <a:rPr lang="en-US" sz="2400" dirty="0">
                <a:hlinkClick r:id="rId5"/>
              </a:rPr>
              <a:t>http://standards.ieee.org/board/pat/pat-slideset.ppt</a:t>
            </a:r>
            <a:endParaRPr lang="en-US" sz="24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Approve January 2019 face to face minutes</a:t>
            </a:r>
          </a:p>
          <a:p>
            <a:r>
              <a:rPr lang="en-US" dirty="0">
                <a:sym typeface="Wingdings" pitchFamily="2" charset="2"/>
              </a:rPr>
              <a:t>11-19-0119r1</a:t>
            </a:r>
          </a:p>
          <a:p>
            <a:endParaRPr lang="en-US" dirty="0">
              <a:sym typeface="Wingdings" pitchFamily="2" charset="2"/>
            </a:endParaRPr>
          </a:p>
          <a:p>
            <a:r>
              <a:rPr lang="en-US" dirty="0">
                <a:sym typeface="Wingdings" pitchFamily="2" charset="2"/>
              </a:rPr>
              <a:t>Approve February 12</a:t>
            </a:r>
            <a:r>
              <a:rPr lang="en-US" baseline="30000" dirty="0">
                <a:sym typeface="Wingdings" pitchFamily="2" charset="2"/>
              </a:rPr>
              <a:t>th</a:t>
            </a:r>
            <a:r>
              <a:rPr lang="en-US" dirty="0">
                <a:sym typeface="Wingdings" pitchFamily="2" charset="2"/>
              </a:rPr>
              <a:t> 2019 Teleconference minutes</a:t>
            </a:r>
          </a:p>
          <a:p>
            <a:r>
              <a:rPr lang="en-US" dirty="0">
                <a:sym typeface="Wingdings" pitchFamily="2" charset="2"/>
              </a:rPr>
              <a:t>11-19-0270r0</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Stephen McCann (BlackBerry)</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US"/>
              <a:t>March 2019</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March 2019</a:t>
            </a:r>
            <a:endParaRPr lang="en-GB" dirty="0"/>
          </a:p>
        </p:txBody>
      </p:sp>
      <p:sp>
        <p:nvSpPr>
          <p:cNvPr id="5" name="Fußzeilenplatzhalter 4"/>
          <p:cNvSpPr>
            <a:spLocks noGrp="1"/>
          </p:cNvSpPr>
          <p:nvPr>
            <p:ph type="ftr" idx="11"/>
          </p:nvPr>
        </p:nvSpPr>
        <p:spPr/>
        <p:txBody>
          <a:bodyPr/>
          <a:lstStyle/>
          <a:p>
            <a:r>
              <a:rPr lang="de-DE"/>
              <a:t>Stephen McCann (BlackBerry)</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Tuesday AM1 Submissions</a:t>
            </a:r>
          </a:p>
        </p:txBody>
      </p:sp>
      <p:sp>
        <p:nvSpPr>
          <p:cNvPr id="3" name="Inhaltsplatzhalter 2"/>
          <p:cNvSpPr>
            <a:spLocks noGrp="1"/>
          </p:cNvSpPr>
          <p:nvPr>
            <p:ph idx="1"/>
          </p:nvPr>
        </p:nvSpPr>
        <p:spPr/>
        <p:txBody>
          <a:bodyPr/>
          <a:lstStyle/>
          <a:p>
            <a:r>
              <a:rPr lang="en-US" dirty="0"/>
              <a:t>11-19-0451r0 – </a:t>
            </a:r>
            <a:r>
              <a:rPr lang="en-US" dirty="0" err="1"/>
              <a:t>eBCS</a:t>
            </a:r>
            <a:r>
              <a:rPr lang="en-US" dirty="0"/>
              <a:t> Frame Authentication Proposal</a:t>
            </a:r>
          </a:p>
          <a:p>
            <a:r>
              <a:rPr lang="en-US" dirty="0"/>
              <a:t>11-19-0377r0 – Air Time Consumption</a:t>
            </a:r>
          </a:p>
          <a:p>
            <a:r>
              <a:rPr lang="en-US" dirty="0"/>
              <a:t>11-19-0446r0 – Proposed Requirements</a:t>
            </a:r>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March 2019</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Stephen McCann (BlackBerry)</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Enhanced Broadcast Services (</a:t>
            </a:r>
            <a:r>
              <a:rPr lang="en-GB" dirty="0" err="1"/>
              <a:t>TGbc</a:t>
            </a:r>
            <a:r>
              <a:rPr lang="en-GB" dirty="0"/>
              <a:t>) agenda for the March 2019 meeting</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Wednesday AM1 Submissions</a:t>
            </a:r>
          </a:p>
        </p:txBody>
      </p:sp>
      <p:sp>
        <p:nvSpPr>
          <p:cNvPr id="3" name="Inhaltsplatzhalter 2"/>
          <p:cNvSpPr>
            <a:spLocks noGrp="1"/>
          </p:cNvSpPr>
          <p:nvPr>
            <p:ph idx="1"/>
          </p:nvPr>
        </p:nvSpPr>
        <p:spPr/>
        <p:txBody>
          <a:bodyPr/>
          <a:lstStyle/>
          <a:p>
            <a:r>
              <a:rPr lang="en-US" dirty="0"/>
              <a:t>11-19-0446r2 – </a:t>
            </a:r>
            <a:r>
              <a:rPr lang="en-GB" dirty="0"/>
              <a:t>Proposed functional requirements for 802.11bc</a:t>
            </a:r>
            <a:endParaRPr lang="en-US" dirty="0"/>
          </a:p>
          <a:p>
            <a:r>
              <a:rPr lang="en-US" dirty="0"/>
              <a:t>11-19-0268r3 – Use Case Document</a:t>
            </a:r>
          </a:p>
          <a:p>
            <a:r>
              <a:rPr lang="en-US" dirty="0"/>
              <a:t>11-19-0472r0 – </a:t>
            </a:r>
            <a:r>
              <a:rPr lang="en-GB" dirty="0" err="1"/>
              <a:t>TGbc_Additional_Use_Case_Scenario</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extLst>
      <p:ext uri="{BB962C8B-B14F-4D97-AF65-F5344CB8AC3E}">
        <p14:creationId xmlns:p14="http://schemas.microsoft.com/office/powerpoint/2010/main" val="40109405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March 2019</a:t>
            </a:r>
            <a:endParaRPr lang="en-GB" dirty="0"/>
          </a:p>
        </p:txBody>
      </p:sp>
      <p:sp>
        <p:nvSpPr>
          <p:cNvPr id="5" name="Fußzeilenplatzhalter 4"/>
          <p:cNvSpPr>
            <a:spLocks noGrp="1"/>
          </p:cNvSpPr>
          <p:nvPr>
            <p:ph type="ftr" idx="11"/>
          </p:nvPr>
        </p:nvSpPr>
        <p:spPr/>
        <p:txBody>
          <a:bodyPr/>
          <a:lstStyle/>
          <a:p>
            <a:r>
              <a:rPr lang="de-DE"/>
              <a:t>Stephen McCann (BlackBerry)</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Ad-hoc meetings: Discussion</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ad-hoc meetings</a:t>
            </a:r>
          </a:p>
        </p:txBody>
      </p:sp>
      <p:sp>
        <p:nvSpPr>
          <p:cNvPr id="3" name="Inhaltsplatzhalter 2"/>
          <p:cNvSpPr>
            <a:spLocks noGrp="1"/>
          </p:cNvSpPr>
          <p:nvPr>
            <p:ph idx="1"/>
          </p:nvPr>
        </p:nvSpPr>
        <p:spPr/>
        <p:txBody>
          <a:bodyPr/>
          <a:lstStyle/>
          <a:p>
            <a:r>
              <a:rPr lang="de-DE" dirty="0"/>
              <a:t>•	</a:t>
            </a:r>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r>
              <a:rPr lang="de-DE" dirty="0">
                <a:sym typeface="Wingdings" pitchFamily="2" charset="2"/>
              </a:rPr>
              <a:t> See Motion Booklet </a:t>
            </a:r>
            <a:r>
              <a:rPr lang="de-DE" dirty="0" err="1">
                <a:sym typeface="Wingdings" pitchFamily="2" charset="2"/>
              </a:rPr>
              <a:t>for</a:t>
            </a:r>
            <a:r>
              <a:rPr lang="de-DE" dirty="0">
                <a:sym typeface="Wingdings" pitchFamily="2" charset="2"/>
              </a:rPr>
              <a:t> </a:t>
            </a:r>
            <a:r>
              <a:rPr lang="de-DE" dirty="0" err="1">
                <a:sym typeface="Wingdings" pitchFamily="2" charset="2"/>
              </a:rPr>
              <a:t>motion</a:t>
            </a:r>
            <a:r>
              <a:rPr lang="de-DE" dirty="0">
                <a:sym typeface="Wingdings" pitchFamily="2" charset="2"/>
              </a:rPr>
              <a:t> </a:t>
            </a:r>
            <a:r>
              <a:rPr lang="de-DE" dirty="0" err="1">
                <a:sym typeface="Wingdings" pitchFamily="2" charset="2"/>
              </a:rPr>
              <a:t>text</a:t>
            </a:r>
            <a:endParaRPr lang="de-D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err="1"/>
              <a:t>TGbc</a:t>
            </a:r>
            <a:r>
              <a:rPr lang="en-US" dirty="0"/>
              <a:t> Timeline</a:t>
            </a:r>
          </a:p>
        </p:txBody>
      </p:sp>
      <p:sp>
        <p:nvSpPr>
          <p:cNvPr id="3" name="Inhaltsplatzhalter 2"/>
          <p:cNvSpPr>
            <a:spLocks noGrp="1"/>
          </p:cNvSpPr>
          <p:nvPr>
            <p:ph idx="1"/>
          </p:nvPr>
        </p:nvSpPr>
        <p:spPr/>
        <p:txBody>
          <a:bodyPr/>
          <a:lstStyle/>
          <a:p>
            <a:pPr marL="0" indent="0">
              <a:lnSpc>
                <a:spcPct val="80000"/>
              </a:lnSpc>
              <a:buNone/>
            </a:pPr>
            <a:r>
              <a:rPr lang="en-US" altLang="en-US" dirty="0"/>
              <a:t>January 2019		First meeting as a task group</a:t>
            </a:r>
          </a:p>
          <a:p>
            <a:pPr marL="0" indent="0">
              <a:lnSpc>
                <a:spcPct val="80000"/>
              </a:lnSpc>
              <a:buNone/>
            </a:pPr>
            <a:r>
              <a:rPr lang="en-US" altLang="en-US" dirty="0"/>
              <a:t>January 2020		Initial WGLB (D1.0)</a:t>
            </a:r>
          </a:p>
          <a:p>
            <a:pPr marL="0" indent="0">
              <a:lnSpc>
                <a:spcPct val="80000"/>
              </a:lnSpc>
              <a:buNone/>
            </a:pPr>
            <a:r>
              <a:rPr lang="en-US" altLang="en-US" dirty="0"/>
              <a:t>July 2020			D2.0 WGLB Recirculation LB</a:t>
            </a:r>
          </a:p>
          <a:p>
            <a:pPr marL="0" indent="0">
              <a:lnSpc>
                <a:spcPct val="80000"/>
              </a:lnSpc>
              <a:buNone/>
            </a:pPr>
            <a:r>
              <a:rPr lang="en-US" altLang="en-US" dirty="0"/>
              <a:t>January 2021		Form SB Pool</a:t>
            </a:r>
          </a:p>
          <a:p>
            <a:pPr marL="0" indent="0">
              <a:lnSpc>
                <a:spcPct val="80000"/>
              </a:lnSpc>
              <a:buNone/>
            </a:pPr>
            <a:r>
              <a:rPr lang="en-US" altLang="en-US" dirty="0"/>
              <a:t>January 2021		MEC/MDR done</a:t>
            </a:r>
          </a:p>
          <a:p>
            <a:pPr marL="0" indent="0">
              <a:lnSpc>
                <a:spcPct val="80000"/>
              </a:lnSpc>
              <a:buNone/>
            </a:pPr>
            <a:r>
              <a:rPr lang="en-US" altLang="en-US" dirty="0"/>
              <a:t>March 2021		Initial SB</a:t>
            </a:r>
          </a:p>
          <a:p>
            <a:pPr marL="0" indent="0">
              <a:lnSpc>
                <a:spcPct val="80000"/>
              </a:lnSpc>
              <a:buNone/>
            </a:pPr>
            <a:r>
              <a:rPr lang="en-US" altLang="en-US" dirty="0"/>
              <a:t>July 2021			Recirculation SB</a:t>
            </a:r>
          </a:p>
          <a:p>
            <a:pPr marL="0" indent="0">
              <a:lnSpc>
                <a:spcPct val="80000"/>
              </a:lnSpc>
              <a:buNone/>
            </a:pPr>
            <a:r>
              <a:rPr lang="en-US" altLang="en-US" dirty="0"/>
              <a:t>Jan 2022			Final WG/EC approval</a:t>
            </a:r>
          </a:p>
          <a:p>
            <a:pPr marL="0" indent="0">
              <a:lnSpc>
                <a:spcPct val="80000"/>
              </a:lnSpc>
              <a:buNone/>
            </a:pPr>
            <a:r>
              <a:rPr lang="en-US" altLang="en-US" dirty="0"/>
              <a:t>Feb 2022			</a:t>
            </a:r>
            <a:r>
              <a:rPr lang="en-US" altLang="en-US" dirty="0" err="1"/>
              <a:t>Revcom</a:t>
            </a:r>
            <a:r>
              <a:rPr lang="en-US" altLang="en-US" dirty="0"/>
              <a:t>/SASB approval</a:t>
            </a:r>
            <a:endParaRPr lang="en-US" dirty="0"/>
          </a:p>
          <a:p>
            <a:pPr>
              <a:buFont typeface="Arial"/>
              <a:buChar char="•"/>
            </a:pP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
        <p:nvSpPr>
          <p:cNvPr id="7" name="Textfeld 6"/>
          <p:cNvSpPr txBox="1"/>
          <p:nvPr/>
        </p:nvSpPr>
        <p:spPr>
          <a:xfrm rot="20107319">
            <a:off x="401988" y="1874361"/>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March 2019</a:t>
            </a:r>
            <a:endParaRPr lang="en-GB" dirty="0"/>
          </a:p>
        </p:txBody>
      </p:sp>
      <p:sp>
        <p:nvSpPr>
          <p:cNvPr id="5" name="Fußzeilenplatzhalter 4"/>
          <p:cNvSpPr>
            <a:spLocks noGrp="1"/>
          </p:cNvSpPr>
          <p:nvPr>
            <p:ph type="ftr" idx="11"/>
          </p:nvPr>
        </p:nvSpPr>
        <p:spPr/>
        <p:txBody>
          <a:bodyPr/>
          <a:lstStyle/>
          <a:p>
            <a:r>
              <a:rPr lang="de-DE"/>
              <a:t>Stephen McCann (BlackBerry)</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2019</a:t>
            </a:r>
            <a:endParaRPr lang="en-GB"/>
          </a:p>
        </p:txBody>
      </p:sp>
      <p:sp>
        <p:nvSpPr>
          <p:cNvPr id="5" name="Footer Placeholder 4"/>
          <p:cNvSpPr>
            <a:spLocks noGrp="1"/>
          </p:cNvSpPr>
          <p:nvPr>
            <p:ph type="ftr" idx="14"/>
          </p:nvPr>
        </p:nvSpPr>
        <p:spPr>
          <a:xfrm>
            <a:off x="6143636" y="6475413"/>
            <a:ext cx="2398702" cy="180975"/>
          </a:xfrm>
        </p:spPr>
        <p:txBody>
          <a:bodyPr/>
          <a:lstStyle/>
          <a:p>
            <a:r>
              <a:rPr lang="de-DE"/>
              <a:t>Stephen McCann (BlackBerry)</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2019</a:t>
            </a:r>
            <a:endParaRPr lang="en-GB"/>
          </a:p>
        </p:txBody>
      </p:sp>
      <p:sp>
        <p:nvSpPr>
          <p:cNvPr id="5" name="Footer Placeholder 4"/>
          <p:cNvSpPr>
            <a:spLocks noGrp="1"/>
          </p:cNvSpPr>
          <p:nvPr>
            <p:ph type="ftr" idx="14"/>
          </p:nvPr>
        </p:nvSpPr>
        <p:spPr>
          <a:xfrm>
            <a:off x="6286512" y="6475413"/>
            <a:ext cx="2255826" cy="180975"/>
          </a:xfrm>
        </p:spPr>
        <p:txBody>
          <a:bodyPr/>
          <a:lstStyle/>
          <a:p>
            <a:r>
              <a:rPr lang="de-DE"/>
              <a:t>Stephen McCann (BlackBerry)</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Hyatt, Vancouver, BC, Canada</a:t>
            </a:r>
            <a:endParaRPr lang="en-US" altLang="en-US" sz="4000" dirty="0">
              <a:latin typeface="Arial" panose="020B0604020202020204" pitchFamily="34" charset="0"/>
            </a:endParaRPr>
          </a:p>
          <a:p>
            <a:pPr algn="ctr">
              <a:lnSpc>
                <a:spcPct val="90000"/>
              </a:lnSpc>
              <a:buFontTx/>
              <a:buNone/>
            </a:pPr>
            <a:r>
              <a:rPr lang="en-US" altLang="en-US" sz="4000" dirty="0">
                <a:latin typeface="Arial" panose="020B0604020202020204" pitchFamily="34" charset="0"/>
              </a:rPr>
              <a:t>March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(Blackberry)</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March 2019</a:t>
            </a:r>
            <a:endParaRPr lang="en-GB" dirty="0"/>
          </a:p>
        </p:txBody>
      </p:sp>
      <p:sp>
        <p:nvSpPr>
          <p:cNvPr id="5" name="Fußzeilenplatzhalter 4"/>
          <p:cNvSpPr>
            <a:spLocks noGrp="1"/>
          </p:cNvSpPr>
          <p:nvPr>
            <p:ph type="ftr" idx="11"/>
          </p:nvPr>
        </p:nvSpPr>
        <p:spPr/>
        <p:txBody>
          <a:bodyPr/>
          <a:lstStyle/>
          <a:p>
            <a:r>
              <a:rPr lang="de-DE"/>
              <a:t>Stephen McCann (BlackBerry)</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March 2019</a:t>
            </a:r>
            <a:endParaRPr lang="en-GB"/>
          </a:p>
        </p:txBody>
      </p:sp>
      <p:sp>
        <p:nvSpPr>
          <p:cNvPr id="5" name="Footer Placeholder 4"/>
          <p:cNvSpPr>
            <a:spLocks noGrp="1"/>
          </p:cNvSpPr>
          <p:nvPr>
            <p:ph type="ftr" idx="14"/>
          </p:nvPr>
        </p:nvSpPr>
        <p:spPr>
          <a:xfrm>
            <a:off x="6215074" y="6475413"/>
            <a:ext cx="2327264" cy="180975"/>
          </a:xfrm>
        </p:spPr>
        <p:txBody>
          <a:bodyPr/>
          <a:lstStyle/>
          <a:p>
            <a:r>
              <a:rPr lang="de-DE"/>
              <a:t>Stephen McCann (BlackBerry)</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33</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March 2019</a:t>
            </a:r>
            <a:endParaRPr lang="en-GB" dirty="0"/>
          </a:p>
        </p:txBody>
      </p:sp>
      <p:sp>
        <p:nvSpPr>
          <p:cNvPr id="5" name="Fußzeilenplatzhalter 4"/>
          <p:cNvSpPr>
            <a:spLocks noGrp="1"/>
          </p:cNvSpPr>
          <p:nvPr>
            <p:ph type="ftr" idx="11"/>
          </p:nvPr>
        </p:nvSpPr>
        <p:spPr/>
        <p:txBody>
          <a:bodyPr/>
          <a:lstStyle/>
          <a:p>
            <a:r>
              <a:rPr lang="de-DE"/>
              <a:t>Stephen McCann (BlackBerry)</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(Blackberry)</a:t>
            </a:r>
          </a:p>
          <a:p>
            <a:endParaRPr lang="en-US" dirty="0"/>
          </a:p>
          <a:p>
            <a:r>
              <a:rPr lang="en-US" dirty="0"/>
              <a:t>Secretary:			</a:t>
            </a:r>
            <a:r>
              <a:rPr lang="en-US" dirty="0" err="1"/>
              <a:t>Xiaofei</a:t>
            </a:r>
            <a:r>
              <a:rPr lang="en-US" dirty="0"/>
              <a:t> Wang (Interdigital)</a:t>
            </a:r>
          </a:p>
          <a:p>
            <a:r>
              <a:rPr lang="en-US" dirty="0"/>
              <a:t>Technical Editor: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err="1"/>
              <a:t>http://newton.meeting.verilan.com</a:t>
            </a:r>
            <a:r>
              <a:rPr lang="de-DE" dirty="0"/>
              <a:t>  </a:t>
            </a:r>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US"/>
              <a:t>March 2019</a:t>
            </a:r>
            <a:endParaRPr lang="en-GB" dirty="0"/>
          </a:p>
        </p:txBody>
      </p:sp>
      <p:sp>
        <p:nvSpPr>
          <p:cNvPr id="5" name="Fußzeilenplatzhalter 4"/>
          <p:cNvSpPr>
            <a:spLocks noGrp="1"/>
          </p:cNvSpPr>
          <p:nvPr>
            <p:ph type="ftr" idx="11"/>
          </p:nvPr>
        </p:nvSpPr>
        <p:spPr/>
        <p:txBody>
          <a:bodyPr/>
          <a:lstStyle/>
          <a:p>
            <a:r>
              <a:rPr lang="de-DE"/>
              <a:t>Stephen McCann (BlackBerry)</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Stephen McCann (BlackBerry)</a:t>
            </a:r>
            <a:endParaRPr lang="en-GB" dirty="0"/>
          </a:p>
        </p:txBody>
      </p:sp>
      <p:sp>
        <p:nvSpPr>
          <p:cNvPr id="6" name="Datumsplatzhalter 5"/>
          <p:cNvSpPr>
            <a:spLocks noGrp="1"/>
          </p:cNvSpPr>
          <p:nvPr>
            <p:ph type="dt" idx="15"/>
          </p:nvPr>
        </p:nvSpPr>
        <p:spPr/>
        <p:txBody>
          <a:bodyPr/>
          <a:lstStyle/>
          <a:p>
            <a:r>
              <a:rPr lang="en-US"/>
              <a:t>March 2019</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184</TotalTime>
  <Words>1621</Words>
  <Application>Microsoft Office PowerPoint</Application>
  <PresentationFormat>On-screen Show (4:3)</PresentationFormat>
  <Paragraphs>299</Paragraphs>
  <Slides>33</Slides>
  <Notes>5</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3" baseType="lpstr">
      <vt:lpstr>Arial Unicode MS</vt:lpstr>
      <vt:lpstr>MS Gothic</vt:lpstr>
      <vt:lpstr>Arial</vt:lpstr>
      <vt:lpstr>Arial Black</vt:lpstr>
      <vt:lpstr>Calibri</vt:lpstr>
      <vt:lpstr>Monotype Sorts</vt:lpstr>
      <vt:lpstr>Times New Roman</vt:lpstr>
      <vt:lpstr>Wingdings</vt:lpstr>
      <vt:lpstr>802-11-BCS-Chair-Slides-Template</vt:lpstr>
      <vt:lpstr>Document</vt:lpstr>
      <vt:lpstr>TGbc Enhanced Broadcast Services Agenda</vt:lpstr>
      <vt:lpstr>Abstract</vt:lpstr>
      <vt:lpstr>  IEEE 802.11 BCS: BroadCast Services Task Group -- TGbc</vt:lpstr>
      <vt:lpstr>Opening Formalities</vt:lpstr>
      <vt:lpstr>Front Table Introduction</vt:lpstr>
      <vt:lpstr>Meeting Protocol</vt:lpstr>
      <vt:lpstr>Reminder to register attendance</vt:lpstr>
      <vt:lpstr>Announcements</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Review and Approve meeting minutes</vt:lpstr>
      <vt:lpstr>TGbc Documents</vt:lpstr>
      <vt:lpstr>Submissions</vt:lpstr>
      <vt:lpstr>Tuesday AM1 Submissions</vt:lpstr>
      <vt:lpstr>Wednesday AM1 Submissions</vt:lpstr>
      <vt:lpstr>Administrative Items</vt:lpstr>
      <vt:lpstr>Goals for the next meeting</vt:lpstr>
      <vt:lpstr>Ad-hoc meetings: Discussion</vt:lpstr>
      <vt:lpstr>Motion to authorize ad-hoc meetings</vt:lpstr>
      <vt:lpstr>Telco Schedule: Discussion</vt:lpstr>
      <vt:lpstr>Motion to authorize Telcons</vt:lpstr>
      <vt:lpstr>TGbc Timeline</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Marc Emmelmann</dc:creator>
  <cp:keywords/>
  <dc:description/>
  <cp:lastModifiedBy>Stephen McCann</cp:lastModifiedBy>
  <cp:revision>10</cp:revision>
  <cp:lastPrinted>1601-01-01T00:00:00Z</cp:lastPrinted>
  <dcterms:created xsi:type="dcterms:W3CDTF">2019-01-18T19:21:37Z</dcterms:created>
  <dcterms:modified xsi:type="dcterms:W3CDTF">2019-03-13T15:06:12Z</dcterms:modified>
  <cp:category/>
</cp:coreProperties>
</file>