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21" r:id="rId20"/>
    <p:sldId id="322" r:id="rId21"/>
    <p:sldId id="323" r:id="rId22"/>
    <p:sldId id="324" r:id="rId23"/>
    <p:sldId id="325" r:id="rId24"/>
    <p:sldId id="326" r:id="rId25"/>
    <p:sldId id="316" r:id="rId26"/>
    <p:sldId id="318" r:id="rId27"/>
    <p:sldId id="317" r:id="rId28"/>
    <p:sldId id="319" r:id="rId29"/>
    <p:sldId id="320" r:id="rId30"/>
    <p:sldId id="327" r:id="rId31"/>
    <p:sldId id="328" r:id="rId32"/>
    <p:sldId id="329" r:id="rId33"/>
    <p:sldId id="330" r:id="rId34"/>
    <p:sldId id="331" r:id="rId35"/>
    <p:sldId id="315" r:id="rId36"/>
    <p:sldId id="312" r:id="rId37"/>
    <p:sldId id="259" r:id="rId38"/>
    <p:sldId id="260" r:id="rId39"/>
    <p:sldId id="261" r:id="rId40"/>
    <p:sldId id="262" r:id="rId41"/>
    <p:sldId id="263"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rch 27" id="{FE964DD5-88F6-4168-B86C-F7E5C891711E}">
          <p14:sldIdLst>
            <p14:sldId id="280"/>
            <p14:sldId id="314"/>
            <p14:sldId id="313"/>
            <p14:sldId id="289"/>
            <p14:sldId id="290"/>
          </p14:sldIdLst>
        </p14:section>
        <p14:section name="April 3rd" id="{000247A0-A865-4345-B575-B5F5D49437B2}">
          <p14:sldIdLst>
            <p14:sldId id="321"/>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April 24th" id="{66D45CB4-F18B-4B34-86EC-8409242C5830}">
          <p14:sldIdLst>
            <p14:sldId id="32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and April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2019-04-22</a:t>
            </a:r>
            <a:endParaRPr lang="en-GB" sz="2000" b="0" dirty="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3</a:t>
            </a:r>
            <a:r>
              <a:rPr lang="en-US" altLang="en-US" baseline="30000" dirty="0" smtClean="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11-19-0579-00-00az-LB240-Secure-TRN-CIDS </a:t>
            </a:r>
            <a:r>
              <a:rPr lang="en-US" sz="1600" dirty="0" smtClean="0"/>
              <a:t>– Clause 29 comment resolution (Assaf – 40min)</a:t>
            </a:r>
          </a:p>
          <a:p>
            <a:pPr lvl="1" algn="just">
              <a:spcBef>
                <a:spcPct val="20000"/>
              </a:spcBef>
              <a:buFontTx/>
              <a:buChar char="•"/>
            </a:pPr>
            <a:r>
              <a:rPr lang="en-US" sz="1600" dirty="0" smtClean="0"/>
              <a:t>11-19-0603-00-00az-LB240-CR for CID 1580 and 2283 (Feng – 30min)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t>
            </a:r>
            <a:r>
              <a:rPr lang="en-US" altLang="en-US" smtClean="0">
                <a:solidFill>
                  <a:schemeClr val="tx2"/>
                </a:solidFill>
              </a:rPr>
              <a:t>April 24</a:t>
            </a:r>
            <a:r>
              <a:rPr lang="en-US" altLang="en-US" baseline="3000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Logistics for the ad hoc (5min).</a:t>
            </a:r>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Resolutions to a few LB240 </a:t>
            </a:r>
            <a:r>
              <a:rPr lang="en-US" sz="1600" dirty="0" smtClean="0"/>
              <a:t>Comments (Ganesh </a:t>
            </a:r>
            <a:r>
              <a:rPr lang="en-US" sz="1600" dirty="0" err="1" smtClean="0"/>
              <a:t>Venkatesan</a:t>
            </a:r>
            <a:r>
              <a:rPr lang="en-US" sz="1600" dirty="0"/>
              <a:t> </a:t>
            </a:r>
            <a:r>
              <a:rPr lang="en-US" sz="1600" dirty="0" smtClean="0"/>
              <a:t>– 15min)</a:t>
            </a:r>
            <a:endParaRPr lang="en-US" sz="1600" dirty="0" smtClean="0"/>
          </a:p>
          <a:p>
            <a:pPr lvl="1" algn="just">
              <a:spcBef>
                <a:spcPct val="20000"/>
              </a:spcBef>
              <a:buFontTx/>
              <a:buChar char="•"/>
            </a:pPr>
            <a:r>
              <a:rPr lang="en-US" sz="1600" dirty="0" smtClean="0"/>
              <a:t>11-19-662 </a:t>
            </a:r>
            <a:r>
              <a:rPr lang="fr-FR" sz="1600" dirty="0"/>
              <a:t>comment </a:t>
            </a:r>
            <a:r>
              <a:rPr lang="fr-FR" sz="1600" dirty="0" err="1"/>
              <a:t>resolution</a:t>
            </a:r>
            <a:r>
              <a:rPr lang="fr-FR" sz="1600" dirty="0"/>
              <a:t> LB240 - Section </a:t>
            </a:r>
            <a:r>
              <a:rPr lang="fr-FR" sz="1600" dirty="0" smtClean="0"/>
              <a:t>9.3.1.19 (Christian </a:t>
            </a:r>
            <a:r>
              <a:rPr lang="fr-FR" sz="1600" dirty="0" smtClean="0"/>
              <a:t>Berger – 30 min)</a:t>
            </a:r>
            <a:endParaRPr lang="fr-FR" sz="1600" dirty="0" smtClean="0"/>
          </a:p>
          <a:p>
            <a:pPr lvl="1" algn="just">
              <a:spcBef>
                <a:spcPct val="20000"/>
              </a:spcBef>
              <a:buFontTx/>
              <a:buChar char="•"/>
            </a:pPr>
            <a:r>
              <a:rPr lang="fr-FR" sz="1600" dirty="0" smtClean="0"/>
              <a:t>11-19-659 </a:t>
            </a:r>
            <a:r>
              <a:rPr lang="en-US" sz="1600" dirty="0"/>
              <a:t>Proposed resolution to CIDs on NTB ranging timing </a:t>
            </a:r>
            <a:r>
              <a:rPr lang="en-US" sz="1600" dirty="0" smtClean="0"/>
              <a:t>control (Qi </a:t>
            </a:r>
            <a:r>
              <a:rPr lang="en-US" sz="1600" dirty="0" smtClean="0"/>
              <a:t>Wang – 30 min) </a:t>
            </a:r>
            <a:r>
              <a:rPr lang="en-US" sz="1600" dirty="0" smtClean="0"/>
              <a:t>– as time permits</a:t>
            </a:r>
            <a:endParaRPr lang="fr-FR" sz="1600" dirty="0" smtClean="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We support the following option the TBD of clause 11.3.3: </a:t>
            </a:r>
          </a:p>
          <a:p>
            <a:pPr marL="0" indent="0"/>
            <a:r>
              <a:rPr lang="en-US" b="0" dirty="0" smtClean="0"/>
              <a:t>O1) Incorporate text from submission 11-19-163r3</a:t>
            </a:r>
          </a:p>
          <a:p>
            <a:pPr marL="0" indent="0"/>
            <a:r>
              <a:rPr lang="en-US" b="0" dirty="0" smtClean="0"/>
              <a:t>O2) Incorporate text corresponding to option B from submission 11-19-466r0 </a:t>
            </a:r>
            <a:endParaRPr lang="en-US" b="0" dirty="0" smtClean="0"/>
          </a:p>
          <a:p>
            <a:pPr marL="0" indent="0"/>
            <a:endParaRPr lang="en-US" b="0" dirty="0"/>
          </a:p>
          <a:p>
            <a:pPr marL="0" indent="0"/>
            <a:r>
              <a:rPr lang="en-US" b="0" dirty="0" smtClean="0"/>
              <a:t>Results </a:t>
            </a:r>
            <a:r>
              <a:rPr lang="en-US" b="0" dirty="0" smtClean="0"/>
              <a:t>(O1/O2/A): 2/4/5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8985851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7647032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5084</TotalTime>
  <Words>2214</Words>
  <Application>Microsoft Office PowerPoint</Application>
  <PresentationFormat>Widescreen</PresentationFormat>
  <Paragraphs>414</Paragraphs>
  <Slides>42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Teleconference Agenda April 3rd</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Teleconference Agenda April 24th</vt:lpstr>
      <vt:lpstr>Submission Review</vt:lpstr>
      <vt:lpstr>CR Submission 11-19-466</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81</cp:revision>
  <cp:lastPrinted>1601-01-01T00:00:00Z</cp:lastPrinted>
  <dcterms:created xsi:type="dcterms:W3CDTF">2018-08-06T10:28:59Z</dcterms:created>
  <dcterms:modified xsi:type="dcterms:W3CDTF">2019-04-24T18:31:56Z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2019-04-22 20:54:34Z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