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280" r:id="rId15"/>
    <p:sldId id="314" r:id="rId16"/>
    <p:sldId id="313" r:id="rId17"/>
    <p:sldId id="289" r:id="rId18"/>
    <p:sldId id="290" r:id="rId19"/>
    <p:sldId id="321" r:id="rId20"/>
    <p:sldId id="322" r:id="rId21"/>
    <p:sldId id="323" r:id="rId22"/>
    <p:sldId id="324" r:id="rId23"/>
    <p:sldId id="325" r:id="rId24"/>
    <p:sldId id="326" r:id="rId25"/>
    <p:sldId id="316" r:id="rId26"/>
    <p:sldId id="318" r:id="rId27"/>
    <p:sldId id="317" r:id="rId28"/>
    <p:sldId id="319" r:id="rId29"/>
    <p:sldId id="320" r:id="rId30"/>
    <p:sldId id="327" r:id="rId31"/>
    <p:sldId id="328" r:id="rId32"/>
    <p:sldId id="329" r:id="rId33"/>
    <p:sldId id="330" r:id="rId34"/>
    <p:sldId id="331" r:id="rId35"/>
    <p:sldId id="315" r:id="rId36"/>
    <p:sldId id="312" r:id="rId37"/>
    <p:sldId id="259" r:id="rId38"/>
    <p:sldId id="260" r:id="rId39"/>
    <p:sldId id="261" r:id="rId40"/>
    <p:sldId id="262" r:id="rId41"/>
    <p:sldId id="263" r:id="rId42"/>
    <p:sldId id="264" r:id="rId4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Lst>
        </p14:section>
        <p14:section name="March 27" id="{FE964DD5-88F6-4168-B86C-F7E5C891711E}">
          <p14:sldIdLst>
            <p14:sldId id="280"/>
            <p14:sldId id="314"/>
            <p14:sldId id="313"/>
            <p14:sldId id="289"/>
            <p14:sldId id="290"/>
          </p14:sldIdLst>
        </p14:section>
        <p14:section name="April 3rd" id="{000247A0-A865-4345-B575-B5F5D49437B2}">
          <p14:sldIdLst>
            <p14:sldId id="321"/>
            <p14:sldId id="322"/>
            <p14:sldId id="323"/>
            <p14:sldId id="324"/>
            <p14:sldId id="325"/>
            <p14:sldId id="326"/>
          </p14:sldIdLst>
        </p14:section>
        <p14:section name="April 10th" id="{AF565E1E-37B3-4982-AAA3-17998117A1D0}">
          <p14:sldIdLst>
            <p14:sldId id="316"/>
            <p14:sldId id="318"/>
            <p14:sldId id="317"/>
            <p14:sldId id="319"/>
            <p14:sldId id="320"/>
          </p14:sldIdLst>
        </p14:section>
        <p14:section name="April 24th" id="{66D45CB4-F18B-4B34-86EC-8409242C5830}">
          <p14:sldIdLst>
            <p14:sldId id="327"/>
            <p14:sldId id="328"/>
            <p14:sldId id="329"/>
            <p14:sldId id="330"/>
            <p14:sldId id="331"/>
          </p14:sldIdLst>
        </p14:section>
        <p14:section name="Backup" id="{1FC769A7-662B-4189-A698-EDDE10EBAB06}">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95" autoAdjust="0"/>
    <p:restoredTop sz="94660"/>
  </p:normalViewPr>
  <p:slideViewPr>
    <p:cSldViewPr>
      <p:cViewPr varScale="1">
        <p:scale>
          <a:sx n="124" d="100"/>
          <a:sy n="124" d="100"/>
        </p:scale>
        <p:origin x="312"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4/22/2019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23</a:t>
            </a:fld>
            <a:endParaRPr lang="en-US"/>
          </a:p>
        </p:txBody>
      </p:sp>
    </p:spTree>
    <p:extLst>
      <p:ext uri="{BB962C8B-B14F-4D97-AF65-F5344CB8AC3E}">
        <p14:creationId xmlns:p14="http://schemas.microsoft.com/office/powerpoint/2010/main" val="29370236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28</a:t>
            </a:fld>
            <a:endParaRPr lang="en-US"/>
          </a:p>
        </p:txBody>
      </p:sp>
    </p:spTree>
    <p:extLst>
      <p:ext uri="{BB962C8B-B14F-4D97-AF65-F5344CB8AC3E}">
        <p14:creationId xmlns:p14="http://schemas.microsoft.com/office/powerpoint/2010/main" val="6142482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33</a:t>
            </a:fld>
            <a:endParaRPr lang="en-US"/>
          </a:p>
        </p:txBody>
      </p:sp>
    </p:spTree>
    <p:extLst>
      <p:ext uri="{BB962C8B-B14F-4D97-AF65-F5344CB8AC3E}">
        <p14:creationId xmlns:p14="http://schemas.microsoft.com/office/powerpoint/2010/main" val="21183816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38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39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April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April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April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April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April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April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April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April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IEEE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802.11-19/0216r5</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roy.want@google.com"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mailto:jonathan.segev@intel.com"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Positioning </a:t>
            </a:r>
            <a:br>
              <a:rPr lang="en-US" altLang="en-US" dirty="0" smtClean="0"/>
            </a:br>
            <a:r>
              <a:rPr lang="en-US" altLang="en-US" dirty="0" smtClean="0"/>
              <a:t>March and April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a:t>:</a:t>
            </a:r>
            <a:r>
              <a:rPr lang="en-GB" sz="2000" b="0"/>
              <a:t> </a:t>
            </a:r>
            <a:r>
              <a:rPr lang="en-GB" sz="2000" b="0" smtClean="0"/>
              <a:t>2019-04-22</a:t>
            </a:r>
            <a:endParaRPr lang="en-GB" sz="2000" b="0" dirty="0"/>
          </a:p>
        </p:txBody>
      </p:sp>
      <p:sp>
        <p:nvSpPr>
          <p:cNvPr id="6" name="Date Placeholder 3"/>
          <p:cNvSpPr>
            <a:spLocks noGrp="1"/>
          </p:cNvSpPr>
          <p:nvPr>
            <p:ph type="dt" idx="10"/>
          </p:nvPr>
        </p:nvSpPr>
        <p:spPr/>
        <p:txBody>
          <a:bodyPr/>
          <a:lstStyle/>
          <a:p>
            <a:r>
              <a:rPr lang="en-US" smtClean="0"/>
              <a:t>April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122"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March 27</a:t>
            </a:r>
            <a:r>
              <a:rPr lang="en-US" altLang="en-US" baseline="30000" dirty="0" smtClean="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smtClean="0"/>
              <a:t>11-19/470 </a:t>
            </a:r>
            <a:r>
              <a:rPr lang="en-US" sz="1600" dirty="0"/>
              <a:t>TB NDP ranging synchronization (Liwen Chu) </a:t>
            </a:r>
          </a:p>
          <a:p>
            <a:pPr lvl="1" algn="just">
              <a:spcBef>
                <a:spcPct val="20000"/>
              </a:spcBef>
              <a:buFontTx/>
              <a:buChar char="•"/>
            </a:pPr>
            <a:r>
              <a:rPr lang="en-US" sz="1600" dirty="0" smtClean="0"/>
              <a:t>11-19/0558 </a:t>
            </a:r>
            <a:r>
              <a:rPr lang="en-US" sz="1600" dirty="0"/>
              <a:t>LB240 First Path BF CIDs</a:t>
            </a:r>
          </a:p>
          <a:p>
            <a:pPr algn="just">
              <a:spcBef>
                <a:spcPct val="20000"/>
              </a:spcBef>
              <a:buFontTx/>
              <a:buChar char="•"/>
            </a:pPr>
            <a:r>
              <a:rPr lang="en-US" sz="1800" b="0" dirty="0" err="1" smtClean="0"/>
              <a:t>AoB</a:t>
            </a:r>
            <a:endParaRPr lang="en-US" sz="1800" b="0" dirty="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11-19-558</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to </a:t>
            </a:r>
            <a:r>
              <a:rPr lang="en-US" b="0" dirty="0"/>
              <a:t>adopt the resolutions depicted by document </a:t>
            </a:r>
            <a:r>
              <a:rPr lang="en-US" b="0" dirty="0" smtClean="0"/>
              <a:t>11-19-558r0 with changes made during the call for CID 1025, 1420, 1016, 2446, 2448, 1418, 1417, 1419, 1234, 1860.</a:t>
            </a:r>
          </a:p>
          <a:p>
            <a:pPr marL="0" indent="0"/>
            <a:endParaRPr lang="en-US" b="0" dirty="0"/>
          </a:p>
          <a:p>
            <a:pPr marL="0" indent="0"/>
            <a:r>
              <a:rPr lang="en-US" b="0" dirty="0" smtClean="0"/>
              <a:t>Results (Y/N/A): 9/0/0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075590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362451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April 3</a:t>
            </a:r>
            <a:r>
              <a:rPr lang="en-US" altLang="en-US" baseline="30000" dirty="0" smtClean="0">
                <a:solidFill>
                  <a:schemeClr val="tx2"/>
                </a:solidFill>
              </a:rPr>
              <a:t>rd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a:t>11-19-0579-00-00az-LB240-Secure-TRN-CIDS </a:t>
            </a:r>
            <a:r>
              <a:rPr lang="en-US" sz="1600" dirty="0" smtClean="0"/>
              <a:t>– Clause 29 comment resolution (Assaf – 40min)</a:t>
            </a:r>
          </a:p>
          <a:p>
            <a:pPr lvl="1" algn="just">
              <a:spcBef>
                <a:spcPct val="20000"/>
              </a:spcBef>
              <a:buFontTx/>
              <a:buChar char="•"/>
            </a:pPr>
            <a:r>
              <a:rPr lang="en-US" sz="1600" dirty="0" smtClean="0"/>
              <a:t>11-19-0603-00-00az-LB240-CR for CID 1580 and 2283 (Feng – 30min)</a:t>
            </a:r>
            <a:endParaRPr lang="en-US" sz="1600" dirty="0"/>
          </a:p>
          <a:p>
            <a:pPr algn="just">
              <a:spcBef>
                <a:spcPct val="20000"/>
              </a:spcBef>
              <a:buFontTx/>
              <a:buChar char="•"/>
            </a:pPr>
            <a:r>
              <a:rPr lang="en-US" sz="1800" b="0" dirty="0" err="1" smtClean="0"/>
              <a:t>AoB</a:t>
            </a:r>
            <a:endParaRPr lang="en-US" sz="1800" b="0" dirty="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439397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smtClean="0">
                <a:cs typeface="Times New Roman" panose="02020603050405020304" pitchFamily="18" charset="0"/>
              </a:rPr>
              <a:t>Telecon</a:t>
            </a:r>
            <a:r>
              <a:rPr lang="en-US" altLang="en-US" sz="4400" dirty="0" smtClean="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5205462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11-19-579</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a:t>
            </a:r>
            <a:r>
              <a:rPr lang="en-US" b="0" dirty="0"/>
              <a:t>adopt the resolutions depicted by document </a:t>
            </a:r>
            <a:r>
              <a:rPr lang="en-US" b="0" dirty="0" smtClean="0"/>
              <a:t>11-19-579r2 with changes made during the </a:t>
            </a:r>
            <a:r>
              <a:rPr lang="en-US" b="0" dirty="0"/>
              <a:t>call for CIDs1097, 2382, 1000, 1304, 1001, 1173, 1174, 3290, 3272, 2383, 1422, 1175, 1176, 1177, 2374, 2375, 2376, 1304, 1307, 1008, 1004, 1006, 1048, 1009, 1010, 1041, 1054, 1004, </a:t>
            </a:r>
            <a:r>
              <a:rPr lang="en-US" b="0" dirty="0" smtClean="0"/>
              <a:t>1041.</a:t>
            </a:r>
          </a:p>
          <a:p>
            <a:pPr marL="0" indent="0"/>
            <a:endParaRPr lang="en-US" b="0" dirty="0"/>
          </a:p>
          <a:p>
            <a:pPr marL="0" indent="0"/>
            <a:r>
              <a:rPr lang="en-US" b="0" dirty="0" smtClean="0"/>
              <a:t>Results (Y/N/A): 11/0/0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2846401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11-19-603</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to </a:t>
            </a:r>
            <a:r>
              <a:rPr lang="en-US" b="0" dirty="0"/>
              <a:t>adopt the resolutions depicted by document </a:t>
            </a:r>
            <a:r>
              <a:rPr lang="en-US" b="0" dirty="0" smtClean="0"/>
              <a:t>11-19-603r0 for CID </a:t>
            </a:r>
            <a:r>
              <a:rPr lang="en-US" b="0" dirty="0"/>
              <a:t>1580 and </a:t>
            </a:r>
            <a:r>
              <a:rPr lang="en-US" b="0" dirty="0" smtClean="0"/>
              <a:t>2283.</a:t>
            </a:r>
          </a:p>
          <a:p>
            <a:pPr marL="0" indent="0"/>
            <a:endParaRPr lang="en-US" b="0" dirty="0"/>
          </a:p>
          <a:p>
            <a:pPr marL="0" indent="0"/>
            <a:r>
              <a:rPr lang="en-US" b="0" dirty="0" smtClean="0"/>
              <a:t>Results (Y/N/A): 10/0/0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9662296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6069085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2679764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April 10</a:t>
            </a:r>
            <a:r>
              <a:rPr lang="en-US" altLang="en-US" baseline="30000" dirty="0" smtClean="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smtClean="0"/>
              <a:t>11-19-622-00-00az-LB240-Clause-3-CIDS (Assaf Kasher) – 15min</a:t>
            </a:r>
            <a:endParaRPr lang="en-US" sz="1600" dirty="0"/>
          </a:p>
          <a:p>
            <a:pPr algn="just">
              <a:spcBef>
                <a:spcPct val="20000"/>
              </a:spcBef>
              <a:buFontTx/>
              <a:buChar char="•"/>
            </a:pPr>
            <a:r>
              <a:rPr lang="en-US" sz="1800" b="0" dirty="0" err="1" smtClean="0"/>
              <a:t>AoB</a:t>
            </a:r>
            <a:endParaRPr lang="en-US" sz="1800" b="0" dirty="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41269009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3106173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11-19-622</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a:t>
            </a:r>
            <a:r>
              <a:rPr lang="en-US" b="0" dirty="0"/>
              <a:t>adopt the resolutions depicted by document </a:t>
            </a:r>
            <a:r>
              <a:rPr lang="en-US" b="0" dirty="0" smtClean="0"/>
              <a:t>11-19-622r1 for CIDs </a:t>
            </a:r>
            <a:r>
              <a:rPr lang="en-GB" b="0" dirty="0"/>
              <a:t>1009, 2020, 1486, 1487, 1758, 2391, 1488, 1913 1735, 1093</a:t>
            </a:r>
            <a:r>
              <a:rPr lang="en-US" b="0" dirty="0" smtClean="0"/>
              <a:t>.</a:t>
            </a:r>
          </a:p>
          <a:p>
            <a:pPr marL="0" indent="0"/>
            <a:endParaRPr lang="en-US" b="0" dirty="0"/>
          </a:p>
          <a:p>
            <a:pPr marL="0" indent="0"/>
            <a:r>
              <a:rPr lang="en-US" b="0" dirty="0" smtClean="0"/>
              <a:t>Results (Y/N/A): 8/0/0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41807296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05973688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6693713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a:t>
            </a:r>
            <a:r>
              <a:rPr lang="en-US" altLang="en-US" dirty="0"/>
              <a:t>presentation contains the </a:t>
            </a:r>
            <a:r>
              <a:rPr lang="en-US" altLang="en-US" dirty="0" smtClean="0"/>
              <a:t>agenda for IEEE </a:t>
            </a:r>
            <a:r>
              <a:rPr lang="en-US" altLang="en-US" dirty="0"/>
              <a:t>802.11 </a:t>
            </a:r>
            <a:r>
              <a:rPr lang="en-US" altLang="en-US" dirty="0" err="1"/>
              <a:t>TGaz</a:t>
            </a:r>
            <a:r>
              <a:rPr lang="en-US" altLang="en-US" dirty="0"/>
              <a:t> Next Generation Positioning </a:t>
            </a:r>
            <a:r>
              <a:rPr lang="en-US" altLang="en-US" dirty="0" smtClean="0"/>
              <a:t>for the March and April teleconference.</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a:t>
            </a:r>
            <a:r>
              <a:rPr lang="en-US" altLang="en-US" smtClean="0">
                <a:solidFill>
                  <a:schemeClr val="tx2"/>
                </a:solidFill>
              </a:rPr>
              <a:t>April 24</a:t>
            </a:r>
            <a:r>
              <a:rPr lang="en-US" altLang="en-US" baseline="30000" smtClean="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a:t>
            </a:r>
            <a:r>
              <a:rPr lang="en-US" sz="1800" b="0"/>
              <a:t>order </a:t>
            </a:r>
            <a:r>
              <a:rPr lang="en-US" sz="1800" b="0" smtClean="0"/>
              <a:t>(2min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smtClean="0"/>
              <a:t>Logistics for the ad hoc (5min).</a:t>
            </a:r>
            <a:endParaRPr lang="en-US" altLang="en-US" sz="1800" b="0" smtClean="0"/>
          </a:p>
          <a:p>
            <a:pPr algn="just">
              <a:spcBef>
                <a:spcPct val="20000"/>
              </a:spcBef>
              <a:buFontTx/>
              <a:buChar char="•"/>
            </a:pPr>
            <a:r>
              <a:rPr lang="en-US" altLang="en-US" sz="1800" b="0" smtClean="0"/>
              <a:t>Review </a:t>
            </a:r>
            <a:r>
              <a:rPr lang="en-US" altLang="en-US" sz="1800" b="0" dirty="0" smtClean="0"/>
              <a:t>submissions:</a:t>
            </a:r>
          </a:p>
          <a:p>
            <a:pPr lvl="1" algn="just">
              <a:spcBef>
                <a:spcPct val="20000"/>
              </a:spcBef>
              <a:buFontTx/>
              <a:buChar char="•"/>
            </a:pPr>
            <a:r>
              <a:rPr lang="en-US" sz="1600"/>
              <a:t>11-19-466 Resolutions to a few LB240 </a:t>
            </a:r>
            <a:r>
              <a:rPr lang="en-US" sz="1600" smtClean="0"/>
              <a:t>Comments (Ganesh Venkatesan)</a:t>
            </a:r>
          </a:p>
          <a:p>
            <a:pPr lvl="1" algn="just">
              <a:spcBef>
                <a:spcPct val="20000"/>
              </a:spcBef>
              <a:buFontTx/>
              <a:buChar char="•"/>
            </a:pPr>
            <a:r>
              <a:rPr lang="en-US" sz="1600" smtClean="0"/>
              <a:t>11-19-662 </a:t>
            </a:r>
            <a:r>
              <a:rPr lang="fr-FR" sz="1600"/>
              <a:t>comment resolution LB240 - Section </a:t>
            </a:r>
            <a:r>
              <a:rPr lang="fr-FR" sz="1600" smtClean="0"/>
              <a:t>9.3.1.19 (Christian Berger</a:t>
            </a:r>
            <a:r>
              <a:rPr lang="fr-FR" sz="1600" smtClean="0"/>
              <a:t>)</a:t>
            </a:r>
            <a:endParaRPr lang="fr-FR" sz="1600" smtClean="0"/>
          </a:p>
          <a:p>
            <a:pPr lvl="1" algn="just">
              <a:spcBef>
                <a:spcPct val="20000"/>
              </a:spcBef>
              <a:buFontTx/>
              <a:buChar char="•"/>
            </a:pPr>
            <a:r>
              <a:rPr lang="fr-FR" sz="1600" smtClean="0"/>
              <a:t>11-19-659 </a:t>
            </a:r>
            <a:r>
              <a:rPr lang="en-US" sz="1600"/>
              <a:t>Proposed resolution to CIDs on NTB ranging </a:t>
            </a:r>
            <a:r>
              <a:rPr lang="en-US" sz="1600"/>
              <a:t>timing </a:t>
            </a:r>
            <a:r>
              <a:rPr lang="en-US" sz="1600" smtClean="0"/>
              <a:t>control (Qi Wang) – as time permits</a:t>
            </a:r>
            <a:endParaRPr lang="fr-FR" sz="1600" smtClean="0"/>
          </a:p>
          <a:p>
            <a:pPr lvl="1" algn="just">
              <a:spcBef>
                <a:spcPct val="20000"/>
              </a:spcBef>
              <a:buFontTx/>
              <a:buChar char="•"/>
            </a:pPr>
            <a:endParaRPr lang="en-US" sz="1600" dirty="0"/>
          </a:p>
          <a:p>
            <a:pPr algn="just">
              <a:spcBef>
                <a:spcPct val="20000"/>
              </a:spcBef>
              <a:buFontTx/>
              <a:buChar char="•"/>
            </a:pPr>
            <a:r>
              <a:rPr lang="en-US" sz="1800" b="0" smtClean="0"/>
              <a:t>AoB</a:t>
            </a:r>
            <a:endParaRPr lang="en-US" sz="1800" b="0" dirty="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0279778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8511226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11-19-622</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a:t>
            </a:r>
            <a:r>
              <a:rPr lang="en-US" b="0" dirty="0"/>
              <a:t>adopt the resolutions depicted by document </a:t>
            </a:r>
            <a:r>
              <a:rPr lang="en-US" b="0" dirty="0" smtClean="0"/>
              <a:t>11-19-622r1 for CIDs </a:t>
            </a:r>
            <a:r>
              <a:rPr lang="en-GB" b="0" dirty="0"/>
              <a:t>1009, 2020, 1486, 1487, 1758, 2391, 1488, 1913 1735, 1093</a:t>
            </a:r>
            <a:r>
              <a:rPr lang="en-US" b="0" dirty="0" smtClean="0"/>
              <a:t>.</a:t>
            </a:r>
          </a:p>
          <a:p>
            <a:pPr marL="0" indent="0"/>
            <a:endParaRPr lang="en-US" b="0" dirty="0"/>
          </a:p>
          <a:p>
            <a:pPr marL="0" indent="0"/>
            <a:r>
              <a:rPr lang="en-US" b="0" dirty="0" smtClean="0"/>
              <a:t>Results (Y/N/A): 8/0/0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984724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89858514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76470328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Backup</a:t>
            </a:r>
            <a:endParaRPr lang="en-US" sz="4400"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37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38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39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lvl="1"/>
            <a:r>
              <a:rPr lang="en-US" altLang="en-US" dirty="0" smtClean="0"/>
              <a:t>Please register by sending an email to </a:t>
            </a:r>
            <a:r>
              <a:rPr lang="en-US" altLang="en-US" dirty="0" smtClean="0">
                <a:hlinkClick r:id="rId3"/>
              </a:rPr>
              <a:t>roy.want@google.com</a:t>
            </a:r>
            <a:r>
              <a:rPr lang="en-US" altLang="en-US" dirty="0" smtClean="0"/>
              <a:t> or </a:t>
            </a:r>
            <a:r>
              <a:rPr lang="en-US" altLang="en-US" dirty="0" smtClean="0">
                <a:hlinkClick r:id="rId4"/>
              </a:rPr>
              <a:t>jonathan.segev@intel.com</a:t>
            </a:r>
            <a:r>
              <a:rPr lang="en-US" altLang="en-US" dirty="0" smtClean="0"/>
              <a:t> </a:t>
            </a:r>
            <a:endParaRPr lang="en-US" altLang="en-US" dirty="0"/>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4966</TotalTime>
  <Words>2207</Words>
  <Application>Microsoft Office PowerPoint</Application>
  <PresentationFormat>Widescreen</PresentationFormat>
  <Paragraphs>413</Paragraphs>
  <Slides>42</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50" baseType="lpstr">
      <vt:lpstr>Arial Unicode MS</vt:lpstr>
      <vt:lpstr>MS Gothic</vt:lpstr>
      <vt:lpstr>Arial</vt:lpstr>
      <vt:lpstr>Calibri</vt:lpstr>
      <vt:lpstr>Monotype Sorts</vt:lpstr>
      <vt:lpstr>Times New Roman</vt:lpstr>
      <vt:lpstr>Office Theme</vt:lpstr>
      <vt:lpstr>Document</vt:lpstr>
      <vt:lpstr>TGaz Next Generation Positioning  March and April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Teleconference Agenda March 27th</vt:lpstr>
      <vt:lpstr>CR Submission 11-19-558</vt:lpstr>
      <vt:lpstr>Submission Review</vt:lpstr>
      <vt:lpstr>AOB?</vt:lpstr>
      <vt:lpstr>Adjourn</vt:lpstr>
      <vt:lpstr>Teleconference Agenda April 3rd</vt:lpstr>
      <vt:lpstr>Submission Review</vt:lpstr>
      <vt:lpstr>CR Submission 11-19-579</vt:lpstr>
      <vt:lpstr>CR Submission 11-19-603</vt:lpstr>
      <vt:lpstr>AOB?</vt:lpstr>
      <vt:lpstr>Adjourn</vt:lpstr>
      <vt:lpstr>Teleconference Agenda April 10th</vt:lpstr>
      <vt:lpstr>Submission Review</vt:lpstr>
      <vt:lpstr>CR Submission 11-19-622</vt:lpstr>
      <vt:lpstr>AOB?</vt:lpstr>
      <vt:lpstr>Adjourn</vt:lpstr>
      <vt:lpstr>Teleconference Agenda April 24th</vt:lpstr>
      <vt:lpstr>Submission Review</vt:lpstr>
      <vt:lpstr>CR Submission 11-19-622</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75</cp:revision>
  <cp:lastPrinted>1601-01-01T00:00:00Z</cp:lastPrinted>
  <dcterms:created xsi:type="dcterms:W3CDTF">2018-08-06T10:28:59Z</dcterms:created>
  <dcterms:modified xsi:type="dcterms:W3CDTF">2019-04-22T20:54:35Z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ae793f86-3b7a-4bc6-9096-4270e6b5c0dc</vt:lpwstr>
  </property>
  <property fmtid="{D5CDD505-2E9C-101B-9397-08002B2CF9AE}" pid="3" name="CTP_TimeStamp">
    <vt:lpwstr>2019-04-22 20:54:34Z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