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65" r:id="rId2"/>
    <p:sldId id="321" r:id="rId3"/>
    <p:sldId id="366" r:id="rId4"/>
    <p:sldId id="410" r:id="rId5"/>
    <p:sldId id="415" r:id="rId6"/>
    <p:sldId id="416" r:id="rId7"/>
  </p:sldIdLst>
  <p:sldSz cx="9144000" cy="6858000" type="screen4x3"/>
  <p:notesSz cx="7023100" cy="9309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an Hart (brianh)2" initials="BDH2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9966"/>
    <a:srgbClr val="CCFF99"/>
    <a:srgbClr val="FF00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952" autoAdjust="0"/>
  </p:normalViewPr>
  <p:slideViewPr>
    <p:cSldViewPr>
      <p:cViewPr varScale="1">
        <p:scale>
          <a:sx n="100" d="100"/>
          <a:sy n="100" d="100"/>
        </p:scale>
        <p:origin x="931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2508" y="78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3002" y="176284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239" y="176284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7951" y="9009731"/>
            <a:ext cx="1331302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dirty="0"/>
              <a:t>Santosh Pandey,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3901" y="9009732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0171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2633" y="388543"/>
            <a:ext cx="561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2632" y="9009732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40171"/>
            <a:r>
              <a:rPr lang="en-GB" dirty="0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2632" y="8998585"/>
            <a:ext cx="577379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6415" y="9666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2435" y="9666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 dirty="0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770" y="4422062"/>
            <a:ext cx="5151560" cy="418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36" tIns="46369" rIns="94336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63086" y="9012916"/>
            <a:ext cx="1799188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492" lvl="4" algn="r" defTabSz="940171">
              <a:defRPr/>
            </a:lvl5pPr>
          </a:lstStyle>
          <a:p>
            <a:pPr lvl="4">
              <a:defRPr/>
            </a:pPr>
            <a:r>
              <a:rPr lang="en-GB" dirty="0"/>
              <a:t>Santosh Pandey,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41" y="9012916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3181" y="9012916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dirty="0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dirty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62340" y="9012916"/>
            <a:ext cx="2099934" cy="184666"/>
          </a:xfrm>
          <a:noFill/>
        </p:spPr>
        <p:txBody>
          <a:bodyPr/>
          <a:lstStyle>
            <a:lvl1pPr marL="345369" indent="-345369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60492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20984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8147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41967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302459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/>
              <a:t>Santosh Pandey, Cisco</a:t>
            </a:r>
            <a:endParaRPr lang="en-GB" dirty="0"/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8101" y="9012916"/>
            <a:ext cx="415177" cy="184666"/>
          </a:xfrm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703263"/>
            <a:ext cx="4638675" cy="3479800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732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dirty="0"/>
              <a:t>Santosh Pandey, Cisco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9778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Jan 2019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085541" y="332601"/>
            <a:ext cx="335995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802.11-19-0202/r1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62273" y="6475413"/>
            <a:ext cx="88165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baseline="0" dirty="0"/>
              <a:t> Submission   </a:t>
            </a:r>
            <a:endParaRPr lang="en-GB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90656" cy="1231032"/>
          </a:xfrm>
          <a:noFill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 smtClean="0"/>
              <a:t>TGbd</a:t>
            </a:r>
            <a:r>
              <a:rPr lang="en-US" dirty="0" smtClean="0"/>
              <a:t> agreed terminology and requirements</a:t>
            </a:r>
            <a:endParaRPr lang="en-US" dirty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03988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2019-01-17</a:t>
            </a:r>
            <a:endParaRPr lang="en-GB" sz="2000" b="0" dirty="0"/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Bo Sun (ZTE)</a:t>
            </a:r>
            <a:endParaRPr lang="en-GB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2126312"/>
              </p:ext>
            </p:extLst>
          </p:nvPr>
        </p:nvGraphicFramePr>
        <p:xfrm>
          <a:off x="612775" y="2865438"/>
          <a:ext cx="8008938" cy="2613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6" name="Document" r:id="rId4" imgW="10557816" imgH="3437514" progId="Word.Document.8">
                  <p:embed/>
                </p:oleObj>
              </mc:Choice>
              <mc:Fallback>
                <p:oleObj name="Document" r:id="rId4" imgW="10557816" imgH="343751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775" y="2865438"/>
                        <a:ext cx="8008938" cy="26130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1540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en-US" dirty="0" smtClean="0"/>
              <a:t>This document contains the agreed terminology to be used in the development of the next generation of IEEE 802.11p technology in IEEE 802.11bd Task Group [1]</a:t>
            </a:r>
          </a:p>
          <a:p>
            <a:r>
              <a:rPr lang="en-GB" altLang="en-US" dirty="0" smtClean="0"/>
              <a:t>It also reiterates the PAR requirements related to the agreed terminology [2]</a:t>
            </a:r>
            <a:endParaRPr lang="en-GB" alt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Bo Sun (ZTE)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112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34008"/>
            <a:ext cx="7772400" cy="1066800"/>
          </a:xfrm>
        </p:spPr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17440"/>
            <a:ext cx="7772400" cy="4203848"/>
          </a:xfrm>
        </p:spPr>
        <p:txBody>
          <a:bodyPr>
            <a:normAutofit/>
          </a:bodyPr>
          <a:lstStyle/>
          <a:p>
            <a:pPr marL="342900" lvl="1" indent="-342900">
              <a:buFontTx/>
              <a:buChar char="•"/>
            </a:pPr>
            <a:r>
              <a:rPr lang="en-US" altLang="en-US" sz="1800" b="1" dirty="0"/>
              <a:t>Interoperability – </a:t>
            </a:r>
            <a:r>
              <a:rPr lang="en-US" altLang="en-US" sz="1800" dirty="0" smtClean="0"/>
              <a:t>IEEE 802.</a:t>
            </a:r>
            <a:r>
              <a:rPr lang="en-US" sz="1800" dirty="0" smtClean="0"/>
              <a:t>11p </a:t>
            </a:r>
            <a:r>
              <a:rPr lang="en-US" sz="1800" dirty="0"/>
              <a:t>devices to be able to decode at least one mode </a:t>
            </a:r>
            <a:r>
              <a:rPr lang="en-US" sz="1800" dirty="0" smtClean="0"/>
              <a:t>of transmission of IEEE 802.11bd devices, and IEEE 802.11bd </a:t>
            </a:r>
            <a:r>
              <a:rPr lang="en-US" sz="1800" dirty="0"/>
              <a:t>devices to be able to decode </a:t>
            </a:r>
            <a:r>
              <a:rPr lang="en-US" sz="1800" dirty="0" smtClean="0"/>
              <a:t>IEEE 802.11p </a:t>
            </a:r>
            <a:r>
              <a:rPr lang="en-US" sz="1800" dirty="0"/>
              <a:t>transmissions</a:t>
            </a:r>
            <a:endParaRPr lang="en-US" altLang="en-US" sz="1800" b="1" dirty="0"/>
          </a:p>
          <a:p>
            <a:pPr marL="342900" lvl="1" indent="-342900">
              <a:buFontTx/>
              <a:buChar char="•"/>
            </a:pPr>
            <a:r>
              <a:rPr lang="en-US" altLang="en-US" sz="1800" b="1" dirty="0"/>
              <a:t>Co-existence</a:t>
            </a:r>
            <a:r>
              <a:rPr lang="en-US" altLang="en-US" sz="1800" dirty="0"/>
              <a:t> – </a:t>
            </a:r>
            <a:r>
              <a:rPr lang="en-US" altLang="en-US" sz="1800" dirty="0" smtClean="0"/>
              <a:t>IEEE 802.</a:t>
            </a:r>
            <a:r>
              <a:rPr lang="en-US" sz="1800" dirty="0" smtClean="0"/>
              <a:t>11p </a:t>
            </a:r>
            <a:r>
              <a:rPr lang="en-US" sz="1800" dirty="0"/>
              <a:t>devices to be able to </a:t>
            </a:r>
            <a:r>
              <a:rPr lang="en-US" sz="1800" dirty="0" smtClean="0"/>
              <a:t>detect IEEE 802.11bd </a:t>
            </a:r>
            <a:r>
              <a:rPr lang="en-US" sz="1800" dirty="0"/>
              <a:t>transmissions (and hence defer from transmissions during </a:t>
            </a:r>
            <a:r>
              <a:rPr lang="en-US" sz="1800" dirty="0" smtClean="0"/>
              <a:t>IEEE 802.11bd </a:t>
            </a:r>
            <a:r>
              <a:rPr lang="en-US" sz="1800" dirty="0"/>
              <a:t>transmissions causing collisions) and vice versa</a:t>
            </a:r>
          </a:p>
          <a:p>
            <a:pPr marL="342900" lvl="1" indent="-342900">
              <a:buFontTx/>
              <a:buChar char="•"/>
            </a:pPr>
            <a:r>
              <a:rPr lang="en-US" sz="1800" b="1" dirty="0"/>
              <a:t>Backward compatibility</a:t>
            </a:r>
            <a:r>
              <a:rPr lang="en-US" sz="1800" dirty="0"/>
              <a:t> – Ability of </a:t>
            </a:r>
            <a:r>
              <a:rPr lang="en-US" sz="1800" dirty="0" smtClean="0"/>
              <a:t>IEEE 802.11bd </a:t>
            </a:r>
            <a:r>
              <a:rPr lang="en-US" sz="1800" dirty="0"/>
              <a:t>devices to operate in a mode in which they can interoperate with </a:t>
            </a:r>
            <a:r>
              <a:rPr lang="en-US" sz="1800" dirty="0" smtClean="0"/>
              <a:t>IEEE 802.11p </a:t>
            </a:r>
            <a:r>
              <a:rPr lang="en-US" sz="1800" dirty="0"/>
              <a:t>devices</a:t>
            </a:r>
          </a:p>
          <a:p>
            <a:pPr marL="342900" lvl="1" indent="-342900">
              <a:buFontTx/>
              <a:buChar char="•"/>
            </a:pPr>
            <a:r>
              <a:rPr lang="en-US" altLang="en-US" sz="1800" b="1" dirty="0"/>
              <a:t>Fairness</a:t>
            </a:r>
            <a:r>
              <a:rPr lang="en-US" altLang="en-US" sz="1800" dirty="0"/>
              <a:t> – Ability of </a:t>
            </a:r>
            <a:r>
              <a:rPr lang="en-US" altLang="en-US" sz="1800" dirty="0" smtClean="0"/>
              <a:t>IEEE 802.</a:t>
            </a:r>
            <a:r>
              <a:rPr lang="en-US" sz="1800" dirty="0" smtClean="0"/>
              <a:t>11p </a:t>
            </a:r>
            <a:r>
              <a:rPr lang="en-US" sz="1800" dirty="0"/>
              <a:t>devices to have the same opportunities as </a:t>
            </a:r>
            <a:r>
              <a:rPr lang="en-US" sz="1800" dirty="0" smtClean="0"/>
              <a:t>IEEE 802.11bd </a:t>
            </a:r>
            <a:r>
              <a:rPr lang="en-US" sz="1800" dirty="0"/>
              <a:t>devices to access the channel </a:t>
            </a:r>
            <a:endParaRPr lang="en-US" altLang="en-US" sz="1800" dirty="0"/>
          </a:p>
          <a:p>
            <a:pPr marL="342900" lvl="1" indent="-342900">
              <a:buFontTx/>
              <a:buChar char="•"/>
            </a:pPr>
            <a:endParaRPr lang="en-US" altLang="en-US" sz="1800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Bo Sun (ZTE)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9609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802.11bd </a:t>
            </a:r>
            <a:r>
              <a:rPr lang="en-US" dirty="0"/>
              <a:t>Device Modes</a:t>
            </a:r>
          </a:p>
        </p:txBody>
      </p:sp>
      <p:sp>
        <p:nvSpPr>
          <p:cNvPr id="7" name="Oval 6">
            <a:extLst>
              <a:ext uri="{FF2B5EF4-FFF2-40B4-BE49-F238E27FC236}">
                <a16:creationId xmlns="" xmlns:a16="http://schemas.microsoft.com/office/drawing/2014/main" id="{3D583980-FCA6-4EDD-8473-53E36AAA8DD9}"/>
              </a:ext>
            </a:extLst>
          </p:cNvPr>
          <p:cNvSpPr/>
          <p:nvPr/>
        </p:nvSpPr>
        <p:spPr bwMode="auto">
          <a:xfrm>
            <a:off x="152400" y="2987040"/>
            <a:ext cx="2651760" cy="2651760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TX: New PHY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 sz="2200" dirty="0">
              <a:solidFill>
                <a:schemeClr val="tx1"/>
              </a:solidFill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11p device </a:t>
            </a:r>
            <a:r>
              <a:rPr lang="en-US" sz="2000" dirty="0">
                <a:solidFill>
                  <a:schemeClr val="tx1"/>
                </a:solidFill>
              </a:rPr>
              <a:t>is aware of messages but can’t decode </a:t>
            </a:r>
            <a:r>
              <a:rPr lang="en-US" sz="2200" dirty="0">
                <a:solidFill>
                  <a:schemeClr val="tx1"/>
                </a:solidFill>
              </a:rPr>
              <a:t>(</a:t>
            </a:r>
            <a:r>
              <a:rPr lang="en-US" sz="2200" b="1" dirty="0">
                <a:solidFill>
                  <a:schemeClr val="tx1"/>
                </a:solidFill>
              </a:rPr>
              <a:t>coexistence</a:t>
            </a:r>
            <a:r>
              <a:rPr lang="en-US" sz="2200" dirty="0">
                <a:solidFill>
                  <a:schemeClr val="tx1"/>
                </a:solidFill>
              </a:rPr>
              <a:t>)</a:t>
            </a: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="" xmlns:a16="http://schemas.microsoft.com/office/drawing/2014/main" id="{7F4BA81E-6806-4F6D-B77B-0B2AB0DD3AC3}"/>
              </a:ext>
            </a:extLst>
          </p:cNvPr>
          <p:cNvSpPr/>
          <p:nvPr/>
        </p:nvSpPr>
        <p:spPr bwMode="auto">
          <a:xfrm>
            <a:off x="3520440" y="2987040"/>
            <a:ext cx="2651760" cy="265176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TX: 11p messages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2000" dirty="0">
                <a:solidFill>
                  <a:schemeClr val="tx1"/>
                </a:solidFill>
              </a:rPr>
              <a:t>11p device decodes messages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2000" dirty="0">
                <a:solidFill>
                  <a:schemeClr val="tx1"/>
                </a:solidFill>
              </a:rPr>
              <a:t> (</a:t>
            </a:r>
            <a:r>
              <a:rPr lang="en-US" sz="2000" b="1" dirty="0">
                <a:solidFill>
                  <a:schemeClr val="tx1"/>
                </a:solidFill>
              </a:rPr>
              <a:t>interoperate</a:t>
            </a:r>
            <a:r>
              <a:rPr lang="en-US" sz="2000" dirty="0">
                <a:solidFill>
                  <a:schemeClr val="tx1"/>
                </a:solidFill>
              </a:rPr>
              <a:t>)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Connector: Curved 11">
            <a:extLst>
              <a:ext uri="{FF2B5EF4-FFF2-40B4-BE49-F238E27FC236}">
                <a16:creationId xmlns="" xmlns:a16="http://schemas.microsoft.com/office/drawing/2014/main" id="{DD7498DF-6FD3-43BC-9CBE-8849BF390D48}"/>
              </a:ext>
            </a:extLst>
          </p:cNvPr>
          <p:cNvCxnSpPr>
            <a:cxnSpLocks/>
            <a:stCxn id="7" idx="7"/>
            <a:endCxn id="8" idx="1"/>
          </p:cNvCxnSpPr>
          <p:nvPr/>
        </p:nvCxnSpPr>
        <p:spPr bwMode="auto">
          <a:xfrm rot="5400000" flipH="1" flipV="1">
            <a:off x="3162300" y="2628900"/>
            <a:ext cx="12700" cy="1492962"/>
          </a:xfrm>
          <a:prstGeom prst="curvedConnector3">
            <a:avLst>
              <a:gd name="adj1" fmla="val 4857803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4" name="Connector: Curved 13">
            <a:extLst>
              <a:ext uri="{FF2B5EF4-FFF2-40B4-BE49-F238E27FC236}">
                <a16:creationId xmlns="" xmlns:a16="http://schemas.microsoft.com/office/drawing/2014/main" id="{FF11B481-81E6-4C15-84E0-5F3C13872DCA}"/>
              </a:ext>
            </a:extLst>
          </p:cNvPr>
          <p:cNvCxnSpPr>
            <a:cxnSpLocks/>
            <a:stCxn id="8" idx="3"/>
            <a:endCxn id="7" idx="5"/>
          </p:cNvCxnSpPr>
          <p:nvPr/>
        </p:nvCxnSpPr>
        <p:spPr bwMode="auto">
          <a:xfrm rot="5400000">
            <a:off x="3162300" y="4503978"/>
            <a:ext cx="12700" cy="1492962"/>
          </a:xfrm>
          <a:prstGeom prst="curvedConnector3">
            <a:avLst>
              <a:gd name="adj1" fmla="val 4857803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E483B142-0DA4-42CC-A218-919104B9E493}"/>
              </a:ext>
            </a:extLst>
          </p:cNvPr>
          <p:cNvSpPr txBox="1"/>
          <p:nvPr/>
        </p:nvSpPr>
        <p:spPr>
          <a:xfrm>
            <a:off x="1634323" y="2032065"/>
            <a:ext cx="325281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chemeClr val="tx1"/>
                </a:solidFill>
              </a:rPr>
              <a:t>Mode transition </a:t>
            </a:r>
          </a:p>
          <a:p>
            <a:r>
              <a:rPr lang="en-US" sz="2200" dirty="0">
                <a:solidFill>
                  <a:schemeClr val="tx1"/>
                </a:solidFill>
              </a:rPr>
              <a:t>(</a:t>
            </a:r>
            <a:r>
              <a:rPr lang="en-US" sz="2200" b="1" dirty="0">
                <a:solidFill>
                  <a:schemeClr val="tx1"/>
                </a:solidFill>
              </a:rPr>
              <a:t>backward compatibility</a:t>
            </a:r>
            <a:r>
              <a:rPr lang="en-US" sz="22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3" name="Oval 12">
            <a:extLst>
              <a:ext uri="{FF2B5EF4-FFF2-40B4-BE49-F238E27FC236}">
                <a16:creationId xmlns="" xmlns:a16="http://schemas.microsoft.com/office/drawing/2014/main" id="{081E4F3A-3599-46C2-98FC-F09034E21CD8}"/>
              </a:ext>
            </a:extLst>
          </p:cNvPr>
          <p:cNvSpPr/>
          <p:nvPr/>
        </p:nvSpPr>
        <p:spPr bwMode="auto">
          <a:xfrm>
            <a:off x="6416040" y="2987040"/>
            <a:ext cx="2651760" cy="265176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2200" dirty="0">
                <a:solidFill>
                  <a:schemeClr val="tx1"/>
                </a:solidFill>
              </a:rPr>
              <a:t>R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X: Both </a:t>
            </a:r>
            <a:r>
              <a:rPr lang="en-US" sz="2200" dirty="0" smtClean="0">
                <a:latin typeface="Times New Roman" pitchFamily="16" charset="0"/>
                <a:ea typeface="MS Gothic" charset="-128"/>
              </a:rPr>
              <a:t>11bd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and 11p messages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="" xmlns:a16="http://schemas.microsoft.com/office/drawing/2014/main" id="{D4070935-BDE9-488F-B0ED-8AD76ACE08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0" dirty="0"/>
              <a:t>Slide </a:t>
            </a:r>
            <a:fld id="{204B0C12-B107-43C4-811B-14AB4006B0C0}" type="slidenum">
              <a:rPr lang="en-CA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CA" altLang="en-US" sz="1200" b="0" dirty="0"/>
          </a:p>
        </p:txBody>
      </p:sp>
      <p:sp>
        <p:nvSpPr>
          <p:cNvPr id="11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Bo Sun (ZTE)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1031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TGbd</a:t>
            </a:r>
            <a:r>
              <a:rPr lang="en-US" dirty="0" smtClean="0"/>
              <a:t> Requirement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8062664" cy="4114800"/>
          </a:xfrm>
        </p:spPr>
        <p:txBody>
          <a:bodyPr/>
          <a:lstStyle/>
          <a:p>
            <a:r>
              <a:rPr lang="en-GB" dirty="0" smtClean="0"/>
              <a:t>IEEE 802.11bd amendment </a:t>
            </a:r>
            <a:r>
              <a:rPr lang="en-GB" dirty="0"/>
              <a:t>shall provide interoperability, coexistence, backward compatibility, and fairness with deployed OCB (Outside the Context of a BSS) devices</a:t>
            </a:r>
            <a:r>
              <a:rPr lang="en-GB" dirty="0" smtClean="0"/>
              <a:t>. [2</a:t>
            </a:r>
            <a:r>
              <a:rPr lang="en-GB" dirty="0" smtClean="0"/>
              <a:t>]</a:t>
            </a:r>
          </a:p>
          <a:p>
            <a:pPr lvl="1"/>
            <a:r>
              <a:rPr lang="en-US" dirty="0" smtClean="0"/>
              <a:t>“Outside </a:t>
            </a:r>
            <a:r>
              <a:rPr lang="en-US" dirty="0"/>
              <a:t>the Context of a BSS" is the current IEEE 802.11 term that describes wireless communication pursuant to amendment 802.11p</a:t>
            </a:r>
          </a:p>
          <a:p>
            <a:r>
              <a:rPr lang="en-US" dirty="0"/>
              <a:t> </a:t>
            </a:r>
            <a:r>
              <a:rPr lang="en-US" dirty="0" smtClean="0"/>
              <a:t>In </a:t>
            </a:r>
            <a:r>
              <a:rPr lang="en-US" dirty="0"/>
              <a:t>order to </a:t>
            </a:r>
            <a:r>
              <a:rPr lang="en-US" dirty="0" smtClean="0"/>
              <a:t>support the above requirement</a:t>
            </a:r>
            <a:endParaRPr lang="en-US" dirty="0"/>
          </a:p>
          <a:p>
            <a:pPr lvl="1"/>
            <a:r>
              <a:rPr lang="en-US" dirty="0" smtClean="0"/>
              <a:t>An </a:t>
            </a:r>
            <a:r>
              <a:rPr lang="en-US" dirty="0"/>
              <a:t>IEEE 802.11bd device transmitting an IEEE 802.11p-conformant frame shall include an indication that it is an IEEE 802.11bd-capable device.   </a:t>
            </a:r>
            <a:endParaRPr lang="en-US" dirty="0" smtClean="0"/>
          </a:p>
          <a:p>
            <a:pPr lvl="1"/>
            <a:r>
              <a:rPr lang="en-US" dirty="0" smtClean="0"/>
              <a:t>IEEE 802.11bd capability indication enables future proof interoperability among different generations of DSRC technology.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Bo Sun (ZTE)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9815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IEEE 802.11-18/1323r2 NGV SG Use Cases</a:t>
            </a:r>
          </a:p>
          <a:p>
            <a:r>
              <a:rPr lang="en-US" dirty="0" smtClean="0"/>
              <a:t>[2] IEEE 802.11-18/0861r9 IEEE 802.11 NGV SG Proposed PAR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Bo Sun (ZTE)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3461431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41118</TotalTime>
  <Words>344</Words>
  <Application>Microsoft Office PowerPoint</Application>
  <PresentationFormat>On-screen Show (4:3)</PresentationFormat>
  <Paragraphs>51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MS Gothic</vt:lpstr>
      <vt:lpstr>MS PGothic</vt:lpstr>
      <vt:lpstr>Times New Roman</vt:lpstr>
      <vt:lpstr>ACcord-Submission</vt:lpstr>
      <vt:lpstr>Microsoft Word 97 - 2003 Document</vt:lpstr>
      <vt:lpstr>TGbd agreed terminology and requirements</vt:lpstr>
      <vt:lpstr>Abstract</vt:lpstr>
      <vt:lpstr>Terminology</vt:lpstr>
      <vt:lpstr>IEEE 802.11bd Device Modes</vt:lpstr>
      <vt:lpstr>TGbd Requirement </vt:lpstr>
      <vt:lpstr>References</vt:lpstr>
    </vt:vector>
  </TitlesOfParts>
  <Company>Cisco Systems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NGV UC</dc:title>
  <dc:creator>Onn Haran</dc:creator>
  <cp:keywords>CTPClassification=CTP_PUBLIC:VisualMarkings=, CTPClassification=CTP_NT</cp:keywords>
  <cp:lastModifiedBy>Sadeghi, Bahareh</cp:lastModifiedBy>
  <cp:revision>668</cp:revision>
  <cp:lastPrinted>2013-07-10T22:27:23Z</cp:lastPrinted>
  <dcterms:created xsi:type="dcterms:W3CDTF">2009-11-13T19:11:16Z</dcterms:created>
  <dcterms:modified xsi:type="dcterms:W3CDTF">2019-01-17T21:55:04Z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4186763c-b5bd-4c17-80af-c9e68a4b4641</vt:lpwstr>
  </property>
  <property fmtid="{D5CDD505-2E9C-101B-9397-08002B2CF9AE}" pid="4" name="CTP_TimeStamp">
    <vt:lpwstr>2018-06-12 11:18:29Z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