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65" r:id="rId2"/>
    <p:sldId id="321" r:id="rId3"/>
    <p:sldId id="366" r:id="rId4"/>
    <p:sldId id="410" r:id="rId5"/>
    <p:sldId id="415" r:id="rId6"/>
    <p:sldId id="416" r:id="rId7"/>
  </p:sldIdLst>
  <p:sldSz cx="9144000" cy="6858000" type="screen4x3"/>
  <p:notesSz cx="7023100" cy="93091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rian Hart (brianh)2" initials="BDH2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66"/>
    <a:srgbClr val="CCFF99"/>
    <a:srgbClr val="FF0000"/>
    <a:srgbClr val="00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952" autoAdjust="0"/>
  </p:normalViewPr>
  <p:slideViewPr>
    <p:cSldViewPr>
      <p:cViewPr varScale="1">
        <p:scale>
          <a:sx n="100" d="100"/>
          <a:sy n="100" d="100"/>
        </p:scale>
        <p:origin x="931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2508" y="78"/>
      </p:cViewPr>
      <p:guideLst>
        <p:guide orient="horz" pos="2932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23002" y="176284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4239" y="176284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67951" y="9009731"/>
            <a:ext cx="1331302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3901" y="9009732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50DA7F37-5871-4D08-9AD8-0EC62C95960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5366" name="Line 6"/>
          <p:cNvSpPr>
            <a:spLocks noChangeShapeType="1"/>
          </p:cNvSpPr>
          <p:nvPr/>
        </p:nvSpPr>
        <p:spPr bwMode="auto">
          <a:xfrm>
            <a:off x="702633" y="388543"/>
            <a:ext cx="56178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702632" y="9009732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40171"/>
            <a:r>
              <a:rPr lang="en-GB" dirty="0"/>
              <a:t>Submission</a:t>
            </a:r>
          </a:p>
        </p:txBody>
      </p:sp>
      <p:sp>
        <p:nvSpPr>
          <p:cNvPr id="15368" name="Line 8"/>
          <p:cNvSpPr>
            <a:spLocks noChangeShapeType="1"/>
          </p:cNvSpPr>
          <p:nvPr/>
        </p:nvSpPr>
        <p:spPr bwMode="auto">
          <a:xfrm>
            <a:off x="702632" y="8998585"/>
            <a:ext cx="577379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1851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66415" y="96665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0171">
              <a:defRPr sz="1400" b="1"/>
            </a:lvl1pPr>
          </a:lstStyle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2435" y="96665"/>
            <a:ext cx="91602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0171">
              <a:defRPr sz="1400" b="1"/>
            </a:lvl1pPr>
          </a:lstStyle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2213" y="703263"/>
            <a:ext cx="4638675" cy="34798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770" y="4422062"/>
            <a:ext cx="5151560" cy="4189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336" tIns="46369" rIns="94336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63086" y="9012916"/>
            <a:ext cx="1799188" cy="1847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60492" lvl="4" algn="r" defTabSz="940171">
              <a:defRPr/>
            </a:lvl5pPr>
          </a:lstStyle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3941" y="9012916"/>
            <a:ext cx="519337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0171">
              <a:defRPr/>
            </a:lvl1pPr>
          </a:lstStyle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33181" y="9012916"/>
            <a:ext cx="720318" cy="18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33181" y="9011324"/>
            <a:ext cx="555673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56004" y="297777"/>
            <a:ext cx="57110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98" tIns="46049" rIns="92098" bIns="46049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39087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/>
              <a:t>Santosh Pandey, Cisco</a:t>
            </a:r>
            <a:endParaRPr lang="en-GB" dirty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2732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GB" dirty="0"/>
              <a:t>Santosh Pandey,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Page </a:t>
            </a:r>
            <a:fld id="{D2D11A6C-B4D3-4B35-9488-F1E9620A2584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97782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4BB4356B-64A4-49A3-9180-D4060259403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354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Jan 2019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 userDrawn="1"/>
        </p:nvSpPr>
        <p:spPr bwMode="auto">
          <a:xfrm>
            <a:off x="5085541" y="332601"/>
            <a:ext cx="3359959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b="1" dirty="0"/>
              <a:t>doc.: IEEE </a:t>
            </a:r>
            <a:r>
              <a:rPr lang="en-US" sz="1800" b="1" dirty="0" smtClean="0"/>
              <a:t>802.11-19-0202/r0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3557852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62273" y="6475413"/>
            <a:ext cx="881652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dirty="0"/>
              <a:t>Slide </a:t>
            </a:r>
            <a:fld id="{C229C781-9868-4EAE-9E92-FD9A8F450C8C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87203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 baseline="0" dirty="0"/>
              <a:t> Submission   </a:t>
            </a:r>
            <a:endParaRPr lang="en-GB" dirty="0"/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990656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 smtClean="0"/>
              <a:t>TGbd</a:t>
            </a:r>
            <a:r>
              <a:rPr lang="en-US" dirty="0" smtClean="0"/>
              <a:t> agreed terminology and requirements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2019-01-17</a:t>
            </a:r>
            <a:endParaRPr lang="en-GB" sz="2000" b="0" dirty="0"/>
          </a:p>
        </p:txBody>
      </p:sp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8084757"/>
              </p:ext>
            </p:extLst>
          </p:nvPr>
        </p:nvGraphicFramePr>
        <p:xfrm>
          <a:off x="612775" y="2865438"/>
          <a:ext cx="8107363" cy="265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2" name="Document" r:id="rId4" imgW="10535088" imgH="3439314" progId="Word.Document.8">
                  <p:embed/>
                </p:oleObj>
              </mc:Choice>
              <mc:Fallback>
                <p:oleObj name="Document" r:id="rId4" imgW="10535088" imgH="343931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775" y="2865438"/>
                        <a:ext cx="8107363" cy="26543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01540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altLang="en-US" dirty="0" smtClean="0"/>
              <a:t>This document contains the agreed terminology to be used in the development of the next generation of IEEE 802.11p technology in IEEE 802.11bd </a:t>
            </a:r>
            <a:r>
              <a:rPr lang="en-GB" altLang="en-US" dirty="0" smtClean="0"/>
              <a:t>Task Group [1]</a:t>
            </a:r>
            <a:endParaRPr lang="en-GB" altLang="en-US" dirty="0" smtClean="0"/>
          </a:p>
          <a:p>
            <a:r>
              <a:rPr lang="en-GB" altLang="en-US" dirty="0" smtClean="0"/>
              <a:t>It also reiterates the PAR requirements related to the agreed terminology [2]</a:t>
            </a:r>
            <a:endParaRPr lang="en-GB" altLang="en-US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2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112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34008"/>
            <a:ext cx="7772400" cy="1066800"/>
          </a:xfrm>
        </p:spPr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7440"/>
            <a:ext cx="7772400" cy="4203848"/>
          </a:xfrm>
        </p:spPr>
        <p:txBody>
          <a:bodyPr>
            <a:normAutofit/>
          </a:bodyPr>
          <a:lstStyle/>
          <a:p>
            <a:pPr marL="342900" lvl="1" indent="-342900">
              <a:buFontTx/>
              <a:buChar char="•"/>
            </a:pPr>
            <a:r>
              <a:rPr lang="en-US" altLang="en-US" sz="1800" b="1" dirty="0"/>
              <a:t>Interoperability – </a:t>
            </a:r>
            <a:r>
              <a:rPr lang="en-US" altLang="en-US" sz="1800" dirty="0" smtClean="0"/>
              <a:t>IEEE 802.</a:t>
            </a:r>
            <a:r>
              <a:rPr lang="en-US" sz="1800" dirty="0" smtClean="0"/>
              <a:t>11p </a:t>
            </a:r>
            <a:r>
              <a:rPr lang="en-US" sz="1800" dirty="0"/>
              <a:t>devices to be able to decode at least one mode </a:t>
            </a:r>
            <a:r>
              <a:rPr lang="en-US" sz="1800" dirty="0" smtClean="0"/>
              <a:t>of transmission of IEEE 802.11bd devices, and IEEE 802.11bd </a:t>
            </a:r>
            <a:r>
              <a:rPr lang="en-US" sz="1800" dirty="0"/>
              <a:t>devices to be able to decode </a:t>
            </a:r>
            <a:r>
              <a:rPr lang="en-US" sz="1800" dirty="0" smtClean="0"/>
              <a:t>IEEE 802.11p </a:t>
            </a:r>
            <a:r>
              <a:rPr lang="en-US" sz="1800" dirty="0"/>
              <a:t>transmissions</a:t>
            </a:r>
            <a:endParaRPr lang="en-US" altLang="en-US" sz="1800" b="1" dirty="0"/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Co-existence</a:t>
            </a:r>
            <a:r>
              <a:rPr lang="en-US" altLang="en-US" sz="1800" dirty="0"/>
              <a:t> – </a:t>
            </a:r>
            <a:r>
              <a:rPr lang="en-US" altLang="en-US" sz="1800" dirty="0" smtClean="0"/>
              <a:t>IEEE 802.</a:t>
            </a:r>
            <a:r>
              <a:rPr lang="en-US" sz="1800" dirty="0" smtClean="0"/>
              <a:t>11p </a:t>
            </a:r>
            <a:r>
              <a:rPr lang="en-US" sz="1800" dirty="0"/>
              <a:t>devices to be able to </a:t>
            </a:r>
            <a:r>
              <a:rPr lang="en-US" sz="1800" dirty="0" smtClean="0"/>
              <a:t>detect IEEE 802.11bd </a:t>
            </a:r>
            <a:r>
              <a:rPr lang="en-US" sz="1800" dirty="0"/>
              <a:t>transmissions (and hence defer from transmissions during </a:t>
            </a:r>
            <a:r>
              <a:rPr lang="en-US" sz="1800" dirty="0" smtClean="0"/>
              <a:t>IEEE 802.11bd </a:t>
            </a:r>
            <a:r>
              <a:rPr lang="en-US" sz="1800" dirty="0"/>
              <a:t>transmissions causing collisions) and vice versa</a:t>
            </a:r>
          </a:p>
          <a:p>
            <a:pPr marL="342900" lvl="1" indent="-342900">
              <a:buFontTx/>
              <a:buChar char="•"/>
            </a:pPr>
            <a:r>
              <a:rPr lang="en-US" sz="1800" b="1" dirty="0"/>
              <a:t>Backward compatibility</a:t>
            </a:r>
            <a:r>
              <a:rPr lang="en-US" sz="1800" dirty="0"/>
              <a:t> – Ability of </a:t>
            </a:r>
            <a:r>
              <a:rPr lang="en-US" sz="1800" dirty="0" smtClean="0"/>
              <a:t>IEEE 802.11bd </a:t>
            </a:r>
            <a:r>
              <a:rPr lang="en-US" sz="1800" dirty="0"/>
              <a:t>devices to operate in a mode in which they can interoperate with </a:t>
            </a:r>
            <a:r>
              <a:rPr lang="en-US" sz="1800" dirty="0" smtClean="0"/>
              <a:t>IEEE 802.11p </a:t>
            </a:r>
            <a:r>
              <a:rPr lang="en-US" sz="1800" dirty="0"/>
              <a:t>devices</a:t>
            </a:r>
          </a:p>
          <a:p>
            <a:pPr marL="342900" lvl="1" indent="-342900">
              <a:buFontTx/>
              <a:buChar char="•"/>
            </a:pPr>
            <a:r>
              <a:rPr lang="en-US" altLang="en-US" sz="1800" b="1" dirty="0"/>
              <a:t>Fairness</a:t>
            </a:r>
            <a:r>
              <a:rPr lang="en-US" altLang="en-US" sz="1800" dirty="0"/>
              <a:t> – Ability of </a:t>
            </a:r>
            <a:r>
              <a:rPr lang="en-US" altLang="en-US" sz="1800" dirty="0" smtClean="0"/>
              <a:t>IEEE 802.</a:t>
            </a:r>
            <a:r>
              <a:rPr lang="en-US" sz="1800" dirty="0" smtClean="0"/>
              <a:t>11p </a:t>
            </a:r>
            <a:r>
              <a:rPr lang="en-US" sz="1800" dirty="0"/>
              <a:t>devices to have the same opportunities as </a:t>
            </a:r>
            <a:r>
              <a:rPr lang="en-US" sz="1800" dirty="0" smtClean="0"/>
              <a:t>IEEE 802.11bd </a:t>
            </a:r>
            <a:r>
              <a:rPr lang="en-US" sz="1800" dirty="0"/>
              <a:t>devices to access the channel </a:t>
            </a:r>
            <a:endParaRPr lang="en-US" altLang="en-US" sz="1800" dirty="0"/>
          </a:p>
          <a:p>
            <a:pPr marL="342900" lvl="1" indent="-342900">
              <a:buFontTx/>
              <a:buChar char="•"/>
            </a:pPr>
            <a:endParaRPr lang="en-US" altLang="en-US" sz="1800" dirty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291230A6-1ED8-40C7-B3D0-82B1B9814FDB}" type="slidenum">
              <a:rPr lang="en-GB" smtClean="0"/>
              <a:pPr>
                <a:defRPr/>
              </a:pPr>
              <a:t>3</a:t>
            </a:fld>
            <a:endParaRPr lang="en-GB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9609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802.11bd </a:t>
            </a:r>
            <a:r>
              <a:rPr lang="en-US" dirty="0"/>
              <a:t>Device Modes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3D583980-FCA6-4EDD-8473-53E36AAA8DD9}"/>
              </a:ext>
            </a:extLst>
          </p:cNvPr>
          <p:cNvSpPr/>
          <p:nvPr/>
        </p:nvSpPr>
        <p:spPr bwMode="auto">
          <a:xfrm>
            <a:off x="152400" y="2987040"/>
            <a:ext cx="2651760" cy="2651760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New PHY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sz="22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11p device </a:t>
            </a:r>
            <a:r>
              <a:rPr lang="en-US" sz="2000" dirty="0">
                <a:solidFill>
                  <a:schemeClr val="tx1"/>
                </a:solidFill>
              </a:rPr>
              <a:t>is aware of messages but can’t decode </a:t>
            </a:r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coexistence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xmlns="" id="{7F4BA81E-6806-4F6D-B77B-0B2AB0DD3AC3}"/>
              </a:ext>
            </a:extLst>
          </p:cNvPr>
          <p:cNvSpPr/>
          <p:nvPr/>
        </p:nvSpPr>
        <p:spPr bwMode="auto">
          <a:xfrm>
            <a:off x="35204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TX: 11p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11p device decodes messages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000" dirty="0">
                <a:solidFill>
                  <a:schemeClr val="tx1"/>
                </a:solidFill>
              </a:rPr>
              <a:t> (</a:t>
            </a:r>
            <a:r>
              <a:rPr lang="en-US" sz="2000" b="1" dirty="0">
                <a:solidFill>
                  <a:schemeClr val="tx1"/>
                </a:solidFill>
              </a:rPr>
              <a:t>interoperate</a:t>
            </a:r>
            <a:r>
              <a:rPr lang="en-US" sz="2000" dirty="0">
                <a:solidFill>
                  <a:schemeClr val="tx1"/>
                </a:solidFill>
              </a:rPr>
              <a:t>)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Connector: Curved 11">
            <a:extLst>
              <a:ext uri="{FF2B5EF4-FFF2-40B4-BE49-F238E27FC236}">
                <a16:creationId xmlns:a16="http://schemas.microsoft.com/office/drawing/2014/main" xmlns="" id="{DD7498DF-6FD3-43BC-9CBE-8849BF390D48}"/>
              </a:ext>
            </a:extLst>
          </p:cNvPr>
          <p:cNvCxnSpPr>
            <a:cxnSpLocks/>
            <a:stCxn id="7" idx="7"/>
            <a:endCxn id="8" idx="1"/>
          </p:cNvCxnSpPr>
          <p:nvPr/>
        </p:nvCxnSpPr>
        <p:spPr bwMode="auto">
          <a:xfrm rot="5400000" flipH="1" flipV="1">
            <a:off x="3162300" y="2628900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cxnSp>
        <p:nvCxnSpPr>
          <p:cNvPr id="14" name="Connector: Curved 13">
            <a:extLst>
              <a:ext uri="{FF2B5EF4-FFF2-40B4-BE49-F238E27FC236}">
                <a16:creationId xmlns:a16="http://schemas.microsoft.com/office/drawing/2014/main" xmlns="" id="{FF11B481-81E6-4C15-84E0-5F3C13872DCA}"/>
              </a:ext>
            </a:extLst>
          </p:cNvPr>
          <p:cNvCxnSpPr>
            <a:cxnSpLocks/>
            <a:stCxn id="8" idx="3"/>
            <a:endCxn id="7" idx="5"/>
          </p:cNvCxnSpPr>
          <p:nvPr/>
        </p:nvCxnSpPr>
        <p:spPr bwMode="auto">
          <a:xfrm rot="5400000">
            <a:off x="3162300" y="4503978"/>
            <a:ext cx="12700" cy="1492962"/>
          </a:xfrm>
          <a:prstGeom prst="curvedConnector3">
            <a:avLst>
              <a:gd name="adj1" fmla="val 4857803"/>
            </a:avLst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lg" len="lg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xmlns="" id="{E483B142-0DA4-42CC-A218-919104B9E493}"/>
              </a:ext>
            </a:extLst>
          </p:cNvPr>
          <p:cNvSpPr txBox="1"/>
          <p:nvPr/>
        </p:nvSpPr>
        <p:spPr>
          <a:xfrm>
            <a:off x="1634323" y="2032065"/>
            <a:ext cx="32528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>
                <a:solidFill>
                  <a:schemeClr val="tx1"/>
                </a:solidFill>
              </a:rPr>
              <a:t>Mode transition </a:t>
            </a:r>
          </a:p>
          <a:p>
            <a:r>
              <a:rPr lang="en-US" sz="2200" dirty="0">
                <a:solidFill>
                  <a:schemeClr val="tx1"/>
                </a:solidFill>
              </a:rPr>
              <a:t>(</a:t>
            </a:r>
            <a:r>
              <a:rPr lang="en-US" sz="2200" b="1" dirty="0">
                <a:solidFill>
                  <a:schemeClr val="tx1"/>
                </a:solidFill>
              </a:rPr>
              <a:t>backward compatibility</a:t>
            </a:r>
            <a:r>
              <a:rPr lang="en-US" sz="22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xmlns="" id="{081E4F3A-3599-46C2-98FC-F09034E21CD8}"/>
              </a:ext>
            </a:extLst>
          </p:cNvPr>
          <p:cNvSpPr/>
          <p:nvPr/>
        </p:nvSpPr>
        <p:spPr bwMode="auto">
          <a:xfrm>
            <a:off x="6416040" y="2987040"/>
            <a:ext cx="2651760" cy="265176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2200" dirty="0">
                <a:solidFill>
                  <a:schemeClr val="tx1"/>
                </a:solidFill>
              </a:rPr>
              <a:t>R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X: Both </a:t>
            </a:r>
            <a:r>
              <a:rPr lang="en-US" sz="2200" dirty="0" smtClean="0">
                <a:latin typeface="Times New Roman" pitchFamily="16" charset="0"/>
                <a:ea typeface="MS Gothic" charset="-128"/>
              </a:rPr>
              <a:t>11bd</a:t>
            </a:r>
            <a:r>
              <a:rPr kumimoji="0" lang="en-US" sz="2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</a:t>
            </a:r>
            <a:r>
              <a:rPr kumimoji="0" lang="en-US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and 11p messages</a:t>
            </a:r>
          </a:p>
        </p:txBody>
      </p:sp>
      <p:sp>
        <p:nvSpPr>
          <p:cNvPr id="16" name="Slide Number Placeholder 5">
            <a:extLst>
              <a:ext uri="{FF2B5EF4-FFF2-40B4-BE49-F238E27FC236}">
                <a16:creationId xmlns:a16="http://schemas.microsoft.com/office/drawing/2014/main" xmlns="" id="{D4070935-BDE9-488F-B0ED-8AD76ACE085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CA" altLang="en-US" sz="1200" b="0" dirty="0"/>
              <a:t>Slide </a:t>
            </a:r>
            <a:fld id="{204B0C12-B107-43C4-811B-14AB4006B0C0}" type="slidenum">
              <a:rPr lang="en-CA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CA" altLang="en-US" sz="1200" b="0" dirty="0"/>
          </a:p>
        </p:txBody>
      </p:sp>
      <p:sp>
        <p:nvSpPr>
          <p:cNvPr id="11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7662272" y="6475413"/>
            <a:ext cx="881653" cy="184666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Bo Sun (ZTE)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51031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TGbd</a:t>
            </a:r>
            <a:r>
              <a:rPr lang="en-US" dirty="0" smtClean="0"/>
              <a:t> Requirement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IEEE 802.11bd amendment </a:t>
            </a:r>
            <a:r>
              <a:rPr lang="en-GB" dirty="0"/>
              <a:t>shall provide interoperability, coexistence, backward compatibility, and fairness with deployed OCB (Outside the Context of a BSS) devices</a:t>
            </a:r>
            <a:r>
              <a:rPr lang="en-GB" dirty="0" smtClean="0"/>
              <a:t>. </a:t>
            </a:r>
            <a:r>
              <a:rPr lang="en-GB" dirty="0" smtClean="0"/>
              <a:t>[2]</a:t>
            </a:r>
            <a:endParaRPr lang="en-GB" dirty="0" smtClean="0"/>
          </a:p>
          <a:p>
            <a:endParaRPr lang="en-GB" dirty="0"/>
          </a:p>
          <a:p>
            <a:r>
              <a:rPr lang="en-US" dirty="0"/>
              <a:t>In order to </a:t>
            </a:r>
            <a:r>
              <a:rPr lang="en-US" dirty="0" smtClean="0"/>
              <a:t>support the above requirement</a:t>
            </a:r>
            <a:endParaRPr lang="en-US" dirty="0"/>
          </a:p>
          <a:p>
            <a:pPr lvl="1"/>
            <a:r>
              <a:rPr lang="en-US" dirty="0" smtClean="0"/>
              <a:t>An </a:t>
            </a:r>
            <a:r>
              <a:rPr lang="en-US" dirty="0"/>
              <a:t>IEEE 802.11bd device transmitting an IEEE 802.11p-conformant frame shall include an indication that it is an IEEE 802.11bd-capable device.   </a:t>
            </a:r>
            <a:endParaRPr lang="en-US" dirty="0" smtClean="0"/>
          </a:p>
          <a:p>
            <a:pPr lvl="1"/>
            <a:r>
              <a:rPr lang="en-US" dirty="0" smtClean="0"/>
              <a:t>IEEE 802.11bd capability indication </a:t>
            </a:r>
            <a:r>
              <a:rPr lang="en-US" dirty="0" smtClean="0"/>
              <a:t>enables future proof interoperability among different generations of DSRC technology.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8152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[1] IEEE 802.11-18/1323r2 NGV SG Use Cases</a:t>
            </a:r>
          </a:p>
          <a:p>
            <a:r>
              <a:rPr lang="en-US" dirty="0" smtClean="0"/>
              <a:t>[2] IEEE 802.11-18/0861r9 IEEE 802.11 NGV SG Proposed PAR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Bo Sun (ZTE)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291230A6-1ED8-40C7-B3D0-82B1B9814FDB}" type="slidenum">
              <a:rPr lang="en-GB" smtClean="0"/>
              <a:pPr>
                <a:defRPr/>
              </a:pPr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46143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41114</TotalTime>
  <Words>350</Words>
  <Application>Microsoft Office PowerPoint</Application>
  <PresentationFormat>On-screen Show (4:3)</PresentationFormat>
  <Paragraphs>51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MS Gothic</vt:lpstr>
      <vt:lpstr>MS PGothic</vt:lpstr>
      <vt:lpstr>Times New Roman</vt:lpstr>
      <vt:lpstr>ACcord-Submission</vt:lpstr>
      <vt:lpstr>Microsoft Word 97 - 2003 Document</vt:lpstr>
      <vt:lpstr>TGbd agreed terminology and requirements</vt:lpstr>
      <vt:lpstr>Abstract</vt:lpstr>
      <vt:lpstr>Terminology</vt:lpstr>
      <vt:lpstr>IEEE 802.11bd Device Modes</vt:lpstr>
      <vt:lpstr>TGbd Requirement </vt:lpstr>
      <vt:lpstr>References</vt:lpstr>
    </vt:vector>
  </TitlesOfParts>
  <Company>Cisco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NGV UC</dc:title>
  <dc:creator>Onn Haran</dc:creator>
  <cp:keywords>CTPClassification=CTP_PUBLIC:VisualMarkings=, CTPClassification=CTP_NT</cp:keywords>
  <cp:lastModifiedBy>Sadeghi, Bahareh</cp:lastModifiedBy>
  <cp:revision>666</cp:revision>
  <cp:lastPrinted>2013-07-10T22:27:23Z</cp:lastPrinted>
  <dcterms:created xsi:type="dcterms:W3CDTF">2009-11-13T19:11:16Z</dcterms:created>
  <dcterms:modified xsi:type="dcterms:W3CDTF">2019-01-17T20:59:15Z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TitusGUID">
    <vt:lpwstr>4186763c-b5bd-4c17-80af-c9e68a4b4641</vt:lpwstr>
  </property>
  <property fmtid="{D5CDD505-2E9C-101B-9397-08002B2CF9AE}" pid="4" name="CTP_TimeStamp">
    <vt:lpwstr>2018-06-12 11:18:29Z</vt:lpwstr>
  </property>
  <property fmtid="{D5CDD505-2E9C-101B-9397-08002B2CF9AE}" pid="5" name="CTP_BU">
    <vt:lpwstr>NA</vt:lpwstr>
  </property>
  <property fmtid="{D5CDD505-2E9C-101B-9397-08002B2CF9AE}" pid="6" name="CTP_IDSID">
    <vt:lpwstr>NA</vt:lpwstr>
  </property>
  <property fmtid="{D5CDD505-2E9C-101B-9397-08002B2CF9AE}" pid="7" name="CTP_WWID">
    <vt:lpwstr>NA</vt:lpwstr>
  </property>
  <property fmtid="{D5CDD505-2E9C-101B-9397-08002B2CF9AE}" pid="8" name="CTPClassification">
    <vt:lpwstr>CTP_NT</vt:lpwstr>
  </property>
</Properties>
</file>