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8"/>
  </p:notesMasterIdLst>
  <p:handoutMasterIdLst>
    <p:handoutMasterId r:id="rId79"/>
  </p:handoutMasterIdLst>
  <p:sldIdLst>
    <p:sldId id="256" r:id="rId2"/>
    <p:sldId id="265" r:id="rId3"/>
    <p:sldId id="257" r:id="rId4"/>
    <p:sldId id="266" r:id="rId5"/>
    <p:sldId id="267" r:id="rId6"/>
    <p:sldId id="268" r:id="rId7"/>
    <p:sldId id="269" r:id="rId8"/>
    <p:sldId id="270" r:id="rId9"/>
    <p:sldId id="271" r:id="rId10"/>
    <p:sldId id="276" r:id="rId11"/>
    <p:sldId id="274" r:id="rId12"/>
    <p:sldId id="275" r:id="rId13"/>
    <p:sldId id="273" r:id="rId14"/>
    <p:sldId id="272" r:id="rId15"/>
    <p:sldId id="277" r:id="rId16"/>
    <p:sldId id="280" r:id="rId17"/>
    <p:sldId id="316" r:id="rId18"/>
    <p:sldId id="279" r:id="rId19"/>
    <p:sldId id="281" r:id="rId20"/>
    <p:sldId id="317" r:id="rId21"/>
    <p:sldId id="318" r:id="rId22"/>
    <p:sldId id="284" r:id="rId23"/>
    <p:sldId id="314" r:id="rId24"/>
    <p:sldId id="384" r:id="rId25"/>
    <p:sldId id="325" r:id="rId26"/>
    <p:sldId id="385" r:id="rId27"/>
    <p:sldId id="328" r:id="rId28"/>
    <p:sldId id="326" r:id="rId29"/>
    <p:sldId id="287" r:id="rId30"/>
    <p:sldId id="288" r:id="rId31"/>
    <p:sldId id="299" r:id="rId32"/>
    <p:sldId id="300" r:id="rId33"/>
    <p:sldId id="386" r:id="rId34"/>
    <p:sldId id="334" r:id="rId35"/>
    <p:sldId id="387" r:id="rId36"/>
    <p:sldId id="291" r:id="rId37"/>
    <p:sldId id="292" r:id="rId38"/>
    <p:sldId id="301" r:id="rId39"/>
    <p:sldId id="302" r:id="rId40"/>
    <p:sldId id="391" r:id="rId41"/>
    <p:sldId id="343" r:id="rId42"/>
    <p:sldId id="342" r:id="rId43"/>
    <p:sldId id="293" r:id="rId44"/>
    <p:sldId id="294" r:id="rId45"/>
    <p:sldId id="303" r:id="rId46"/>
    <p:sldId id="304" r:id="rId47"/>
    <p:sldId id="388" r:id="rId48"/>
    <p:sldId id="389" r:id="rId49"/>
    <p:sldId id="392" r:id="rId50"/>
    <p:sldId id="393" r:id="rId51"/>
    <p:sldId id="394" r:id="rId52"/>
    <p:sldId id="395" r:id="rId53"/>
    <p:sldId id="397" r:id="rId54"/>
    <p:sldId id="398" r:id="rId55"/>
    <p:sldId id="390" r:id="rId56"/>
    <p:sldId id="396" r:id="rId57"/>
    <p:sldId id="296" r:id="rId58"/>
    <p:sldId id="305" r:id="rId59"/>
    <p:sldId id="306" r:id="rId60"/>
    <p:sldId id="309" r:id="rId61"/>
    <p:sldId id="382" r:id="rId62"/>
    <p:sldId id="399" r:id="rId63"/>
    <p:sldId id="313" r:id="rId64"/>
    <p:sldId id="400" r:id="rId65"/>
    <p:sldId id="401" r:id="rId66"/>
    <p:sldId id="311" r:id="rId67"/>
    <p:sldId id="341" r:id="rId68"/>
    <p:sldId id="289" r:id="rId69"/>
    <p:sldId id="290" r:id="rId70"/>
    <p:sldId id="312" r:id="rId71"/>
    <p:sldId id="259" r:id="rId72"/>
    <p:sldId id="260" r:id="rId73"/>
    <p:sldId id="261" r:id="rId74"/>
    <p:sldId id="262" r:id="rId75"/>
    <p:sldId id="263" r:id="rId76"/>
    <p:sldId id="264" r:id="rId77"/>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274"/>
            <p14:sldId id="275"/>
            <p14:sldId id="273"/>
            <p14:sldId id="272"/>
            <p14:sldId id="277"/>
            <p14:sldId id="280"/>
            <p14:sldId id="316"/>
            <p14:sldId id="279"/>
            <p14:sldId id="281"/>
          </p14:sldIdLst>
        </p14:section>
        <p14:section name="Slot#1" id="{61A6E613-32DD-45F7-8FE4-F55F7FE808B5}">
          <p14:sldIdLst>
            <p14:sldId id="317"/>
            <p14:sldId id="318"/>
            <p14:sldId id="284"/>
            <p14:sldId id="314"/>
            <p14:sldId id="384"/>
            <p14:sldId id="325"/>
            <p14:sldId id="385"/>
            <p14:sldId id="328"/>
            <p14:sldId id="326"/>
            <p14:sldId id="287"/>
            <p14:sldId id="288"/>
          </p14:sldIdLst>
        </p14:section>
        <p14:section name="Slot#2" id="{0E687B7E-720E-4035-8603-903AAF037B31}">
          <p14:sldIdLst>
            <p14:sldId id="299"/>
            <p14:sldId id="300"/>
            <p14:sldId id="386"/>
            <p14:sldId id="334"/>
            <p14:sldId id="387"/>
            <p14:sldId id="291"/>
            <p14:sldId id="292"/>
          </p14:sldIdLst>
        </p14:section>
        <p14:section name="Slot#3" id="{5D49AB48-9724-48C6-97B3-577374A1C2CA}">
          <p14:sldIdLst>
            <p14:sldId id="301"/>
            <p14:sldId id="302"/>
            <p14:sldId id="391"/>
            <p14:sldId id="343"/>
            <p14:sldId id="342"/>
            <p14:sldId id="293"/>
            <p14:sldId id="294"/>
          </p14:sldIdLst>
        </p14:section>
        <p14:section name="Slot#4" id="{6193A2DF-E32F-40FC-A604-C1274D537662}">
          <p14:sldIdLst>
            <p14:sldId id="303"/>
            <p14:sldId id="304"/>
            <p14:sldId id="388"/>
            <p14:sldId id="389"/>
            <p14:sldId id="392"/>
            <p14:sldId id="393"/>
            <p14:sldId id="394"/>
            <p14:sldId id="395"/>
            <p14:sldId id="397"/>
            <p14:sldId id="398"/>
            <p14:sldId id="390"/>
            <p14:sldId id="396"/>
            <p14:sldId id="296"/>
          </p14:sldIdLst>
        </p14:section>
        <p14:section name="Slot#5" id="{D51E15C0-1BE5-4B71-8375-F6B1D2A3FFBF}">
          <p14:sldIdLst>
            <p14:sldId id="305"/>
            <p14:sldId id="306"/>
            <p14:sldId id="309"/>
            <p14:sldId id="382"/>
            <p14:sldId id="399"/>
            <p14:sldId id="313"/>
            <p14:sldId id="400"/>
            <p14:sldId id="401"/>
            <p14:sldId id="311"/>
            <p14:sldId id="341"/>
            <p14:sldId id="289"/>
            <p14:sldId id="290"/>
          </p14:sldIdLst>
        </p14:section>
        <p14:section name="Slot #6" id="{C6C71488-E606-43ED-9503-8F91C556A2EE}">
          <p14:sldIdLst/>
        </p14:section>
        <p14:section name="Slot#7" id="{D59D5964-9646-4C25-959D-E55F97EAE577}">
          <p14:sldIdLst/>
        </p14:section>
        <p14:section name="Slot #8" id="{76A54724-AB2F-4921-A6FD-92C05D7D1F9B}">
          <p14:sldIdLst/>
        </p14:section>
        <p14:section name="Template slides and motion formats" id="{8A990A65-CB67-469F-A02E-6E443C58FA96}">
          <p14:sldIdLst>
            <p14:sldId id="312"/>
            <p14:sldId id="259"/>
            <p14:sldId id="260"/>
            <p14:sldId id="261"/>
            <p14:sldId id="262"/>
            <p14:sldId id="263"/>
            <p14:sldId id="26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554" autoAdjust="0"/>
    <p:restoredTop sz="94660"/>
  </p:normalViewPr>
  <p:slideViewPr>
    <p:cSldViewPr>
      <p:cViewPr varScale="1">
        <p:scale>
          <a:sx n="78" d="100"/>
          <a:sy n="78" d="100"/>
        </p:scale>
        <p:origin x="316" y="6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handoutMaster" Target="handoutMasters/handoutMaster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notesMaster" Target="notesMasters/notesMaster1.xml"/><Relationship Id="rId8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3/12/2019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46</a:t>
            </a:fld>
            <a:endParaRPr lang="en-US"/>
          </a:p>
        </p:txBody>
      </p:sp>
    </p:spTree>
    <p:extLst>
      <p:ext uri="{BB962C8B-B14F-4D97-AF65-F5344CB8AC3E}">
        <p14:creationId xmlns:p14="http://schemas.microsoft.com/office/powerpoint/2010/main" val="180753829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59</a:t>
            </a:fld>
            <a:endParaRPr lang="en-US"/>
          </a:p>
        </p:txBody>
      </p:sp>
    </p:spTree>
    <p:extLst>
      <p:ext uri="{BB962C8B-B14F-4D97-AF65-F5344CB8AC3E}">
        <p14:creationId xmlns:p14="http://schemas.microsoft.com/office/powerpoint/2010/main" val="123186948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60</a:t>
            </a:fld>
            <a:endParaRPr lang="en-US"/>
          </a:p>
        </p:txBody>
      </p:sp>
    </p:spTree>
    <p:extLst>
      <p:ext uri="{BB962C8B-B14F-4D97-AF65-F5344CB8AC3E}">
        <p14:creationId xmlns:p14="http://schemas.microsoft.com/office/powerpoint/2010/main" val="221371505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71</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72</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73</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74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75</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76</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15</a:t>
            </a:fld>
            <a:endParaRPr lang="en-US"/>
          </a:p>
        </p:txBody>
      </p:sp>
    </p:spTree>
    <p:extLst>
      <p:ext uri="{BB962C8B-B14F-4D97-AF65-F5344CB8AC3E}">
        <p14:creationId xmlns:p14="http://schemas.microsoft.com/office/powerpoint/2010/main" val="24100616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17</a:t>
            </a:fld>
            <a:endParaRPr lang="en-US"/>
          </a:p>
        </p:txBody>
      </p:sp>
    </p:spTree>
    <p:extLst>
      <p:ext uri="{BB962C8B-B14F-4D97-AF65-F5344CB8AC3E}">
        <p14:creationId xmlns:p14="http://schemas.microsoft.com/office/powerpoint/2010/main" val="25363098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18</a:t>
            </a:fld>
            <a:endParaRPr lang="en-US"/>
          </a:p>
        </p:txBody>
      </p:sp>
    </p:spTree>
    <p:extLst>
      <p:ext uri="{BB962C8B-B14F-4D97-AF65-F5344CB8AC3E}">
        <p14:creationId xmlns:p14="http://schemas.microsoft.com/office/powerpoint/2010/main" val="37930611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19</a:t>
            </a:fld>
            <a:endParaRPr lang="en-US"/>
          </a:p>
        </p:txBody>
      </p:sp>
    </p:spTree>
    <p:extLst>
      <p:ext uri="{BB962C8B-B14F-4D97-AF65-F5344CB8AC3E}">
        <p14:creationId xmlns:p14="http://schemas.microsoft.com/office/powerpoint/2010/main" val="195992019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21</a:t>
            </a:fld>
            <a:endParaRPr lang="en-US"/>
          </a:p>
        </p:txBody>
      </p:sp>
    </p:spTree>
    <p:extLst>
      <p:ext uri="{BB962C8B-B14F-4D97-AF65-F5344CB8AC3E}">
        <p14:creationId xmlns:p14="http://schemas.microsoft.com/office/powerpoint/2010/main" val="308434474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32</a:t>
            </a:fld>
            <a:endParaRPr lang="en-US"/>
          </a:p>
        </p:txBody>
      </p:sp>
    </p:spTree>
    <p:extLst>
      <p:ext uri="{BB962C8B-B14F-4D97-AF65-F5344CB8AC3E}">
        <p14:creationId xmlns:p14="http://schemas.microsoft.com/office/powerpoint/2010/main" val="24401827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39</a:t>
            </a:fld>
            <a:endParaRPr lang="en-US"/>
          </a:p>
        </p:txBody>
      </p:sp>
    </p:spTree>
    <p:extLst>
      <p:ext uri="{BB962C8B-B14F-4D97-AF65-F5344CB8AC3E}">
        <p14:creationId xmlns:p14="http://schemas.microsoft.com/office/powerpoint/2010/main" val="33302272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March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March 2019</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March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March 2019</a:t>
            </a:r>
            <a:endParaRPr lang="en-GB"/>
          </a:p>
        </p:txBody>
      </p:sp>
      <p:sp>
        <p:nvSpPr>
          <p:cNvPr id="6" name="Footer Placeholder 5"/>
          <p:cNvSpPr>
            <a:spLocks noGrp="1"/>
          </p:cNvSpPr>
          <p:nvPr>
            <p:ph type="ftr" idx="11"/>
          </p:nvPr>
        </p:nvSpPr>
        <p:spPr/>
        <p:txBody>
          <a:bodyPr/>
          <a:lstStyle>
            <a:lvl1pPr>
              <a:defRPr/>
            </a:lvl1pPr>
          </a:lstStyle>
          <a:p>
            <a:r>
              <a:rPr lang="en-GB" smtClean="0"/>
              <a:t>Jonathan Segev, Intel corporation</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March 2019</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smtClean="0"/>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March 2019</a:t>
            </a:r>
            <a:endParaRPr lang="en-GB"/>
          </a:p>
        </p:txBody>
      </p:sp>
      <p:sp>
        <p:nvSpPr>
          <p:cNvPr id="4" name="Footer Placeholder 3"/>
          <p:cNvSpPr>
            <a:spLocks noGrp="1"/>
          </p:cNvSpPr>
          <p:nvPr>
            <p:ph type="ftr" idx="11"/>
          </p:nvPr>
        </p:nvSpPr>
        <p:spPr/>
        <p:txBody>
          <a:bodyPr/>
          <a:lstStyle>
            <a:lvl1pPr>
              <a:defRPr/>
            </a:lvl1pPr>
          </a:lstStyle>
          <a:p>
            <a:r>
              <a:rPr lang="en-GB" smtClean="0"/>
              <a:t>Jonathan Segev, Intel corporation</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March 2019</a:t>
            </a:r>
            <a:endParaRPr lang="en-GB"/>
          </a:p>
        </p:txBody>
      </p:sp>
      <p:sp>
        <p:nvSpPr>
          <p:cNvPr id="3" name="Footer Placeholder 2"/>
          <p:cNvSpPr>
            <a:spLocks noGrp="1"/>
          </p:cNvSpPr>
          <p:nvPr>
            <p:ph type="ftr" idx="11"/>
          </p:nvPr>
        </p:nvSpPr>
        <p:spPr/>
        <p:txBody>
          <a:bodyPr/>
          <a:lstStyle>
            <a:lvl1pPr>
              <a:defRPr/>
            </a:lvl1pPr>
          </a:lstStyle>
          <a:p>
            <a:r>
              <a:rPr lang="en-GB" smtClean="0"/>
              <a:t>Jonathan Segev, Intel corporation</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March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March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March 2019</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802.11-19/200r6</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mentor.ieee.org/802.11/dcn/19/11-19-0215-01-00az-csd-update.docx"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4" Type="http://schemas.openxmlformats.org/officeDocument/2006/relationships/hyperlink" Target="https://mentor.ieee.org/802.11/documents"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smtClean="0"/>
              <a:t>March Meeting </a:t>
            </a:r>
            <a:r>
              <a:rPr lang="en-US" altLang="en-US" dirty="0"/>
              <a:t>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smtClean="0"/>
              <a:t>Date</a:t>
            </a:r>
            <a:r>
              <a:rPr lang="en-GB" sz="2000" dirty="0"/>
              <a:t>:</a:t>
            </a:r>
            <a:r>
              <a:rPr lang="en-GB" sz="2000" b="0" dirty="0"/>
              <a:t> </a:t>
            </a:r>
            <a:r>
              <a:rPr lang="en-GB" sz="2000" b="0" dirty="0" smtClean="0"/>
              <a:t>2019-03-13</a:t>
            </a:r>
            <a:endParaRPr lang="en-GB" sz="2000" b="0" dirty="0" smtClean="0"/>
          </a:p>
        </p:txBody>
      </p:sp>
      <p:sp>
        <p:nvSpPr>
          <p:cNvPr id="6" name="Date Placeholder 3"/>
          <p:cNvSpPr>
            <a:spLocks noGrp="1"/>
          </p:cNvSpPr>
          <p:nvPr>
            <p:ph type="dt" idx="10"/>
          </p:nvPr>
        </p:nvSpPr>
        <p:spPr/>
        <p:txBody>
          <a:bodyPr/>
          <a:lstStyle/>
          <a:p>
            <a:r>
              <a:rPr lang="en-US" smtClean="0"/>
              <a:t>March 2019</a:t>
            </a:r>
            <a:endParaRPr lang="en-GB" dirty="0"/>
          </a:p>
        </p:txBody>
      </p:sp>
      <p:sp>
        <p:nvSpPr>
          <p:cNvPr id="7" name="Footer Placeholder 4"/>
          <p:cNvSpPr>
            <a:spLocks noGrp="1"/>
          </p:cNvSpPr>
          <p:nvPr>
            <p:ph type="ftr" idx="11"/>
          </p:nvPr>
        </p:nvSpPr>
        <p:spPr/>
        <p:txBody>
          <a:bodyPr/>
          <a:lstStyle/>
          <a:p>
            <a:r>
              <a:rPr lang="en-GB" smtClean="0"/>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847596240"/>
              </p:ext>
            </p:extLst>
          </p:nvPr>
        </p:nvGraphicFramePr>
        <p:xfrm>
          <a:off x="990600" y="2416175"/>
          <a:ext cx="10628313" cy="2457450"/>
        </p:xfrm>
        <a:graphic>
          <a:graphicData uri="http://schemas.openxmlformats.org/presentationml/2006/ole">
            <mc:AlternateContent xmlns:mc="http://schemas.openxmlformats.org/markup-compatibility/2006">
              <mc:Choice xmlns:v="urn:schemas-microsoft-com:vml" Requires="v">
                <p:oleObj spid="_x0000_s3209" name="Document" r:id="rId4" imgW="10797356" imgH="2534496" progId="Word.Document.8">
                  <p:embed/>
                </p:oleObj>
              </mc:Choice>
              <mc:Fallback>
                <p:oleObj name="Document" r:id="rId4" imgW="10797356" imgH="2534496" progId="Word.Document.8">
                  <p:embed/>
                  <p:pic>
                    <p:nvPicPr>
                      <p:cNvPr id="0" name="Picture 3"/>
                      <p:cNvPicPr>
                        <a:picLocks noChangeAspect="1" noChangeArrowheads="1"/>
                      </p:cNvPicPr>
                      <p:nvPr/>
                    </p:nvPicPr>
                    <p:blipFill>
                      <a:blip r:embed="rId5"/>
                      <a:srcRect/>
                      <a:stretch>
                        <a:fillRect/>
                      </a:stretch>
                    </p:blipFill>
                    <p:spPr bwMode="auto">
                      <a:xfrm>
                        <a:off x="990600" y="2416175"/>
                        <a:ext cx="10628313" cy="2457450"/>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http://standards.ieee.org/about/sasb/patcom/materials.html</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716215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dirty="0"/>
              <a:t>Participation in IEEE 802 Meetings</a:t>
            </a:r>
          </a:p>
        </p:txBody>
      </p:sp>
      <p:sp>
        <p:nvSpPr>
          <p:cNvPr id="3" name="Content Placeholder 2"/>
          <p:cNvSpPr>
            <a:spLocks noGrp="1"/>
          </p:cNvSpPr>
          <p:nvPr>
            <p:ph idx="1"/>
          </p:nvPr>
        </p:nvSpPr>
        <p:spPr>
          <a:xfrm>
            <a:off x="914400" y="1348137"/>
            <a:ext cx="10726215" cy="4746278"/>
          </a:xfrm>
        </p:spPr>
        <p:txBody>
          <a:bodyPr/>
          <a:lstStyle/>
          <a:p>
            <a:r>
              <a:rPr lang="en-US" sz="2000" dirty="0"/>
              <a:t>All participation in IEEE 802 Working Group meetings is on an individual basis</a:t>
            </a:r>
          </a:p>
          <a:p>
            <a:r>
              <a:rPr lang="en-GB" sz="1800" i="1" dirty="0"/>
              <a:t>•     Participants in the IEEE standards development individual process shall act based on their qualifications and experience. (</a:t>
            </a:r>
            <a:r>
              <a:rPr lang="en-GB" sz="1800" i="1" dirty="0">
                <a:hlinkClick r:id="rId2"/>
              </a:rPr>
              <a:t>https://standards.ieee.org/develop/policies/bylaws/sb_bylaws.pdf</a:t>
            </a:r>
            <a:r>
              <a:rPr lang="en-GB" sz="1800" i="1" dirty="0"/>
              <a:t>  section 5.2.1)</a:t>
            </a:r>
            <a:endParaRPr lang="en-US" sz="1800" dirty="0"/>
          </a:p>
          <a:p>
            <a:r>
              <a:rPr lang="en-US" sz="1800" dirty="0"/>
              <a:t>•    </a:t>
            </a:r>
            <a:r>
              <a:rPr lang="en-US" sz="1800" i="1" dirty="0"/>
              <a:t>IEEE 802 </a:t>
            </a:r>
            <a:r>
              <a:rPr lang="en-GB" sz="1800" i="1" dirty="0"/>
              <a:t>Working Group membership is by individual; “Working Group members shall participate in the consensus process in a manner consistent with their professional expert opinion as individuals, and not as organizational representatives”. (</a:t>
            </a:r>
            <a:r>
              <a:rPr lang="en-GB" sz="1800" i="1" u="sng" dirty="0">
                <a:hlinkClick r:id="rId3"/>
              </a:rPr>
              <a:t>http://ieee802.org/PNP/approved/IEEE_802_WG_PandP_v19.pdf</a:t>
            </a:r>
            <a:r>
              <a:rPr lang="en-GB" sz="1800" i="1" dirty="0"/>
              <a:t> section 4.2.1)</a:t>
            </a:r>
            <a:endParaRPr lang="en-US" sz="1800" dirty="0"/>
          </a:p>
          <a:p>
            <a:pPr>
              <a:buFont typeface="Arial" panose="020B0604020202020204" pitchFamily="34" charset="0"/>
              <a:buChar char="•"/>
            </a:pPr>
            <a:r>
              <a:rPr lang="en-US" sz="1800"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pPr>
            <a:r>
              <a:rPr lang="en-US" sz="1800" dirty="0"/>
              <a:t>You shall not direct the actions or votes of any other member of an IEEE 802 Working Group or retaliate against any other member for their actions or votes within IEEE 802 Working Group meetings, see </a:t>
            </a:r>
            <a:r>
              <a:rPr lang="en-US" sz="1800" u="sng" dirty="0">
                <a:hlinkClick r:id="rId4"/>
              </a:rPr>
              <a:t>https://standards.ieee.org/develop/policies/bylaws/sb_bylaws.pdf </a:t>
            </a:r>
            <a:r>
              <a:rPr lang="en-US" sz="1800" dirty="0"/>
              <a:t> section 5.2.1.3 and </a:t>
            </a:r>
            <a:r>
              <a:rPr lang="en-GB" sz="1800" u="sng" dirty="0">
                <a:hlinkClick r:id="rId3"/>
              </a:rPr>
              <a:t>http://ieee802.org/PNP/approved/IEEE_802_WG_PandP_v19.pdf</a:t>
            </a:r>
            <a:r>
              <a:rPr lang="en-GB" sz="1800" dirty="0"/>
              <a:t>  section 3.4.1, list item x</a:t>
            </a:r>
            <a:endParaRPr lang="en-US" sz="1800" dirty="0"/>
          </a:p>
          <a:p>
            <a:r>
              <a:rPr lang="en-US" sz="2000" dirty="0"/>
              <a:t>By participating in IEEE 802 meetings, you accept these requirements.  If you do not agree to these policies then you shall not participate.</a:t>
            </a:r>
          </a:p>
          <a:p>
            <a:endParaRPr lang="en-US" sz="1800" dirty="0"/>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24023458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cs typeface="DejaVu Sans" pitchFamily="34" charset="0"/>
              </a:rPr>
              <a:t>802 Ground rules</a:t>
            </a:r>
            <a:r>
              <a:rPr lang="en-US" sz="1000" dirty="0">
                <a:cs typeface="DejaVu Sans" pitchFamily="34" charset="0"/>
              </a:rPr>
              <a:t/>
            </a:r>
            <a:br>
              <a:rPr lang="en-US" sz="1000" dirty="0">
                <a:cs typeface="DejaVu Sans" pitchFamily="34" charset="0"/>
              </a:rPr>
            </a:br>
            <a:endParaRPr lang="en-US" dirty="0"/>
          </a:p>
        </p:txBody>
      </p:sp>
      <p:sp>
        <p:nvSpPr>
          <p:cNvPr id="3" name="Content Placeholder 2"/>
          <p:cNvSpPr>
            <a:spLocks noGrp="1"/>
          </p:cNvSpPr>
          <p:nvPr>
            <p:ph idx="1"/>
          </p:nvPr>
        </p:nvSpPr>
        <p:spPr/>
        <p:txBody>
          <a:bodyPr/>
          <a:lstStyle/>
          <a:p>
            <a:pPr indent="-457200">
              <a:buFont typeface="Arial" panose="020B0604020202020204" pitchFamily="34" charset="0"/>
              <a:buChar char="•"/>
            </a:pPr>
            <a:r>
              <a:rPr lang="en-US" dirty="0">
                <a:solidFill>
                  <a:schemeClr val="tx1"/>
                </a:solidFill>
                <a:cs typeface="DejaVu Sans" pitchFamily="34" charset="0"/>
              </a:rPr>
              <a:t>Respect … give it, get it</a:t>
            </a:r>
          </a:p>
          <a:p>
            <a:pPr indent="-457200">
              <a:buFont typeface="Arial" panose="020B0604020202020204" pitchFamily="34" charset="0"/>
              <a:buChar char="•"/>
            </a:pPr>
            <a:r>
              <a:rPr lang="en-US" dirty="0">
                <a:solidFill>
                  <a:schemeClr val="tx1"/>
                </a:solidFill>
                <a:cs typeface="DejaVu Sans" pitchFamily="34" charset="0"/>
              </a:rPr>
              <a:t>NO product pitches</a:t>
            </a:r>
          </a:p>
          <a:p>
            <a:pPr indent="-457200">
              <a:buFont typeface="Arial" panose="020B0604020202020204" pitchFamily="34" charset="0"/>
              <a:buChar char="•"/>
            </a:pPr>
            <a:r>
              <a:rPr lang="en-US" dirty="0">
                <a:solidFill>
                  <a:schemeClr val="tx1"/>
                </a:solidFill>
                <a:cs typeface="DejaVu Sans" pitchFamily="34" charset="0"/>
              </a:rPr>
              <a:t>NO corporate pitches</a:t>
            </a:r>
          </a:p>
          <a:p>
            <a:pPr indent="-457200">
              <a:buFont typeface="Arial" panose="020B0604020202020204" pitchFamily="34" charset="0"/>
              <a:buChar char="•"/>
            </a:pPr>
            <a:r>
              <a:rPr lang="en-US" dirty="0">
                <a:solidFill>
                  <a:schemeClr val="tx1"/>
                </a:solidFill>
                <a:cs typeface="DejaVu Sans" pitchFamily="34" charset="0"/>
              </a:rPr>
              <a:t>NO prices</a:t>
            </a:r>
          </a:p>
          <a:p>
            <a:pPr indent="-457200">
              <a:buFont typeface="Arial" panose="020B0604020202020204" pitchFamily="34" charset="0"/>
              <a:buChar char="•"/>
            </a:pPr>
            <a:r>
              <a:rPr lang="en-US" dirty="0">
                <a:solidFill>
                  <a:schemeClr val="tx1"/>
                </a:solidFill>
                <a:cs typeface="DejaVu Sans" pitchFamily="34" charset="0"/>
              </a:rPr>
              <a:t>NO restrictive notices – </a:t>
            </a:r>
          </a:p>
          <a:p>
            <a:pPr indent="-457200">
              <a:buFont typeface="Arial" panose="020B0604020202020204" pitchFamily="34" charset="0"/>
              <a:buChar char="•"/>
            </a:pPr>
            <a:r>
              <a:rPr lang="en-US" dirty="0">
                <a:solidFill>
                  <a:schemeClr val="tx1"/>
                </a:solidFill>
                <a:cs typeface="DejaVu Sans" pitchFamily="34" charset="0"/>
              </a:rPr>
              <a:t>Presentations must be openly available</a:t>
            </a:r>
          </a:p>
          <a:p>
            <a:pPr indent="-457200">
              <a:buClr>
                <a:srgbClr val="FF0000"/>
              </a:buClr>
            </a:pPr>
            <a:endParaRPr lang="en-US" dirty="0">
              <a:solidFill>
                <a:schemeClr val="tx1"/>
              </a:solidFill>
              <a:latin typeface="Arial" pitchFamily="34" charset="0"/>
              <a:cs typeface="DejaVu Sans" pitchFamily="34"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24512369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4967"/>
          </a:xfrm>
        </p:spPr>
        <p:txBody>
          <a:bodyPr/>
          <a:lstStyle/>
          <a:p>
            <a:r>
              <a:rPr lang="en-US" dirty="0"/>
              <a:t>IEEE-SA policy documents</a:t>
            </a:r>
          </a:p>
        </p:txBody>
      </p:sp>
      <p:sp>
        <p:nvSpPr>
          <p:cNvPr id="3" name="Content Placeholder 2"/>
          <p:cNvSpPr>
            <a:spLocks noGrp="1"/>
          </p:cNvSpPr>
          <p:nvPr>
            <p:ph idx="1"/>
          </p:nvPr>
        </p:nvSpPr>
        <p:spPr>
          <a:xfrm>
            <a:off x="914400" y="1628801"/>
            <a:ext cx="10798223" cy="4465614"/>
          </a:xfrm>
        </p:spPr>
        <p:txBody>
          <a:bodyPr/>
          <a:lstStyle/>
          <a:p>
            <a:pPr lvl="0" defTabSz="914400" eaLnBrk="0" hangingPunct="0">
              <a:spcBef>
                <a:spcPct val="20000"/>
              </a:spcBef>
              <a:buClrTx/>
              <a:buSzTx/>
              <a:buFontTx/>
              <a:buChar char="•"/>
              <a:defRPr/>
            </a:pPr>
            <a:r>
              <a:rPr lang="en-US" dirty="0" smtClean="0"/>
              <a:t>IEEE </a:t>
            </a:r>
            <a:r>
              <a:rPr lang="en-US" dirty="0"/>
              <a:t>Code of Ethics</a:t>
            </a:r>
          </a:p>
          <a:p>
            <a:pPr lvl="1" defTabSz="914400" eaLnBrk="0" hangingPunct="0">
              <a:spcBef>
                <a:spcPct val="20000"/>
              </a:spcBef>
              <a:buClrTx/>
              <a:buSzTx/>
              <a:buFontTx/>
              <a:buChar char="–"/>
              <a:defRPr/>
            </a:pPr>
            <a:r>
              <a:rPr lang="en-US" dirty="0">
                <a:hlinkClick r:id="rId2"/>
              </a:rPr>
              <a:t>http://www.ieee.org/about/corporate/governance/p7-8.html</a:t>
            </a:r>
            <a:r>
              <a:rPr lang="en-US" dirty="0"/>
              <a:t> </a:t>
            </a:r>
          </a:p>
          <a:p>
            <a:pPr lvl="0" defTabSz="914400" eaLnBrk="0" hangingPunct="0">
              <a:spcBef>
                <a:spcPct val="20000"/>
              </a:spcBef>
              <a:buClrTx/>
              <a:buSzTx/>
              <a:buFontTx/>
              <a:buChar char="•"/>
              <a:defRPr/>
            </a:pPr>
            <a:r>
              <a:rPr lang="en-US" dirty="0"/>
              <a:t>IEEE Standards Association (IEEE-SA) Affiliation FAQ</a:t>
            </a:r>
          </a:p>
          <a:p>
            <a:pPr lvl="1" defTabSz="914400" eaLnBrk="0" hangingPunct="0">
              <a:spcBef>
                <a:spcPct val="20000"/>
              </a:spcBef>
              <a:buClrTx/>
              <a:buSzTx/>
              <a:buFontTx/>
              <a:buChar char="–"/>
              <a:defRPr/>
            </a:pPr>
            <a:r>
              <a:rPr lang="en-US" dirty="0">
                <a:hlinkClick r:id="rId3"/>
              </a:rPr>
              <a:t>http://standards.ieee.org/faqs/affiliation.html</a:t>
            </a:r>
            <a:r>
              <a:rPr lang="en-US" dirty="0"/>
              <a:t> </a:t>
            </a:r>
          </a:p>
          <a:p>
            <a:pPr lvl="0" defTabSz="914400" eaLnBrk="0" hangingPunct="0">
              <a:spcBef>
                <a:spcPct val="20000"/>
              </a:spcBef>
              <a:buClrTx/>
              <a:buSzTx/>
              <a:buFontTx/>
              <a:buChar char="•"/>
              <a:defRPr/>
            </a:pPr>
            <a:r>
              <a:rPr lang="en-US" dirty="0"/>
              <a:t>Antitrust and Competition Policy</a:t>
            </a:r>
          </a:p>
          <a:p>
            <a:pPr lvl="1" defTabSz="914400" eaLnBrk="0" hangingPunct="0">
              <a:spcBef>
                <a:spcPct val="20000"/>
              </a:spcBef>
              <a:buClrTx/>
              <a:buSzTx/>
              <a:buFontTx/>
              <a:buChar char="–"/>
              <a:defRPr/>
            </a:pPr>
            <a:r>
              <a:rPr lang="en-US" dirty="0">
                <a:hlinkClick r:id="rId4"/>
              </a:rPr>
              <a:t>http://standards.ieee.org/resources/antitrust-guidelines.pdf</a:t>
            </a:r>
            <a:r>
              <a:rPr lang="en-US" dirty="0"/>
              <a:t>  </a:t>
            </a:r>
            <a:endParaRPr lang="en-US" dirty="0">
              <a:hlinkClick r:id="rId5"/>
            </a:endParaRPr>
          </a:p>
          <a:p>
            <a:pPr lvl="0" defTabSz="914400" eaLnBrk="0" hangingPunct="0">
              <a:spcBef>
                <a:spcPct val="20000"/>
              </a:spcBef>
              <a:buClrTx/>
              <a:buSzTx/>
              <a:buFontTx/>
              <a:buChar char="•"/>
              <a:defRPr/>
            </a:pPr>
            <a:r>
              <a:rPr lang="en-US" dirty="0"/>
              <a:t>Letter of Assurance Form</a:t>
            </a:r>
          </a:p>
          <a:p>
            <a:pPr lvl="1" defTabSz="914400" eaLnBrk="0" hangingPunct="0">
              <a:spcBef>
                <a:spcPct val="20000"/>
              </a:spcBef>
              <a:buClrTx/>
              <a:buSzTx/>
              <a:buFontTx/>
              <a:buChar char="–"/>
              <a:defRPr/>
            </a:pPr>
            <a:r>
              <a:rPr lang="en-US" dirty="0">
                <a:hlinkClick r:id="rId6"/>
              </a:rPr>
              <a:t>http://standards.ieee.org/develop/policies/bylaws/sect6-7.html#loa</a:t>
            </a:r>
            <a:r>
              <a:rPr lang="en-US" dirty="0"/>
              <a:t> </a:t>
            </a:r>
          </a:p>
          <a:p>
            <a:pPr lvl="1" defTabSz="914400" eaLnBrk="0" hangingPunct="0">
              <a:spcBef>
                <a:spcPct val="20000"/>
              </a:spcBef>
              <a:buClrTx/>
              <a:buSzTx/>
              <a:buFontTx/>
              <a:buChar char="–"/>
              <a:defRPr/>
            </a:pPr>
            <a:r>
              <a:rPr lang="en-US" dirty="0">
                <a:hlinkClick r:id="rId5"/>
              </a:rPr>
              <a:t>https://development.standards.ieee.org/myproject/Public//mytools/mob/loa.pdf</a:t>
            </a:r>
          </a:p>
          <a:p>
            <a:pPr lvl="0" defTabSz="914400" eaLnBrk="0" hangingPunct="0">
              <a:spcBef>
                <a:spcPct val="20000"/>
              </a:spcBef>
              <a:buClrTx/>
              <a:buSzTx/>
              <a:buFontTx/>
              <a:buChar char="•"/>
              <a:defRPr/>
            </a:pPr>
            <a:r>
              <a:rPr lang="en-US" dirty="0"/>
              <a:t>IEEE-SA Patent Committee FAQ &amp; Patent slides</a:t>
            </a:r>
          </a:p>
          <a:p>
            <a:pPr lvl="1" defTabSz="914400" eaLnBrk="0" hangingPunct="0">
              <a:spcBef>
                <a:spcPct val="20000"/>
              </a:spcBef>
              <a:buClrTx/>
              <a:buSzTx/>
              <a:buFontTx/>
              <a:buChar char="–"/>
              <a:defRPr/>
            </a:pPr>
            <a:r>
              <a:rPr lang="en-US" dirty="0">
                <a:hlinkClick r:id="rId7"/>
              </a:rPr>
              <a:t>http://standards.ieee.org/board/pat/faq.pdf</a:t>
            </a:r>
            <a:r>
              <a:rPr lang="en-US" dirty="0"/>
              <a:t> and </a:t>
            </a:r>
            <a:r>
              <a:rPr lang="en-US" dirty="0">
                <a:hlinkClick r:id="rId5"/>
              </a:rPr>
              <a:t>http://standards.ieee.org/board/pat/pat-slideset.ppt</a:t>
            </a:r>
            <a:r>
              <a:rPr lang="en-US" dirty="0"/>
              <a:t>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35884516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914400" y="1981201"/>
            <a:ext cx="10798223" cy="4113213"/>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2"/>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3"/>
              </a:rPr>
              <a:t>http://standards.ieee.org/develop/policies/bylaws/sb_bylaws.pdf</a:t>
            </a:r>
            <a:r>
              <a:rPr lang="en-US" sz="2400" dirty="0"/>
              <a:t> (PDF version)</a:t>
            </a:r>
            <a:r>
              <a:rPr lang="en-US" sz="1800" dirty="0"/>
              <a:t> </a:t>
            </a:r>
          </a:p>
          <a:p>
            <a:pPr lvl="0" defTabSz="914400" eaLnBrk="0" hangingPunct="0">
              <a:spcBef>
                <a:spcPct val="20000"/>
              </a:spcBef>
              <a:buClrTx/>
              <a:buSzTx/>
              <a:defRPr/>
            </a:pPr>
            <a:r>
              <a:rPr lang="en-US" sz="1600" dirty="0"/>
              <a:t/>
            </a: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4"/>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5"/>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726975"/>
          </a:xfrm>
        </p:spPr>
        <p:txBody>
          <a:bodyPr/>
          <a:lstStyle/>
          <a:p>
            <a:r>
              <a:rPr lang="en-US" dirty="0" err="1"/>
              <a:t>TGaz</a:t>
            </a:r>
            <a:r>
              <a:rPr lang="en-US" dirty="0"/>
              <a:t> Schedule at a </a:t>
            </a:r>
            <a:r>
              <a:rPr lang="en-US" dirty="0" smtClean="0"/>
              <a:t>glance</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graphicFrame>
        <p:nvGraphicFramePr>
          <p:cNvPr id="8" name="Table 7"/>
          <p:cNvGraphicFramePr>
            <a:graphicFrameLocks noGrp="1"/>
          </p:cNvGraphicFramePr>
          <p:nvPr>
            <p:extLst>
              <p:ext uri="{D42A27DB-BD31-4B8C-83A1-F6EECF244321}">
                <p14:modId xmlns:p14="http://schemas.microsoft.com/office/powerpoint/2010/main" val="2333258891"/>
              </p:ext>
            </p:extLst>
          </p:nvPr>
        </p:nvGraphicFramePr>
        <p:xfrm>
          <a:off x="3071664" y="2204864"/>
          <a:ext cx="5904655" cy="2808310"/>
        </p:xfrm>
        <a:graphic>
          <a:graphicData uri="http://schemas.openxmlformats.org/drawingml/2006/table">
            <a:tbl>
              <a:tblPr firstRow="1" bandRow="1">
                <a:tableStyleId>{21E4AEA4-8DFA-4A89-87EB-49C32662AFE0}</a:tableStyleId>
              </a:tblPr>
              <a:tblGrid>
                <a:gridCol w="902103"/>
                <a:gridCol w="1066116"/>
                <a:gridCol w="984109"/>
                <a:gridCol w="984109"/>
                <a:gridCol w="984109"/>
                <a:gridCol w="984109"/>
              </a:tblGrid>
              <a:tr h="457823">
                <a:tc>
                  <a:txBody>
                    <a:bodyPr/>
                    <a:lstStyle/>
                    <a:p>
                      <a:endParaRPr lang="en-US" sz="1800" dirty="0"/>
                    </a:p>
                  </a:txBody>
                  <a:tcPr marT="45746" marB="45746" anchor="ctr"/>
                </a:tc>
                <a:tc>
                  <a:txBody>
                    <a:bodyPr/>
                    <a:lstStyle/>
                    <a:p>
                      <a:pPr algn="ctr"/>
                      <a:r>
                        <a:rPr lang="en-US" sz="1800" dirty="0" smtClean="0"/>
                        <a:t>MON</a:t>
                      </a:r>
                      <a:endParaRPr lang="en-US" sz="1800" dirty="0"/>
                    </a:p>
                  </a:txBody>
                  <a:tcPr marT="45746" marB="45746" anchor="ctr"/>
                </a:tc>
                <a:tc>
                  <a:txBody>
                    <a:bodyPr/>
                    <a:lstStyle/>
                    <a:p>
                      <a:pPr algn="ctr"/>
                      <a:r>
                        <a:rPr lang="en-US" sz="1800" dirty="0" smtClean="0"/>
                        <a:t>TUE</a:t>
                      </a:r>
                      <a:endParaRPr lang="en-US" sz="1800" dirty="0"/>
                    </a:p>
                  </a:txBody>
                  <a:tcPr marT="45746" marB="45746" anchor="ctr"/>
                </a:tc>
                <a:tc>
                  <a:txBody>
                    <a:bodyPr/>
                    <a:lstStyle/>
                    <a:p>
                      <a:pPr algn="ctr"/>
                      <a:r>
                        <a:rPr lang="en-US" sz="1800" dirty="0" smtClean="0"/>
                        <a:t>WED</a:t>
                      </a:r>
                      <a:endParaRPr lang="en-US" sz="1800" dirty="0"/>
                    </a:p>
                  </a:txBody>
                  <a:tcPr marT="45746" marB="45746" anchor="ctr"/>
                </a:tc>
                <a:tc>
                  <a:txBody>
                    <a:bodyPr/>
                    <a:lstStyle/>
                    <a:p>
                      <a:pPr algn="ctr"/>
                      <a:r>
                        <a:rPr lang="en-US" sz="1800" dirty="0" smtClean="0"/>
                        <a:t>THU</a:t>
                      </a:r>
                      <a:endParaRPr lang="en-US" sz="1800" dirty="0"/>
                    </a:p>
                  </a:txBody>
                  <a:tcPr marT="45746" marB="45746" anchor="ctr"/>
                </a:tc>
                <a:tc>
                  <a:txBody>
                    <a:bodyPr/>
                    <a:lstStyle/>
                    <a:p>
                      <a:pPr algn="ctr"/>
                      <a:r>
                        <a:rPr lang="en-US" sz="1800" dirty="0" smtClean="0"/>
                        <a:t>FRI</a:t>
                      </a:r>
                      <a:endParaRPr lang="en-US" sz="1800" dirty="0"/>
                    </a:p>
                  </a:txBody>
                  <a:tcPr marT="45746" marB="45746" anchor="ctr"/>
                </a:tc>
              </a:tr>
              <a:tr h="457823">
                <a:tc>
                  <a:txBody>
                    <a:bodyPr/>
                    <a:lstStyle/>
                    <a:p>
                      <a:r>
                        <a:rPr lang="en-US" sz="1800" dirty="0" smtClean="0"/>
                        <a:t>AM1</a:t>
                      </a:r>
                      <a:endParaRPr lang="en-US" sz="1800" dirty="0"/>
                    </a:p>
                  </a:txBody>
                  <a:tcPr marT="45746" marB="45746" anchor="ctr"/>
                </a:tc>
                <a:tc>
                  <a:txBody>
                    <a:bodyPr/>
                    <a:lstStyle/>
                    <a:p>
                      <a:pPr algn="ctr"/>
                      <a:endParaRPr lang="en-US" sz="1800" dirty="0"/>
                    </a:p>
                  </a:txBody>
                  <a:tcPr marT="45746" marB="45746" anchor="ctr"/>
                </a:tc>
                <a:tc>
                  <a:txBody>
                    <a:bodyPr/>
                    <a:lstStyle/>
                    <a:p>
                      <a:pPr algn="ctr"/>
                      <a:endParaRPr lang="en-US" sz="1800" dirty="0"/>
                    </a:p>
                  </a:txBody>
                  <a:tcPr marT="45746" marB="45746" anchor="ctr"/>
                </a:tc>
                <a:tc>
                  <a:txBody>
                    <a:bodyPr/>
                    <a:lstStyle/>
                    <a:p>
                      <a:pPr marL="0" algn="ctr" defTabSz="914400" rtl="0" eaLnBrk="1" latinLnBrk="0" hangingPunct="1"/>
                      <a:endParaRPr lang="en-US" sz="1800" kern="1200" dirty="0">
                        <a:solidFill>
                          <a:schemeClr val="dk1"/>
                        </a:solidFill>
                        <a:latin typeface="+mn-lt"/>
                        <a:ea typeface="+mn-ea"/>
                        <a:cs typeface="+mn-cs"/>
                      </a:endParaRPr>
                    </a:p>
                  </a:txBody>
                  <a:tcPr marT="45746" marB="45746"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AZ</a:t>
                      </a:r>
                    </a:p>
                  </a:txBody>
                  <a:tcPr marT="45746" marB="45746" anchor="ctr">
                    <a:solidFill>
                      <a:srgbClr val="92D050"/>
                    </a:solidFill>
                  </a:tcPr>
                </a:tc>
                <a:tc>
                  <a:txBody>
                    <a:bodyPr/>
                    <a:lstStyle/>
                    <a:p>
                      <a:pPr algn="ctr"/>
                      <a:endParaRPr lang="en-US" sz="1800" dirty="0"/>
                    </a:p>
                  </a:txBody>
                  <a:tcPr marT="45746" marB="45746" anchor="ctr"/>
                </a:tc>
              </a:tr>
              <a:tr h="457823">
                <a:tc>
                  <a:txBody>
                    <a:bodyPr/>
                    <a:lstStyle/>
                    <a:p>
                      <a:r>
                        <a:rPr lang="en-US" sz="1800" dirty="0" smtClean="0"/>
                        <a:t>AM2</a:t>
                      </a:r>
                      <a:endParaRPr lang="en-US" sz="1800" dirty="0"/>
                    </a:p>
                  </a:txBody>
                  <a:tcPr marT="45746" marB="45746" anchor="ctr"/>
                </a:tc>
                <a:tc>
                  <a:txBody>
                    <a:bodyPr/>
                    <a:lstStyle/>
                    <a:p>
                      <a:pPr algn="ctr"/>
                      <a:endParaRPr lang="en-US" sz="1800" dirty="0"/>
                    </a:p>
                  </a:txBody>
                  <a:tcPr marT="45746" marB="45746" anchor="ctr"/>
                </a:tc>
                <a:tc>
                  <a:txBody>
                    <a:bodyPr/>
                    <a:lstStyle/>
                    <a:p>
                      <a:pPr algn="ctr"/>
                      <a:r>
                        <a:rPr lang="en-US" dirty="0" smtClean="0"/>
                        <a:t>AZ</a:t>
                      </a:r>
                      <a:endParaRPr lang="en-US" dirty="0"/>
                    </a:p>
                  </a:txBody>
                  <a:tcPr marT="45746" marB="45746" anchor="ctr">
                    <a:solidFill>
                      <a:srgbClr val="92D050"/>
                    </a:solidFill>
                  </a:tcPr>
                </a:tc>
                <a:tc>
                  <a:txBody>
                    <a:bodyPr/>
                    <a:lstStyle/>
                    <a:p>
                      <a:pPr algn="ctr"/>
                      <a:endParaRPr lang="en-US" dirty="0"/>
                    </a:p>
                  </a:txBody>
                  <a:tcPr marT="45746" marB="45746" anchor="ctr"/>
                </a:tc>
                <a:tc>
                  <a:txBody>
                    <a:bodyPr/>
                    <a:lstStyle/>
                    <a:p>
                      <a:pPr algn="ctr"/>
                      <a:r>
                        <a:rPr lang="en-US" dirty="0" smtClean="0"/>
                        <a:t>AZ</a:t>
                      </a:r>
                      <a:endParaRPr lang="en-US" dirty="0"/>
                    </a:p>
                  </a:txBody>
                  <a:tcPr marT="45746" marB="45746" anchor="ctr">
                    <a:solidFill>
                      <a:srgbClr val="92D050"/>
                    </a:solidFill>
                  </a:tcPr>
                </a:tc>
                <a:tc>
                  <a:txBody>
                    <a:bodyPr/>
                    <a:lstStyle/>
                    <a:p>
                      <a:pPr algn="ctr"/>
                      <a:endParaRPr lang="en-US" sz="1800" dirty="0"/>
                    </a:p>
                  </a:txBody>
                  <a:tcPr marT="45746" marB="45746" anchor="ctr"/>
                </a:tc>
              </a:tr>
              <a:tr h="519195">
                <a:tc>
                  <a:txBody>
                    <a:bodyPr/>
                    <a:lstStyle/>
                    <a:p>
                      <a:r>
                        <a:rPr lang="en-US" sz="1800" dirty="0" smtClean="0"/>
                        <a:t>PM1</a:t>
                      </a:r>
                      <a:endParaRPr lang="en-US" sz="1800" dirty="0"/>
                    </a:p>
                  </a:txBody>
                  <a:tcPr marT="45746" marB="45746" anchor="ctr"/>
                </a:tc>
                <a:tc>
                  <a:txBody>
                    <a:bodyPr/>
                    <a:lstStyle/>
                    <a:p>
                      <a:pPr algn="ctr"/>
                      <a:endParaRPr lang="en-US" sz="1800" dirty="0"/>
                    </a:p>
                  </a:txBody>
                  <a:tcPr marT="45746" marB="45746" anchor="ctr"/>
                </a:tc>
                <a:tc>
                  <a:txBody>
                    <a:bodyPr/>
                    <a:lstStyle/>
                    <a:p>
                      <a:pPr algn="ctr"/>
                      <a:r>
                        <a:rPr lang="en-US" dirty="0" smtClean="0"/>
                        <a:t>AZ</a:t>
                      </a:r>
                      <a:endParaRPr lang="en-US" dirty="0"/>
                    </a:p>
                  </a:txBody>
                  <a:tcPr marT="45746" marB="45746" anchor="ctr">
                    <a:solidFill>
                      <a:srgbClr val="92D050"/>
                    </a:solidFill>
                  </a:tcPr>
                </a:tc>
                <a:tc>
                  <a:txBody>
                    <a:bodyPr/>
                    <a:lstStyle/>
                    <a:p>
                      <a:pPr algn="ctr"/>
                      <a:r>
                        <a:rPr lang="en-US" dirty="0" smtClean="0"/>
                        <a:t>AZ</a:t>
                      </a:r>
                      <a:endParaRPr lang="en-US" dirty="0"/>
                    </a:p>
                  </a:txBody>
                  <a:tcPr marT="45746" marB="45746" anchor="ctr">
                    <a:solidFill>
                      <a:srgbClr val="92D050"/>
                    </a:solidFill>
                  </a:tcPr>
                </a:tc>
                <a:tc>
                  <a:txBody>
                    <a:bodyPr/>
                    <a:lstStyle/>
                    <a:p>
                      <a:pPr algn="ctr"/>
                      <a:endParaRPr lang="en-US" dirty="0"/>
                    </a:p>
                  </a:txBody>
                  <a:tcPr marT="45746" marB="45746" anchor="ctr"/>
                </a:tc>
                <a:tc>
                  <a:txBody>
                    <a:bodyPr/>
                    <a:lstStyle/>
                    <a:p>
                      <a:pPr algn="ctr"/>
                      <a:endParaRPr lang="en-US" sz="1800" dirty="0"/>
                    </a:p>
                  </a:txBody>
                  <a:tcPr marT="45746" marB="45746" anchor="ctr"/>
                </a:tc>
              </a:tr>
              <a:tr h="457823">
                <a:tc>
                  <a:txBody>
                    <a:bodyPr/>
                    <a:lstStyle/>
                    <a:p>
                      <a:r>
                        <a:rPr lang="en-US" sz="1800" dirty="0" smtClean="0"/>
                        <a:t>PM2</a:t>
                      </a:r>
                      <a:endParaRPr lang="en-US" sz="1800" dirty="0"/>
                    </a:p>
                  </a:txBody>
                  <a:tcPr marT="45746" marB="45746" anchor="ctr"/>
                </a:tc>
                <a:tc>
                  <a:txBody>
                    <a:bodyPr/>
                    <a:lstStyle/>
                    <a:p>
                      <a:pPr algn="ctr"/>
                      <a:endParaRPr lang="en-US" sz="1800" dirty="0"/>
                    </a:p>
                  </a:txBody>
                  <a:tcPr marT="45746" marB="45746" anchor="ctr"/>
                </a:tc>
                <a:tc>
                  <a:txBody>
                    <a:bodyPr/>
                    <a:lstStyle/>
                    <a:p>
                      <a:pPr algn="ctr"/>
                      <a:endParaRPr lang="en-US" dirty="0"/>
                    </a:p>
                  </a:txBody>
                  <a:tcPr marT="45746" marB="45746" anchor="ctr"/>
                </a:tc>
                <a:tc>
                  <a:txBody>
                    <a:bodyPr/>
                    <a:lstStyle/>
                    <a:p>
                      <a:pPr algn="ctr"/>
                      <a:endParaRPr lang="en-US" dirty="0"/>
                    </a:p>
                  </a:txBody>
                  <a:tcPr marT="45746" marB="45746" anchor="ctr"/>
                </a:tc>
                <a:tc>
                  <a:txBody>
                    <a:bodyPr/>
                    <a:lstStyle/>
                    <a:p>
                      <a:pPr algn="ctr"/>
                      <a:endParaRPr lang="en-US" dirty="0"/>
                    </a:p>
                  </a:txBody>
                  <a:tcPr marT="45746" marB="45746" anchor="ctr"/>
                </a:tc>
                <a:tc>
                  <a:txBody>
                    <a:bodyPr/>
                    <a:lstStyle/>
                    <a:p>
                      <a:pPr algn="ctr"/>
                      <a:endParaRPr lang="en-US" dirty="0"/>
                    </a:p>
                  </a:txBody>
                  <a:tcPr marT="45746" marB="45746" anchor="ctr"/>
                </a:tc>
              </a:tr>
              <a:tr h="457823">
                <a:tc>
                  <a:txBody>
                    <a:bodyPr/>
                    <a:lstStyle/>
                    <a:p>
                      <a:r>
                        <a:rPr lang="en-US" sz="1800" dirty="0" smtClean="0"/>
                        <a:t>Eve</a:t>
                      </a:r>
                      <a:endParaRPr lang="en-US" sz="1800" dirty="0"/>
                    </a:p>
                  </a:txBody>
                  <a:tcPr marT="45746" marB="45746" anchor="ctr"/>
                </a:tc>
                <a:tc>
                  <a:txBody>
                    <a:bodyPr/>
                    <a:lstStyle/>
                    <a:p>
                      <a:pPr algn="ctr"/>
                      <a:endParaRPr lang="en-US" sz="1800" dirty="0"/>
                    </a:p>
                  </a:txBody>
                  <a:tcPr marT="45746" marB="45746"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nchor="ctr"/>
                </a:tc>
                <a:tc>
                  <a:txBody>
                    <a:bodyPr/>
                    <a:lstStyle/>
                    <a:p>
                      <a:pPr algn="ctr"/>
                      <a:endParaRPr lang="en-US" sz="1800" dirty="0"/>
                    </a:p>
                  </a:txBody>
                  <a:tcPr marT="45746" marB="45746" anchor="ctr"/>
                </a:tc>
                <a:tc>
                  <a:txBody>
                    <a:bodyPr/>
                    <a:lstStyle/>
                    <a:p>
                      <a:pPr algn="ctr"/>
                      <a:endParaRPr lang="en-US" sz="1800" dirty="0"/>
                    </a:p>
                  </a:txBody>
                  <a:tcPr marT="45746" marB="45746" anchor="ctr"/>
                </a:tc>
                <a:tc>
                  <a:txBody>
                    <a:bodyPr/>
                    <a:lstStyle/>
                    <a:p>
                      <a:pPr algn="ctr"/>
                      <a:endParaRPr lang="en-US" sz="1800" dirty="0"/>
                    </a:p>
                  </a:txBody>
                  <a:tcPr marT="45746" marB="45746" anchor="ctr"/>
                </a:tc>
              </a:tr>
            </a:tbl>
          </a:graphicData>
        </a:graphic>
      </p:graphicFrame>
    </p:spTree>
    <p:extLst>
      <p:ext uri="{BB962C8B-B14F-4D97-AF65-F5344CB8AC3E}">
        <p14:creationId xmlns:p14="http://schemas.microsoft.com/office/powerpoint/2010/main" val="20190207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Agenda for the Week</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b="0" dirty="0"/>
              <a:t>Review IEEE-SA patent policy, duty to inform, call for potential essential patents, guidelines for anti-trust and competition laws and participation on individual basis in IEEE 802 meeting.</a:t>
            </a:r>
          </a:p>
          <a:p>
            <a:pPr algn="just">
              <a:spcBef>
                <a:spcPct val="20000"/>
              </a:spcBef>
              <a:buFontTx/>
              <a:buChar char="•"/>
            </a:pPr>
            <a:r>
              <a:rPr lang="en-US" altLang="en-US" b="0" dirty="0"/>
              <a:t>Agenda setting for the week.</a:t>
            </a:r>
          </a:p>
          <a:p>
            <a:pPr algn="just">
              <a:spcBef>
                <a:spcPct val="20000"/>
              </a:spcBef>
              <a:buFontTx/>
              <a:buChar char="•"/>
            </a:pPr>
            <a:r>
              <a:rPr lang="en-US" altLang="en-US" b="0" dirty="0"/>
              <a:t>Approve previous meeting minutes (</a:t>
            </a:r>
            <a:r>
              <a:rPr lang="en-US" altLang="en-US" b="0" dirty="0" smtClean="0"/>
              <a:t>11-19-127).  </a:t>
            </a:r>
          </a:p>
          <a:p>
            <a:pPr algn="just">
              <a:spcBef>
                <a:spcPct val="20000"/>
              </a:spcBef>
              <a:buFontTx/>
              <a:buChar char="•"/>
            </a:pPr>
            <a:r>
              <a:rPr lang="en-US" altLang="en-US" b="0" dirty="0" smtClean="0"/>
              <a:t>Approve March 6</a:t>
            </a:r>
            <a:r>
              <a:rPr lang="en-US" altLang="en-US" b="0" baseline="30000" dirty="0" smtClean="0"/>
              <a:t>th</a:t>
            </a:r>
            <a:r>
              <a:rPr lang="en-US" altLang="en-US" b="0" dirty="0" smtClean="0"/>
              <a:t> teleconferences minutes (11-19-374)</a:t>
            </a:r>
            <a:endParaRPr lang="en-US" altLang="en-US" b="0" dirty="0"/>
          </a:p>
          <a:p>
            <a:pPr algn="just">
              <a:spcBef>
                <a:spcPct val="20000"/>
              </a:spcBef>
              <a:buFontTx/>
              <a:buChar char="•"/>
            </a:pPr>
            <a:r>
              <a:rPr lang="en-US" altLang="en-US" b="0" dirty="0" smtClean="0"/>
              <a:t>Review results coming out initial WG ballot (11-19-431)</a:t>
            </a:r>
          </a:p>
          <a:p>
            <a:pPr algn="just">
              <a:spcBef>
                <a:spcPct val="20000"/>
              </a:spcBef>
              <a:buFontTx/>
              <a:buChar char="•"/>
            </a:pPr>
            <a:r>
              <a:rPr lang="en-US" altLang="en-US" b="0" dirty="0"/>
              <a:t>Review formal CR process – as needed. (11-13-230)</a:t>
            </a:r>
          </a:p>
          <a:p>
            <a:pPr algn="just">
              <a:spcBef>
                <a:spcPct val="20000"/>
              </a:spcBef>
              <a:buFontTx/>
              <a:buChar char="•"/>
            </a:pPr>
            <a:r>
              <a:rPr lang="en-US" altLang="en-US" b="0" dirty="0" smtClean="0"/>
              <a:t>CR </a:t>
            </a:r>
            <a:r>
              <a:rPr lang="en-US" altLang="en-US" b="0" dirty="0"/>
              <a:t>assignment and current status of open call for CR volunteers. </a:t>
            </a:r>
            <a:r>
              <a:rPr lang="en-US" altLang="en-US" b="0" dirty="0" smtClean="0"/>
              <a:t>(11-19-431)</a:t>
            </a:r>
            <a:endParaRPr lang="en-US" altLang="en-US" b="0" dirty="0"/>
          </a:p>
          <a:p>
            <a:pPr algn="just">
              <a:spcBef>
                <a:spcPct val="20000"/>
              </a:spcBef>
              <a:buFontTx/>
              <a:buChar char="•"/>
            </a:pPr>
            <a:r>
              <a:rPr lang="en-US" altLang="en-US" b="0" dirty="0" smtClean="0"/>
              <a:t>Review </a:t>
            </a:r>
            <a:r>
              <a:rPr lang="en-US" altLang="en-US" b="0" dirty="0" smtClean="0"/>
              <a:t>target ad hoc meeting </a:t>
            </a:r>
            <a:r>
              <a:rPr lang="en-US" altLang="en-US" b="0" dirty="0" smtClean="0"/>
              <a:t>dates.</a:t>
            </a:r>
            <a:endParaRPr lang="en-US" altLang="en-US" b="0" dirty="0" smtClean="0"/>
          </a:p>
          <a:p>
            <a:pPr algn="just">
              <a:spcBef>
                <a:spcPct val="20000"/>
              </a:spcBef>
              <a:buFontTx/>
              <a:buChar char="•"/>
            </a:pPr>
            <a:r>
              <a:rPr lang="en-US" altLang="en-US" b="0" dirty="0" smtClean="0"/>
              <a:t>Consider comment resolution adoption to the extent possible. </a:t>
            </a:r>
          </a:p>
          <a:p>
            <a:pPr algn="just">
              <a:spcBef>
                <a:spcPct val="20000"/>
              </a:spcBef>
              <a:buFontTx/>
              <a:buChar char="•"/>
            </a:pPr>
            <a:endParaRPr lang="en-US" altLang="en-US"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10552150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 (1)</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185065557"/>
              </p:ext>
            </p:extLst>
          </p:nvPr>
        </p:nvGraphicFramePr>
        <p:xfrm>
          <a:off x="914401" y="1340768"/>
          <a:ext cx="10460567" cy="4876624"/>
        </p:xfrm>
        <a:graphic>
          <a:graphicData uri="http://schemas.openxmlformats.org/drawingml/2006/table">
            <a:tbl>
              <a:tblPr firstRow="1" bandRow="1">
                <a:tableStyleId>{21E4AEA4-8DFA-4A89-87EB-49C32662AFE0}</a:tableStyleId>
              </a:tblPr>
              <a:tblGrid>
                <a:gridCol w="1566971"/>
                <a:gridCol w="2015607"/>
                <a:gridCol w="4552289"/>
                <a:gridCol w="2325700"/>
              </a:tblGrid>
              <a:tr h="332739">
                <a:tc>
                  <a:txBody>
                    <a:bodyPr/>
                    <a:lstStyle/>
                    <a:p>
                      <a:pPr algn="ctr"/>
                      <a:r>
                        <a:rPr lang="en-US" sz="2000" dirty="0" smtClean="0"/>
                        <a:t>DCN</a:t>
                      </a:r>
                      <a:endParaRPr lang="en-US" sz="2000" dirty="0"/>
                    </a:p>
                  </a:txBody>
                  <a:tcPr marR="36000" marT="45712" marB="45712"/>
                </a:tc>
                <a:tc>
                  <a:txBody>
                    <a:bodyPr/>
                    <a:lstStyle/>
                    <a:p>
                      <a:pPr algn="ctr"/>
                      <a:r>
                        <a:rPr lang="en-US" sz="2000" dirty="0" smtClean="0"/>
                        <a:t>Presenter</a:t>
                      </a:r>
                      <a:endParaRPr lang="en-US" sz="2000" dirty="0"/>
                    </a:p>
                  </a:txBody>
                  <a:tcPr marR="36000" marT="45712" marB="45712"/>
                </a:tc>
                <a:tc>
                  <a:txBody>
                    <a:bodyPr/>
                    <a:lstStyle/>
                    <a:p>
                      <a:pPr algn="ctr"/>
                      <a:r>
                        <a:rPr lang="en-US" sz="2000" dirty="0" smtClean="0"/>
                        <a:t>Title</a:t>
                      </a:r>
                      <a:endParaRPr lang="en-US" sz="2000" dirty="0"/>
                    </a:p>
                  </a:txBody>
                  <a:tcPr marR="36000" marT="45712" marB="45712"/>
                </a:tc>
                <a:tc>
                  <a:txBody>
                    <a:bodyPr/>
                    <a:lstStyle/>
                    <a:p>
                      <a:pPr algn="ctr"/>
                      <a:r>
                        <a:rPr lang="en-US" sz="2000" dirty="0" smtClean="0"/>
                        <a:t>Topic</a:t>
                      </a:r>
                      <a:endParaRPr lang="en-US" sz="2000" dirty="0"/>
                    </a:p>
                  </a:txBody>
                  <a:tcPr marR="36000" marT="45712" marB="45712"/>
                </a:tc>
              </a:tr>
              <a:tr h="332739">
                <a:tc>
                  <a:txBody>
                    <a:bodyPr/>
                    <a:lstStyle/>
                    <a:p>
                      <a:pPr marL="0" algn="l" defTabSz="914400" rtl="0" eaLnBrk="1" latinLnBrk="0" hangingPunct="1"/>
                      <a:r>
                        <a:rPr lang="en-US" sz="1800" kern="1200" dirty="0" smtClean="0">
                          <a:solidFill>
                            <a:schemeClr val="dk1"/>
                          </a:solidFill>
                          <a:latin typeface="+mn-lt"/>
                          <a:ea typeface="+mn-ea"/>
                          <a:cs typeface="+mn-cs"/>
                        </a:rPr>
                        <a:t>11-19-200</a:t>
                      </a:r>
                      <a:r>
                        <a:rPr lang="en-US" sz="1800" kern="1200" baseline="0" dirty="0" smtClean="0">
                          <a:solidFill>
                            <a:schemeClr val="dk1"/>
                          </a:solidFill>
                          <a:latin typeface="+mn-lt"/>
                          <a:ea typeface="+mn-ea"/>
                          <a:cs typeface="+mn-cs"/>
                        </a:rPr>
                        <a:t> </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Jonathan Segev</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err="1" smtClean="0">
                          <a:solidFill>
                            <a:schemeClr val="dk1"/>
                          </a:solidFill>
                          <a:latin typeface="+mn-lt"/>
                          <a:ea typeface="+mn-ea"/>
                          <a:cs typeface="+mn-cs"/>
                        </a:rPr>
                        <a:t>TGaz</a:t>
                      </a:r>
                      <a:r>
                        <a:rPr lang="en-US" sz="1800" kern="1200" dirty="0" smtClean="0">
                          <a:solidFill>
                            <a:schemeClr val="dk1"/>
                          </a:solidFill>
                          <a:latin typeface="+mn-lt"/>
                          <a:ea typeface="+mn-ea"/>
                          <a:cs typeface="+mn-cs"/>
                        </a:rPr>
                        <a:t> March 2019 Agenda</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Agenda Deck</a:t>
                      </a:r>
                      <a:endParaRPr lang="en-US" sz="1800" kern="1200" dirty="0">
                        <a:solidFill>
                          <a:schemeClr val="dk1"/>
                        </a:solidFill>
                        <a:latin typeface="+mn-lt"/>
                        <a:ea typeface="+mn-ea"/>
                        <a:cs typeface="+mn-cs"/>
                      </a:endParaRPr>
                    </a:p>
                  </a:txBody>
                  <a:tcPr marT="45712" marB="45712"/>
                </a:tc>
              </a:tr>
              <a:tr h="2464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11-19-127</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Roy Want</a:t>
                      </a:r>
                    </a:p>
                  </a:txBody>
                  <a:tcPr marT="45712" marB="45712"/>
                </a:tc>
                <a:tc>
                  <a:txBody>
                    <a:bodyPr/>
                    <a:lstStyle/>
                    <a:p>
                      <a:pPr marL="0" algn="l" defTabSz="914400" rtl="0" eaLnBrk="1" latinLnBrk="0" hangingPunct="1"/>
                      <a:r>
                        <a:rPr lang="en-US" sz="1800" b="0" i="0" kern="1200" dirty="0" smtClean="0">
                          <a:solidFill>
                            <a:schemeClr val="dk1"/>
                          </a:solidFill>
                          <a:effectLst/>
                          <a:latin typeface="+mn-lt"/>
                          <a:ea typeface="+mn-ea"/>
                          <a:cs typeface="+mn-cs"/>
                        </a:rPr>
                        <a:t>Meeting Minutes January 2019 Session</a:t>
                      </a:r>
                      <a:endParaRPr lang="en-US" sz="18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Minutes</a:t>
                      </a:r>
                    </a:p>
                  </a:txBody>
                  <a:tcPr marT="45712" marB="45712"/>
                </a:tc>
              </a:tr>
              <a:tr h="182872">
                <a:tc>
                  <a:txBody>
                    <a:bodyPr/>
                    <a:lstStyle/>
                    <a:p>
                      <a:r>
                        <a:rPr lang="en-US" sz="1800" kern="1200" dirty="0" smtClean="0">
                          <a:solidFill>
                            <a:schemeClr val="dk1"/>
                          </a:solidFill>
                          <a:latin typeface="+mn-lt"/>
                          <a:ea typeface="+mn-ea"/>
                          <a:cs typeface="+mn-cs"/>
                        </a:rPr>
                        <a:t>11-19-374</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Roy Want</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March</a:t>
                      </a:r>
                      <a:r>
                        <a:rPr lang="en-US" sz="1800" kern="1200" baseline="0" dirty="0" smtClean="0">
                          <a:solidFill>
                            <a:schemeClr val="dk1"/>
                          </a:solidFill>
                          <a:latin typeface="+mn-lt"/>
                          <a:ea typeface="+mn-ea"/>
                          <a:cs typeface="+mn-cs"/>
                        </a:rPr>
                        <a:t> 6</a:t>
                      </a:r>
                      <a:r>
                        <a:rPr lang="en-US" sz="1800" kern="1200" baseline="30000" dirty="0" smtClean="0">
                          <a:solidFill>
                            <a:schemeClr val="dk1"/>
                          </a:solidFill>
                          <a:latin typeface="+mn-lt"/>
                          <a:ea typeface="+mn-ea"/>
                          <a:cs typeface="+mn-cs"/>
                        </a:rPr>
                        <a:t>th</a:t>
                      </a:r>
                      <a:r>
                        <a:rPr lang="en-US" sz="1800" kern="1200" baseline="0" dirty="0" smtClean="0">
                          <a:solidFill>
                            <a:schemeClr val="dk1"/>
                          </a:solidFill>
                          <a:latin typeface="+mn-lt"/>
                          <a:ea typeface="+mn-ea"/>
                          <a:cs typeface="+mn-cs"/>
                        </a:rPr>
                        <a:t> </a:t>
                      </a:r>
                      <a:r>
                        <a:rPr lang="en-US" sz="1800" kern="1200" baseline="0" dirty="0" err="1" smtClean="0">
                          <a:solidFill>
                            <a:schemeClr val="dk1"/>
                          </a:solidFill>
                          <a:latin typeface="+mn-lt"/>
                          <a:ea typeface="+mn-ea"/>
                          <a:cs typeface="+mn-cs"/>
                        </a:rPr>
                        <a:t>telecon</a:t>
                      </a:r>
                      <a:r>
                        <a:rPr lang="en-US" sz="1800" kern="1200" baseline="0" dirty="0" smtClean="0">
                          <a:solidFill>
                            <a:schemeClr val="dk1"/>
                          </a:solidFill>
                          <a:latin typeface="+mn-lt"/>
                          <a:ea typeface="+mn-ea"/>
                          <a:cs typeface="+mn-cs"/>
                        </a:rPr>
                        <a:t> minutes</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Minutes</a:t>
                      </a:r>
                      <a:endParaRPr lang="en-US" sz="1800" kern="1200" dirty="0">
                        <a:solidFill>
                          <a:schemeClr val="dk1"/>
                        </a:solidFill>
                        <a:latin typeface="+mn-lt"/>
                        <a:ea typeface="+mn-ea"/>
                        <a:cs typeface="+mn-cs"/>
                      </a:endParaRPr>
                    </a:p>
                  </a:txBody>
                  <a:tcPr marT="45712" marB="45712"/>
                </a:tc>
              </a:tr>
              <a:tr h="182872">
                <a:tc>
                  <a:txBody>
                    <a:bodyPr/>
                    <a:lstStyle/>
                    <a:p>
                      <a:r>
                        <a:rPr lang="en-US" sz="1800" kern="1200" dirty="0" smtClean="0">
                          <a:solidFill>
                            <a:schemeClr val="dk1"/>
                          </a:solidFill>
                          <a:latin typeface="+mn-lt"/>
                          <a:ea typeface="+mn-ea"/>
                          <a:cs typeface="+mn-cs"/>
                        </a:rPr>
                        <a:t>11-19-215</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Jonathan Segev</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CSD update</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CSD</a:t>
                      </a:r>
                      <a:endParaRPr lang="en-US" sz="1800" kern="1200" dirty="0">
                        <a:solidFill>
                          <a:schemeClr val="dk1"/>
                        </a:solidFill>
                        <a:latin typeface="+mn-lt"/>
                        <a:ea typeface="+mn-ea"/>
                        <a:cs typeface="+mn-cs"/>
                      </a:endParaRPr>
                    </a:p>
                  </a:txBody>
                  <a:tcPr marT="45712" marB="45712"/>
                </a:tc>
              </a:tr>
              <a:tr h="182872">
                <a:tc>
                  <a:txBody>
                    <a:bodyPr/>
                    <a:lstStyle/>
                    <a:p>
                      <a:r>
                        <a:rPr lang="en-US" dirty="0" smtClean="0"/>
                        <a:t>11-19-431</a:t>
                      </a:r>
                      <a:endParaRPr lang="en-US" dirty="0"/>
                    </a:p>
                  </a:txBody>
                  <a:tcPr marT="45712" marB="45712"/>
                </a:tc>
                <a:tc>
                  <a:txBody>
                    <a:bodyPr/>
                    <a:lstStyle/>
                    <a:p>
                      <a:r>
                        <a:rPr lang="en-US" dirty="0" smtClean="0"/>
                        <a:t>Roy Want</a:t>
                      </a:r>
                      <a:endParaRPr lang="en-US" dirty="0"/>
                    </a:p>
                  </a:txBody>
                  <a:tcPr marT="45712" marB="45712"/>
                </a:tc>
                <a:tc>
                  <a:txBody>
                    <a:bodyPr/>
                    <a:lstStyle/>
                    <a:p>
                      <a:r>
                        <a:rPr lang="en-US" sz="1800" b="0" i="0" kern="1200" dirty="0" err="1" smtClean="0">
                          <a:solidFill>
                            <a:schemeClr val="dk1"/>
                          </a:solidFill>
                          <a:effectLst/>
                          <a:latin typeface="+mn-lt"/>
                          <a:ea typeface="+mn-ea"/>
                          <a:cs typeface="+mn-cs"/>
                        </a:rPr>
                        <a:t>TGaz</a:t>
                      </a:r>
                      <a:r>
                        <a:rPr lang="en-US" sz="1800" b="0" i="0" kern="1200" dirty="0" smtClean="0">
                          <a:solidFill>
                            <a:schemeClr val="dk1"/>
                          </a:solidFill>
                          <a:effectLst/>
                          <a:latin typeface="+mn-lt"/>
                          <a:ea typeface="+mn-ea"/>
                          <a:cs typeface="+mn-cs"/>
                        </a:rPr>
                        <a:t> LB240 </a:t>
                      </a:r>
                      <a:r>
                        <a:rPr lang="en-US" sz="1800" b="0" i="0" kern="1200" dirty="0" smtClean="0">
                          <a:solidFill>
                            <a:schemeClr val="dk1"/>
                          </a:solidFill>
                          <a:effectLst/>
                          <a:latin typeface="+mn-lt"/>
                          <a:ea typeface="+mn-ea"/>
                          <a:cs typeface="+mn-cs"/>
                        </a:rPr>
                        <a:t>Comment DB</a:t>
                      </a:r>
                      <a:endParaRPr lang="en-US" dirty="0"/>
                    </a:p>
                  </a:txBody>
                  <a:tcPr marT="45712" marB="45712"/>
                </a:tc>
                <a:tc>
                  <a:txBody>
                    <a:bodyPr/>
                    <a:lstStyle/>
                    <a:p>
                      <a:r>
                        <a:rPr lang="en-US" dirty="0" smtClean="0"/>
                        <a:t>CR</a:t>
                      </a:r>
                      <a:endParaRPr lang="en-US" dirty="0"/>
                    </a:p>
                  </a:txBody>
                  <a:tcPr marT="45712" marB="45712"/>
                </a:tc>
              </a:tr>
              <a:tr h="182872">
                <a:tc>
                  <a:txBody>
                    <a:bodyPr/>
                    <a:lstStyle/>
                    <a:p>
                      <a:r>
                        <a:rPr lang="en-US" dirty="0" smtClean="0"/>
                        <a:t>11-13-230</a:t>
                      </a:r>
                      <a:endParaRPr lang="en-US" dirty="0"/>
                    </a:p>
                  </a:txBody>
                  <a:tcPr marT="45712" marB="45712"/>
                </a:tc>
                <a:tc>
                  <a:txBody>
                    <a:bodyPr/>
                    <a:lstStyle/>
                    <a:p>
                      <a:r>
                        <a:rPr lang="en-US" dirty="0" smtClean="0"/>
                        <a:t>Dorothy Stanley</a:t>
                      </a:r>
                      <a:endParaRPr lang="en-US" dirty="0"/>
                    </a:p>
                  </a:txBody>
                  <a:tcPr marT="45712" marB="45712"/>
                </a:tc>
                <a:tc>
                  <a:txBody>
                    <a:bodyPr/>
                    <a:lstStyle/>
                    <a:p>
                      <a:r>
                        <a:rPr lang="en-US" dirty="0" smtClean="0"/>
                        <a:t>Comment</a:t>
                      </a:r>
                      <a:r>
                        <a:rPr lang="en-US" baseline="0" dirty="0" smtClean="0"/>
                        <a:t> </a:t>
                      </a:r>
                      <a:r>
                        <a:rPr lang="en-US" dirty="0" smtClean="0"/>
                        <a:t>resolution</a:t>
                      </a:r>
                      <a:r>
                        <a:rPr lang="en-US" baseline="0" dirty="0" smtClean="0"/>
                        <a:t> </a:t>
                      </a:r>
                      <a:r>
                        <a:rPr lang="en-US" dirty="0" smtClean="0"/>
                        <a:t>tutorial</a:t>
                      </a:r>
                      <a:endParaRPr lang="en-US" dirty="0"/>
                    </a:p>
                  </a:txBody>
                  <a:tcPr marT="45712" marB="45712"/>
                </a:tc>
                <a:tc>
                  <a:txBody>
                    <a:bodyPr/>
                    <a:lstStyle/>
                    <a:p>
                      <a:r>
                        <a:rPr lang="en-US" dirty="0" smtClean="0"/>
                        <a:t>CR</a:t>
                      </a:r>
                      <a:endParaRPr lang="en-US" dirty="0"/>
                    </a:p>
                  </a:txBody>
                  <a:tcPr marT="45712" marB="45712"/>
                </a:tc>
              </a:tr>
              <a:tr h="182872">
                <a:tc>
                  <a:txBody>
                    <a:bodyPr/>
                    <a:lstStyle/>
                    <a:p>
                      <a:r>
                        <a:rPr lang="en-US" sz="1800" kern="1200" dirty="0" smtClean="0">
                          <a:solidFill>
                            <a:schemeClr val="dk1"/>
                          </a:solidFill>
                          <a:latin typeface="+mn-lt"/>
                          <a:ea typeface="+mn-ea"/>
                          <a:cs typeface="+mn-cs"/>
                        </a:rPr>
                        <a:t>11-19-331</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Qi Wang</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Te</a:t>
                      </a:r>
                      <a:r>
                        <a:rPr lang="en-US" sz="1800" b="0" i="0" kern="1200" dirty="0" smtClean="0">
                          <a:solidFill>
                            <a:schemeClr val="dk1"/>
                          </a:solidFill>
                          <a:effectLst/>
                          <a:latin typeface="+mn-lt"/>
                          <a:ea typeface="+mn-ea"/>
                          <a:cs typeface="+mn-cs"/>
                        </a:rPr>
                        <a:t>xt clarification on </a:t>
                      </a:r>
                      <a:r>
                        <a:rPr lang="en-US" sz="1800" b="0" i="0" kern="1200" dirty="0" err="1" smtClean="0">
                          <a:solidFill>
                            <a:schemeClr val="dk1"/>
                          </a:solidFill>
                          <a:effectLst/>
                          <a:latin typeface="+mn-lt"/>
                          <a:ea typeface="+mn-ea"/>
                          <a:cs typeface="+mn-cs"/>
                        </a:rPr>
                        <a:t>iSTA</a:t>
                      </a:r>
                      <a:r>
                        <a:rPr lang="en-US" sz="1800" b="0" i="0" kern="1200" dirty="0" smtClean="0">
                          <a:solidFill>
                            <a:schemeClr val="dk1"/>
                          </a:solidFill>
                          <a:effectLst/>
                          <a:latin typeface="+mn-lt"/>
                          <a:ea typeface="+mn-ea"/>
                          <a:cs typeface="+mn-cs"/>
                        </a:rPr>
                        <a:t>-to-</a:t>
                      </a:r>
                      <a:r>
                        <a:rPr lang="en-US" sz="1800" b="0" i="0" kern="1200" dirty="0" err="1" smtClean="0">
                          <a:solidFill>
                            <a:schemeClr val="dk1"/>
                          </a:solidFill>
                          <a:effectLst/>
                          <a:latin typeface="+mn-lt"/>
                          <a:ea typeface="+mn-ea"/>
                          <a:cs typeface="+mn-cs"/>
                        </a:rPr>
                        <a:t>rSTA</a:t>
                      </a:r>
                      <a:r>
                        <a:rPr lang="en-US" sz="1800" b="0" i="0" kern="1200" dirty="0" smtClean="0">
                          <a:solidFill>
                            <a:schemeClr val="dk1"/>
                          </a:solidFill>
                          <a:effectLst/>
                          <a:latin typeface="+mn-lt"/>
                          <a:ea typeface="+mn-ea"/>
                          <a:cs typeface="+mn-cs"/>
                        </a:rPr>
                        <a:t> LMR</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CR</a:t>
                      </a:r>
                      <a:endParaRPr lang="en-US" sz="1800" kern="1200" dirty="0">
                        <a:solidFill>
                          <a:schemeClr val="dk1"/>
                        </a:solidFill>
                        <a:latin typeface="+mn-lt"/>
                        <a:ea typeface="+mn-ea"/>
                        <a:cs typeface="+mn-cs"/>
                      </a:endParaRPr>
                    </a:p>
                  </a:txBody>
                  <a:tcPr marT="45712" marB="45712"/>
                </a:tc>
              </a:tr>
              <a:tr h="201158">
                <a:tc>
                  <a:txBody>
                    <a:bodyPr/>
                    <a:lstStyle/>
                    <a:p>
                      <a:r>
                        <a:rPr lang="en-US" sz="1800" kern="1200" dirty="0" smtClean="0">
                          <a:solidFill>
                            <a:schemeClr val="dk1"/>
                          </a:solidFill>
                          <a:latin typeface="+mn-lt"/>
                          <a:ea typeface="+mn-ea"/>
                          <a:cs typeface="+mn-cs"/>
                        </a:rPr>
                        <a:t>11-19-326</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Qinghua Li</a:t>
                      </a:r>
                      <a:endParaRPr lang="en-US" sz="1800" kern="1200" dirty="0">
                        <a:solidFill>
                          <a:schemeClr val="dk1"/>
                        </a:solidFill>
                        <a:latin typeface="+mn-lt"/>
                        <a:ea typeface="+mn-ea"/>
                        <a:cs typeface="+mn-cs"/>
                      </a:endParaRPr>
                    </a:p>
                  </a:txBody>
                  <a:tcPr marT="45712" marB="45712"/>
                </a:tc>
                <a:tc>
                  <a:txBody>
                    <a:bodyPr/>
                    <a:lstStyle/>
                    <a:p>
                      <a:r>
                        <a:rPr lang="en-US" sz="1800" b="0" i="0" kern="1200" dirty="0" smtClean="0">
                          <a:solidFill>
                            <a:schemeClr val="dk1"/>
                          </a:solidFill>
                          <a:effectLst/>
                          <a:latin typeface="+mn-lt"/>
                          <a:ea typeface="+mn-ea"/>
                          <a:cs typeface="+mn-cs"/>
                        </a:rPr>
                        <a:t>Spec Text for the Adaptation of Secure Sounding Signal to Bandwidth and Antenna Changes</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CR</a:t>
                      </a:r>
                      <a:endParaRPr lang="en-US" sz="1800" kern="1200" dirty="0">
                        <a:solidFill>
                          <a:schemeClr val="dk1"/>
                        </a:solidFill>
                        <a:latin typeface="+mn-lt"/>
                        <a:ea typeface="+mn-ea"/>
                        <a:cs typeface="+mn-cs"/>
                      </a:endParaRPr>
                    </a:p>
                  </a:txBody>
                  <a:tcPr marT="45712" marB="45712"/>
                </a:tc>
              </a:tr>
              <a:tr h="134106">
                <a:tc>
                  <a:txBody>
                    <a:bodyPr/>
                    <a:lstStyle/>
                    <a:p>
                      <a:r>
                        <a:rPr lang="en-US" sz="1800" kern="1200" dirty="0" smtClean="0">
                          <a:solidFill>
                            <a:schemeClr val="dk1"/>
                          </a:solidFill>
                          <a:latin typeface="+mn-lt"/>
                          <a:ea typeface="+mn-ea"/>
                          <a:cs typeface="+mn-cs"/>
                        </a:rPr>
                        <a:t>11-19-412</a:t>
                      </a:r>
                      <a:endParaRPr lang="en-US" sz="1800" kern="1200" dirty="0">
                        <a:solidFill>
                          <a:schemeClr val="dk1"/>
                        </a:solidFill>
                        <a:latin typeface="+mn-lt"/>
                        <a:ea typeface="+mn-ea"/>
                        <a:cs typeface="+mn-cs"/>
                      </a:endParaRPr>
                    </a:p>
                  </a:txBody>
                  <a:tcPr marT="45712" marB="45712"/>
                </a:tc>
                <a:tc>
                  <a:txBody>
                    <a:bodyPr/>
                    <a:lstStyle/>
                    <a:p>
                      <a:r>
                        <a:rPr lang="en-US" sz="1800" b="0" i="0" kern="1200" dirty="0" smtClean="0">
                          <a:solidFill>
                            <a:schemeClr val="dk1"/>
                          </a:solidFill>
                          <a:effectLst/>
                          <a:latin typeface="+mn-lt"/>
                          <a:ea typeface="+mn-ea"/>
                          <a:cs typeface="+mn-cs"/>
                        </a:rPr>
                        <a:t>Girish Madpuwar</a:t>
                      </a:r>
                      <a:endParaRPr lang="en-US" sz="1800" kern="1200" dirty="0">
                        <a:solidFill>
                          <a:schemeClr val="dk1"/>
                        </a:solidFill>
                        <a:latin typeface="+mn-lt"/>
                        <a:ea typeface="+mn-ea"/>
                        <a:cs typeface="+mn-cs"/>
                      </a:endParaRPr>
                    </a:p>
                  </a:txBody>
                  <a:tcPr marT="45712" marB="45712"/>
                </a:tc>
                <a:tc>
                  <a:txBody>
                    <a:bodyPr/>
                    <a:lstStyle/>
                    <a:p>
                      <a:r>
                        <a:rPr lang="en-US" sz="1800" b="0" i="0" kern="1200" dirty="0" smtClean="0">
                          <a:solidFill>
                            <a:schemeClr val="dk1"/>
                          </a:solidFill>
                          <a:effectLst/>
                          <a:latin typeface="+mn-lt"/>
                          <a:ea typeface="+mn-ea"/>
                          <a:cs typeface="+mn-cs"/>
                        </a:rPr>
                        <a:t>Amendment to Secure LTF measurement Setup</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CR</a:t>
                      </a:r>
                      <a:endParaRPr lang="en-US" sz="1800" kern="1200" dirty="0">
                        <a:solidFill>
                          <a:schemeClr val="dk1"/>
                        </a:solidFill>
                        <a:latin typeface="+mn-lt"/>
                        <a:ea typeface="+mn-ea"/>
                        <a:cs typeface="+mn-cs"/>
                      </a:endParaRPr>
                    </a:p>
                  </a:txBody>
                  <a:tcPr marT="45712" marB="45712"/>
                </a:tc>
              </a:tr>
              <a:tr h="0">
                <a:tc>
                  <a:txBody>
                    <a:bodyPr/>
                    <a:lstStyle/>
                    <a:p>
                      <a:r>
                        <a:rPr lang="en-US" sz="1800" kern="1200" dirty="0" smtClean="0">
                          <a:solidFill>
                            <a:schemeClr val="dk1"/>
                          </a:solidFill>
                          <a:latin typeface="+mn-lt"/>
                          <a:ea typeface="+mn-ea"/>
                          <a:cs typeface="+mn-cs"/>
                        </a:rPr>
                        <a:t>11-19-454</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Erik Lindskog</a:t>
                      </a:r>
                    </a:p>
                  </a:txBody>
                  <a:tcPr marT="45712" marB="45712"/>
                </a:tc>
                <a:tc>
                  <a:txBody>
                    <a:bodyPr/>
                    <a:lstStyle/>
                    <a:p>
                      <a:r>
                        <a:rPr lang="en-US" sz="1800" kern="1200" dirty="0" smtClean="0">
                          <a:solidFill>
                            <a:schemeClr val="dk1"/>
                          </a:solidFill>
                          <a:latin typeface="+mn-lt"/>
                          <a:ea typeface="+mn-ea"/>
                          <a:cs typeface="+mn-cs"/>
                        </a:rPr>
                        <a:t>FTM TOA measurement on non-HT duplicate </a:t>
                      </a:r>
                      <a:r>
                        <a:rPr lang="en-US" sz="1800" kern="1200" dirty="0" smtClean="0">
                          <a:solidFill>
                            <a:schemeClr val="dk1"/>
                          </a:solidFill>
                          <a:latin typeface="+mn-lt"/>
                          <a:ea typeface="+mn-ea"/>
                          <a:cs typeface="+mn-cs"/>
                        </a:rPr>
                        <a:t>PPDU</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CR</a:t>
                      </a:r>
                      <a:endParaRPr lang="en-US" sz="18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37784970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Submission List for the week </a:t>
            </a:r>
            <a:r>
              <a:rPr lang="en-US" altLang="en-US" dirty="0" smtClean="0">
                <a:solidFill>
                  <a:schemeClr val="tx2"/>
                </a:solidFill>
              </a:rPr>
              <a:t>(2)</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279355818"/>
              </p:ext>
            </p:extLst>
          </p:nvPr>
        </p:nvGraphicFramePr>
        <p:xfrm>
          <a:off x="911424" y="1772816"/>
          <a:ext cx="10478360" cy="3870816"/>
        </p:xfrm>
        <a:graphic>
          <a:graphicData uri="http://schemas.openxmlformats.org/drawingml/2006/table">
            <a:tbl>
              <a:tblPr firstRow="1" bandRow="1">
                <a:tableStyleId>{21E4AEA4-8DFA-4A89-87EB-49C32662AFE0}</a:tableStyleId>
              </a:tblPr>
              <a:tblGrid>
                <a:gridCol w="1296144"/>
                <a:gridCol w="1872208"/>
                <a:gridCol w="5301826"/>
                <a:gridCol w="2008182"/>
              </a:tblGrid>
              <a:tr h="332739">
                <a:tc>
                  <a:txBody>
                    <a:bodyPr/>
                    <a:lstStyle/>
                    <a:p>
                      <a:pPr algn="ctr"/>
                      <a:r>
                        <a:rPr lang="en-US" sz="2000" dirty="0" smtClean="0"/>
                        <a:t>DCN</a:t>
                      </a:r>
                      <a:endParaRPr lang="en-US" sz="2000" dirty="0"/>
                    </a:p>
                  </a:txBody>
                  <a:tcPr marR="36000" marT="45712" marB="45712"/>
                </a:tc>
                <a:tc>
                  <a:txBody>
                    <a:bodyPr/>
                    <a:lstStyle/>
                    <a:p>
                      <a:pPr algn="ctr"/>
                      <a:r>
                        <a:rPr lang="en-US" sz="2000" dirty="0" smtClean="0"/>
                        <a:t>Presenter</a:t>
                      </a:r>
                      <a:endParaRPr lang="en-US" sz="2000" dirty="0"/>
                    </a:p>
                  </a:txBody>
                  <a:tcPr marR="36000" marT="45712" marB="45712"/>
                </a:tc>
                <a:tc>
                  <a:txBody>
                    <a:bodyPr/>
                    <a:lstStyle/>
                    <a:p>
                      <a:pPr algn="ctr"/>
                      <a:r>
                        <a:rPr lang="en-US" sz="2000" dirty="0" smtClean="0"/>
                        <a:t>Title</a:t>
                      </a:r>
                      <a:endParaRPr lang="en-US" sz="2000" dirty="0"/>
                    </a:p>
                  </a:txBody>
                  <a:tcPr marR="36000" marT="45712" marB="45712"/>
                </a:tc>
                <a:tc>
                  <a:txBody>
                    <a:bodyPr/>
                    <a:lstStyle/>
                    <a:p>
                      <a:pPr algn="ctr"/>
                      <a:r>
                        <a:rPr lang="en-US" sz="2000" dirty="0" smtClean="0"/>
                        <a:t>Topic</a:t>
                      </a:r>
                      <a:endParaRPr lang="en-US" sz="2000" dirty="0"/>
                    </a:p>
                  </a:txBody>
                  <a:tcPr marR="36000" marT="45712" marB="45712"/>
                </a:tc>
              </a:tr>
              <a:tr h="167632">
                <a:tc>
                  <a:txBody>
                    <a:bodyPr/>
                    <a:lstStyle/>
                    <a:p>
                      <a:pPr marL="0" algn="l" defTabSz="914400" rtl="0" eaLnBrk="1" latinLnBrk="0" hangingPunct="1"/>
                      <a:r>
                        <a:rPr lang="en-US" sz="1800" kern="1200" dirty="0" smtClean="0">
                          <a:solidFill>
                            <a:schemeClr val="dk1"/>
                          </a:solidFill>
                          <a:latin typeface="+mn-lt"/>
                          <a:ea typeface="+mn-ea"/>
                          <a:cs typeface="+mn-cs"/>
                        </a:rPr>
                        <a:t>11-19-455</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Erik Lindskog</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noProof="0" dirty="0" smtClean="0">
                          <a:solidFill>
                            <a:schemeClr val="dk1"/>
                          </a:solidFill>
                          <a:latin typeface="+mn-lt"/>
                          <a:ea typeface="+mn-ea"/>
                          <a:cs typeface="+mn-cs"/>
                        </a:rPr>
                        <a:t>Phase Shift Based TOA Reporting in Passive Location Ranging</a:t>
                      </a:r>
                      <a:endParaRPr lang="en-US" sz="1800" kern="1200" noProof="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CR</a:t>
                      </a:r>
                      <a:endParaRPr lang="en-US" sz="1800" kern="1200" dirty="0" smtClean="0">
                        <a:solidFill>
                          <a:schemeClr val="dk1"/>
                        </a:solidFill>
                        <a:latin typeface="+mn-lt"/>
                        <a:ea typeface="+mn-ea"/>
                        <a:cs typeface="+mn-cs"/>
                      </a:endParaRPr>
                    </a:p>
                  </a:txBody>
                  <a:tcPr marT="45712" marB="45712"/>
                </a:tc>
              </a:tr>
              <a:tr h="167632">
                <a:tc>
                  <a:txBody>
                    <a:bodyPr/>
                    <a:lstStyle/>
                    <a:p>
                      <a:r>
                        <a:rPr lang="en-US" sz="1800" kern="1200" dirty="0" smtClean="0">
                          <a:solidFill>
                            <a:schemeClr val="dk1"/>
                          </a:solidFill>
                          <a:latin typeface="+mn-lt"/>
                          <a:ea typeface="+mn-ea"/>
                          <a:cs typeface="+mn-cs"/>
                        </a:rPr>
                        <a:t>11-19-149</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Assaf Kasher</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Multiband 60GHz </a:t>
                      </a:r>
                      <a:r>
                        <a:rPr lang="en-US" sz="1800" kern="1200" dirty="0" err="1" smtClean="0">
                          <a:solidFill>
                            <a:schemeClr val="dk1"/>
                          </a:solidFill>
                          <a:latin typeface="+mn-lt"/>
                          <a:ea typeface="+mn-ea"/>
                          <a:cs typeface="+mn-cs"/>
                        </a:rPr>
                        <a:t>Loc</a:t>
                      </a:r>
                      <a:r>
                        <a:rPr lang="en-US" sz="1800" kern="1200" dirty="0" smtClean="0">
                          <a:solidFill>
                            <a:schemeClr val="dk1"/>
                          </a:solidFill>
                          <a:latin typeface="+mn-lt"/>
                          <a:ea typeface="+mn-ea"/>
                          <a:cs typeface="+mn-cs"/>
                        </a:rPr>
                        <a:t> capability publishing txt.</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Technical</a:t>
                      </a:r>
                      <a:endParaRPr lang="en-US" sz="1800" kern="1200" dirty="0">
                        <a:solidFill>
                          <a:schemeClr val="dk1"/>
                        </a:solidFill>
                        <a:latin typeface="+mn-lt"/>
                        <a:ea typeface="+mn-ea"/>
                        <a:cs typeface="+mn-cs"/>
                      </a:endParaRPr>
                    </a:p>
                  </a:txBody>
                  <a:tcPr marT="45712" marB="45712"/>
                </a:tc>
              </a:tr>
              <a:tr h="246440">
                <a:tc>
                  <a:txBody>
                    <a:bodyPr/>
                    <a:lstStyle/>
                    <a:p>
                      <a:r>
                        <a:rPr lang="en-US" sz="1800" kern="1200" dirty="0" smtClean="0">
                          <a:solidFill>
                            <a:schemeClr val="dk1"/>
                          </a:solidFill>
                          <a:latin typeface="+mn-lt"/>
                          <a:ea typeface="+mn-ea"/>
                          <a:cs typeface="+mn-cs"/>
                        </a:rPr>
                        <a:t>11-19-461</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Feng </a:t>
                      </a:r>
                      <a:r>
                        <a:rPr lang="en-US" sz="1800" kern="1200" dirty="0" err="1" smtClean="0">
                          <a:solidFill>
                            <a:schemeClr val="dk1"/>
                          </a:solidFill>
                          <a:latin typeface="+mn-lt"/>
                          <a:ea typeface="+mn-ea"/>
                          <a:cs typeface="+mn-cs"/>
                        </a:rPr>
                        <a:t>Jinag</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Replay attack for secure TB ranging</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CR</a:t>
                      </a:r>
                      <a:endParaRPr lang="en-US" sz="1800" kern="1200" dirty="0">
                        <a:solidFill>
                          <a:schemeClr val="dk1"/>
                        </a:solidFill>
                        <a:latin typeface="+mn-lt"/>
                        <a:ea typeface="+mn-ea"/>
                        <a:cs typeface="+mn-cs"/>
                      </a:endParaRPr>
                    </a:p>
                  </a:txBody>
                  <a:tcPr marT="45712" marB="45712"/>
                </a:tc>
              </a:tr>
              <a:tr h="167632">
                <a:tc>
                  <a:txBody>
                    <a:bodyPr/>
                    <a:lstStyle/>
                    <a:p>
                      <a:r>
                        <a:rPr lang="en-US" sz="1800" kern="1200" dirty="0" smtClean="0">
                          <a:solidFill>
                            <a:schemeClr val="dk1"/>
                          </a:solidFill>
                          <a:latin typeface="+mn-lt"/>
                          <a:ea typeface="+mn-ea"/>
                          <a:cs typeface="+mn-cs"/>
                        </a:rPr>
                        <a:t>11-19-468</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Ganesh </a:t>
                      </a:r>
                      <a:r>
                        <a:rPr lang="en-US" sz="1800" kern="1200" dirty="0" err="1" smtClean="0">
                          <a:solidFill>
                            <a:schemeClr val="dk1"/>
                          </a:solidFill>
                          <a:latin typeface="+mn-lt"/>
                          <a:ea typeface="+mn-ea"/>
                          <a:cs typeface="+mn-cs"/>
                        </a:rPr>
                        <a:t>Venkatesan</a:t>
                      </a:r>
                      <a:endParaRPr lang="en-US" sz="1800" kern="1200" dirty="0">
                        <a:solidFill>
                          <a:schemeClr val="dk1"/>
                        </a:solidFill>
                        <a:latin typeface="+mn-lt"/>
                        <a:ea typeface="+mn-ea"/>
                        <a:cs typeface="+mn-cs"/>
                      </a:endParaRPr>
                    </a:p>
                  </a:txBody>
                  <a:tcPr marT="45712" marB="45712"/>
                </a:tc>
                <a:tc>
                  <a:txBody>
                    <a:bodyPr/>
                    <a:lstStyle/>
                    <a:p>
                      <a:pPr rtl="0"/>
                      <a:r>
                        <a:rPr lang="en-US" sz="1800" kern="1200" dirty="0" smtClean="0">
                          <a:solidFill>
                            <a:schemeClr val="dk1"/>
                          </a:solidFill>
                          <a:latin typeface="+mn-lt"/>
                          <a:ea typeface="+mn-ea"/>
                          <a:cs typeface="+mn-cs"/>
                        </a:rPr>
                        <a:t>ISTA2RSTA LMR Overview</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CR</a:t>
                      </a:r>
                      <a:endParaRPr lang="en-US" sz="1800" kern="1200" dirty="0">
                        <a:solidFill>
                          <a:schemeClr val="dk1"/>
                        </a:solidFill>
                        <a:latin typeface="+mn-lt"/>
                        <a:ea typeface="+mn-ea"/>
                        <a:cs typeface="+mn-cs"/>
                      </a:endParaRPr>
                    </a:p>
                  </a:txBody>
                  <a:tcPr marT="45712" marB="45712"/>
                </a:tc>
              </a:tr>
              <a:tr h="0">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800" kern="1200" dirty="0" smtClean="0">
                        <a:solidFill>
                          <a:schemeClr val="dk1"/>
                        </a:solidFill>
                        <a:latin typeface="+mn-lt"/>
                        <a:ea typeface="+mn-ea"/>
                        <a:cs typeface="+mn-cs"/>
                      </a:endParaRPr>
                    </a:p>
                  </a:txBody>
                  <a:tcPr marT="45712" marB="45712"/>
                </a:tc>
              </a:tr>
              <a:tr h="167632">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r>
              <a:tr h="167632">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r>
              <a:tr h="0">
                <a:tc>
                  <a:txBody>
                    <a:bodyPr/>
                    <a:lstStyle/>
                    <a:p>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kern="1200" dirty="0" smtClean="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kern="1200" dirty="0" smtClean="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27296091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 Process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Contribution material </a:t>
            </a:r>
            <a:r>
              <a:rPr lang="en-US" dirty="0"/>
              <a:t>review order:</a:t>
            </a:r>
          </a:p>
          <a:p>
            <a:pPr lvl="1">
              <a:buFont typeface="Arial" panose="020B0604020202020204" pitchFamily="34" charset="0"/>
              <a:buChar char="•"/>
            </a:pPr>
            <a:r>
              <a:rPr lang="en-US" dirty="0" smtClean="0"/>
              <a:t>Comment resolution review.</a:t>
            </a:r>
          </a:p>
          <a:p>
            <a:pPr lvl="1">
              <a:buFont typeface="Arial" panose="020B0604020202020204" pitchFamily="34" charset="0"/>
              <a:buChar char="•"/>
            </a:pPr>
            <a:r>
              <a:rPr lang="en-US" dirty="0" smtClean="0"/>
              <a:t>Technical submissions</a:t>
            </a:r>
            <a:endParaRPr lang="en-US" dirty="0"/>
          </a:p>
          <a:p>
            <a:pPr marL="457200" lvl="1" indent="0"/>
            <a:endParaRPr lang="en-US" dirty="0"/>
          </a:p>
          <a:p>
            <a:pPr marL="0" indent="0"/>
            <a:endParaRPr lang="en-US" dirty="0"/>
          </a:p>
          <a:p>
            <a:pPr>
              <a:buFont typeface="Arial" panose="020B0604020202020204" pitchFamily="34" charset="0"/>
              <a:buChar char="•"/>
            </a:pP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grpSp>
        <p:nvGrpSpPr>
          <p:cNvPr id="7" name="Group 6"/>
          <p:cNvGrpSpPr/>
          <p:nvPr/>
        </p:nvGrpSpPr>
        <p:grpSpPr>
          <a:xfrm>
            <a:off x="9912424" y="2338987"/>
            <a:ext cx="1008112" cy="1726756"/>
            <a:chOff x="7164288" y="2386457"/>
            <a:chExt cx="1008112" cy="1726756"/>
          </a:xfrm>
        </p:grpSpPr>
        <p:cxnSp>
          <p:nvCxnSpPr>
            <p:cNvPr id="8" name="Straight Arrow Connector 7"/>
            <p:cNvCxnSpPr>
              <a:stCxn id="9" idx="2"/>
              <a:endCxn id="10" idx="0"/>
            </p:cNvCxnSpPr>
            <p:nvPr/>
          </p:nvCxnSpPr>
          <p:spPr bwMode="auto">
            <a:xfrm>
              <a:off x="7668344" y="2848122"/>
              <a:ext cx="0" cy="803426"/>
            </a:xfrm>
            <a:prstGeom prst="straightConnector1">
              <a:avLst/>
            </a:prstGeom>
            <a:solidFill>
              <a:srgbClr val="00B8FF"/>
            </a:solidFill>
            <a:ln w="28575" cap="flat" cmpd="sng" algn="ctr">
              <a:solidFill>
                <a:schemeClr val="tx1"/>
              </a:solidFill>
              <a:prstDash val="solid"/>
              <a:round/>
              <a:headEnd type="none" w="med" len="med"/>
              <a:tailEnd type="stealth" w="lg" len="lg"/>
            </a:ln>
            <a:effectLst/>
          </p:spPr>
        </p:cxnSp>
        <p:sp>
          <p:nvSpPr>
            <p:cNvPr id="9" name="TextBox 8"/>
            <p:cNvSpPr txBox="1"/>
            <p:nvPr/>
          </p:nvSpPr>
          <p:spPr>
            <a:xfrm>
              <a:off x="7164288" y="2386457"/>
              <a:ext cx="1008112" cy="461665"/>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r>
                <a:rPr lang="en-US" dirty="0" smtClean="0">
                  <a:solidFill>
                    <a:schemeClr val="tx1"/>
                  </a:solidFill>
                </a:rPr>
                <a:t>High</a:t>
              </a:r>
              <a:endParaRPr lang="en-US" dirty="0">
                <a:solidFill>
                  <a:schemeClr val="tx1"/>
                </a:solidFill>
              </a:endParaRPr>
            </a:p>
          </p:txBody>
        </p:sp>
        <p:sp>
          <p:nvSpPr>
            <p:cNvPr id="10" name="TextBox 9"/>
            <p:cNvSpPr txBox="1"/>
            <p:nvPr/>
          </p:nvSpPr>
          <p:spPr>
            <a:xfrm>
              <a:off x="7164288" y="3651548"/>
              <a:ext cx="1008112" cy="461665"/>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r>
                <a:rPr lang="en-US" dirty="0" smtClean="0">
                  <a:solidFill>
                    <a:schemeClr val="tx1"/>
                  </a:solidFill>
                </a:rPr>
                <a:t>Low</a:t>
              </a:r>
              <a:endParaRPr lang="en-US" dirty="0">
                <a:solidFill>
                  <a:schemeClr val="tx1"/>
                </a:solidFill>
              </a:endParaRPr>
            </a:p>
          </p:txBody>
        </p:sp>
      </p:grpSp>
    </p:spTree>
    <p:extLst>
      <p:ext uri="{BB962C8B-B14F-4D97-AF65-F5344CB8AC3E}">
        <p14:creationId xmlns:p14="http://schemas.microsoft.com/office/powerpoint/2010/main" val="33458437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4400" dirty="0" smtClean="0">
                <a:cs typeface="Times New Roman" panose="02020603050405020304" pitchFamily="18" charset="0"/>
              </a:rPr>
              <a:t>Vancouver</a:t>
            </a:r>
            <a:r>
              <a:rPr lang="en-US" altLang="en-US" sz="4400" dirty="0">
                <a:cs typeface="Times New Roman" panose="02020603050405020304" pitchFamily="18" charset="0"/>
              </a:rPr>
              <a:t>, </a:t>
            </a:r>
            <a:r>
              <a:rPr lang="en-US" altLang="en-US" sz="4400" dirty="0" smtClean="0">
                <a:cs typeface="Times New Roman" panose="02020603050405020304" pitchFamily="18" charset="0"/>
              </a:rPr>
              <a:t>Canada</a:t>
            </a:r>
          </a:p>
          <a:p>
            <a:pPr algn="ctr">
              <a:lnSpc>
                <a:spcPct val="90000"/>
              </a:lnSpc>
              <a:buFontTx/>
              <a:buNone/>
            </a:pPr>
            <a:r>
              <a:rPr lang="en-US" altLang="en-US" sz="4400" dirty="0" smtClean="0">
                <a:cs typeface="Times New Roman" panose="02020603050405020304" pitchFamily="18" charset="0"/>
              </a:rPr>
              <a:t>March 10</a:t>
            </a:r>
            <a:r>
              <a:rPr lang="en-US" altLang="en-US" sz="4400" baseline="30000" dirty="0" smtClean="0">
                <a:cs typeface="Times New Roman" panose="02020603050405020304" pitchFamily="18" charset="0"/>
              </a:rPr>
              <a:t>th</a:t>
            </a:r>
            <a:r>
              <a:rPr lang="en-US" altLang="en-US" sz="4400" dirty="0" smtClean="0">
                <a:cs typeface="Times New Roman" panose="02020603050405020304" pitchFamily="18" charset="0"/>
              </a:rPr>
              <a:t> - 15</a:t>
            </a:r>
            <a:r>
              <a:rPr lang="en-US" altLang="en-US" sz="4400" baseline="30000" dirty="0" smtClean="0">
                <a:cs typeface="Times New Roman" panose="02020603050405020304" pitchFamily="18" charset="0"/>
              </a:rPr>
              <a:t>th</a:t>
            </a:r>
            <a:r>
              <a:rPr lang="en-US" altLang="en-US" sz="4400" dirty="0">
                <a:cs typeface="Times New Roman" panose="02020603050405020304" pitchFamily="18" charset="0"/>
              </a:rPr>
              <a:t>, </a:t>
            </a:r>
            <a:r>
              <a:rPr lang="en-US" altLang="en-US" sz="4400" dirty="0" smtClean="0">
                <a:cs typeface="Times New Roman" panose="02020603050405020304" pitchFamily="18" charset="0"/>
              </a:rPr>
              <a:t>2019</a:t>
            </a:r>
            <a:endParaRPr lang="en-US" altLang="en-US" sz="4400" dirty="0">
              <a:cs typeface="Times New Roman" panose="02020603050405020304" pitchFamily="18" charset="0"/>
            </a:endParaRP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Chair: </a:t>
            </a:r>
            <a:r>
              <a:rPr lang="en-US" altLang="en-US" b="0" dirty="0">
                <a:cs typeface="Times New Roman" panose="02020603050405020304" pitchFamily="18" charset="0"/>
              </a:rPr>
              <a:t>Jonathan Segev </a:t>
            </a:r>
            <a:r>
              <a:rPr lang="en-US" altLang="en-US" sz="1800" b="0" dirty="0">
                <a:cs typeface="Times New Roman" panose="02020603050405020304" pitchFamily="18" charset="0"/>
              </a:rPr>
              <a:t>(Intel Corporation</a:t>
            </a:r>
            <a:r>
              <a:rPr lang="en-US" altLang="en-US" sz="1800" b="0" dirty="0" smtClean="0">
                <a:cs typeface="Times New Roman" panose="02020603050405020304" pitchFamily="18" charset="0"/>
              </a:rPr>
              <a:t>)</a:t>
            </a:r>
            <a:endParaRPr lang="en-US" altLang="en-US" sz="1800" b="0" dirty="0">
              <a:cs typeface="Times New Roman" panose="02020603050405020304" pitchFamily="18" charset="0"/>
            </a:endParaRPr>
          </a:p>
          <a:p>
            <a:pPr marL="1524000">
              <a:lnSpc>
                <a:spcPct val="90000"/>
              </a:lnSpc>
            </a:pPr>
            <a:r>
              <a:rPr lang="en-US" altLang="en-US" dirty="0" smtClean="0">
                <a:cs typeface="Times New Roman" panose="02020603050405020304" pitchFamily="18" charset="0"/>
              </a:rPr>
              <a:t>Vice Chair</a:t>
            </a:r>
            <a:r>
              <a:rPr lang="en-US" altLang="en-US" dirty="0">
                <a:cs typeface="Times New Roman" panose="02020603050405020304" pitchFamily="18" charset="0"/>
              </a:rPr>
              <a:t>: </a:t>
            </a:r>
            <a:r>
              <a:rPr lang="en-US" altLang="en-US" b="0" dirty="0" smtClean="0">
                <a:cs typeface="Times New Roman" panose="02020603050405020304" pitchFamily="18" charset="0"/>
              </a:rPr>
              <a:t>Assaf Kasher </a:t>
            </a:r>
            <a:r>
              <a:rPr lang="en-US" altLang="en-US" sz="1800" b="0" dirty="0" smtClean="0">
                <a:cs typeface="Times New Roman" panose="02020603050405020304" pitchFamily="18" charset="0"/>
              </a:rPr>
              <a:t>(Qualcomm)</a:t>
            </a:r>
            <a:endParaRPr lang="en-US" altLang="en-US" sz="1800" b="0" dirty="0">
              <a:cs typeface="Times New Roman" panose="02020603050405020304" pitchFamily="18" charset="0"/>
            </a:endParaRPr>
          </a:p>
          <a:p>
            <a:pPr marL="1524000">
              <a:lnSpc>
                <a:spcPct val="90000"/>
              </a:lnSpc>
              <a:buFontTx/>
              <a:buNone/>
            </a:pPr>
            <a:r>
              <a:rPr lang="en-US" altLang="en-US" dirty="0" smtClean="0">
                <a:cs typeface="Times New Roman" panose="02020603050405020304" pitchFamily="18" charset="0"/>
              </a:rPr>
              <a:t>Technical Editors: </a:t>
            </a:r>
            <a:r>
              <a:rPr lang="en-US" altLang="en-US" b="0" dirty="0">
                <a:cs typeface="Times New Roman" panose="02020603050405020304" pitchFamily="18" charset="0"/>
              </a:rPr>
              <a:t>Chao Chun Wang </a:t>
            </a:r>
            <a:r>
              <a:rPr lang="en-US" altLang="en-US" sz="1800" b="0" dirty="0">
                <a:cs typeface="Times New Roman" panose="02020603050405020304" pitchFamily="18" charset="0"/>
              </a:rPr>
              <a:t>(</a:t>
            </a:r>
            <a:r>
              <a:rPr lang="en-US" altLang="en-US" sz="1800" b="0" dirty="0" err="1">
                <a:cs typeface="Times New Roman" panose="02020603050405020304" pitchFamily="18" charset="0"/>
              </a:rPr>
              <a:t>MediaTek</a:t>
            </a:r>
            <a:r>
              <a:rPr lang="en-US" altLang="en-US" sz="1800" b="0" dirty="0" smtClean="0">
                <a:cs typeface="Times New Roman" panose="02020603050405020304" pitchFamily="18" charset="0"/>
              </a:rPr>
              <a:t>), </a:t>
            </a:r>
            <a:r>
              <a:rPr lang="en-US" altLang="en-US" b="0" dirty="0">
                <a:cs typeface="Times New Roman" panose="02020603050405020304" pitchFamily="18" charset="0"/>
              </a:rPr>
              <a:t>Roy Want </a:t>
            </a:r>
            <a:r>
              <a:rPr lang="en-US" altLang="en-US" sz="1800" b="0" dirty="0" smtClean="0">
                <a:cs typeface="Times New Roman" panose="02020603050405020304" pitchFamily="18" charset="0"/>
              </a:rPr>
              <a:t>(Google)</a:t>
            </a:r>
            <a:endParaRPr lang="en-US" altLang="en-US" sz="1800" b="0"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Secretary</a:t>
            </a:r>
            <a:r>
              <a:rPr lang="en-US" altLang="en-US" b="0" dirty="0">
                <a:cs typeface="Times New Roman" panose="02020603050405020304" pitchFamily="18" charset="0"/>
              </a:rPr>
              <a:t>: Roy Want </a:t>
            </a:r>
            <a:r>
              <a:rPr lang="en-US" altLang="en-US" sz="1800" b="0" dirty="0">
                <a:cs typeface="Times New Roman" panose="02020603050405020304" pitchFamily="18" charset="0"/>
              </a:rPr>
              <a:t>(Google)</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1 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a:t>
            </a:r>
            <a:r>
              <a:rPr lang="en-US" altLang="en-US" sz="2000" b="0" dirty="0" smtClean="0"/>
              <a:t>meeting (7min)</a:t>
            </a:r>
            <a:endParaRPr lang="en-US" altLang="en-US" sz="2000" b="0" dirty="0"/>
          </a:p>
          <a:p>
            <a:pPr algn="just">
              <a:spcBef>
                <a:spcPct val="20000"/>
              </a:spcBef>
              <a:buFontTx/>
              <a:buChar char="•"/>
            </a:pPr>
            <a:r>
              <a:rPr lang="en-US" altLang="en-US" sz="2000" b="0" dirty="0" smtClean="0"/>
              <a:t>Review submissions ordering for the week (23 min)</a:t>
            </a:r>
          </a:p>
          <a:p>
            <a:pPr algn="just">
              <a:spcBef>
                <a:spcPct val="20000"/>
              </a:spcBef>
              <a:buFontTx/>
              <a:buChar char="•"/>
            </a:pPr>
            <a:r>
              <a:rPr lang="en-US" altLang="en-US" sz="2000" b="0" dirty="0" smtClean="0"/>
              <a:t>Approve </a:t>
            </a:r>
            <a:r>
              <a:rPr lang="en-US" altLang="en-US" sz="2000" b="0" dirty="0"/>
              <a:t>previous meeting minutes (11-19-127</a:t>
            </a:r>
            <a:r>
              <a:rPr lang="en-US" altLang="en-US" sz="2000" b="0" dirty="0" smtClean="0"/>
              <a:t>) (5 min)</a:t>
            </a:r>
            <a:endParaRPr lang="en-US" altLang="en-US" sz="2000" b="0" dirty="0"/>
          </a:p>
          <a:p>
            <a:pPr algn="just">
              <a:spcBef>
                <a:spcPct val="20000"/>
              </a:spcBef>
              <a:buFontTx/>
              <a:buChar char="•"/>
            </a:pPr>
            <a:r>
              <a:rPr lang="en-US" altLang="en-US" sz="2000" b="0" dirty="0"/>
              <a:t>Approve March 6th teleconferences </a:t>
            </a:r>
            <a:r>
              <a:rPr lang="en-US" altLang="en-US" sz="2000" b="0" dirty="0" smtClean="0"/>
              <a:t>minutes 11-19-374. </a:t>
            </a:r>
            <a:r>
              <a:rPr lang="en-US" altLang="en-US" sz="2000" b="0" dirty="0" smtClean="0"/>
              <a:t>(5 min)</a:t>
            </a:r>
            <a:endParaRPr lang="en-US" altLang="en-US" sz="2000" b="0" dirty="0"/>
          </a:p>
          <a:p>
            <a:pPr algn="just">
              <a:spcBef>
                <a:spcPct val="20000"/>
              </a:spcBef>
              <a:buFontTx/>
              <a:buChar char="•"/>
            </a:pPr>
            <a:r>
              <a:rPr lang="en-US" altLang="en-US" sz="2000" b="0" dirty="0" smtClean="0"/>
              <a:t>Update on </a:t>
            </a:r>
            <a:r>
              <a:rPr lang="en-US" altLang="en-US" sz="2000" b="0" dirty="0" err="1" smtClean="0"/>
              <a:t>TGaz</a:t>
            </a:r>
            <a:r>
              <a:rPr lang="en-US" altLang="en-US" sz="2000" b="0" dirty="0" smtClean="0"/>
              <a:t> CSD (10 min)</a:t>
            </a:r>
          </a:p>
          <a:p>
            <a:pPr algn="just">
              <a:spcBef>
                <a:spcPct val="20000"/>
              </a:spcBef>
              <a:buFontTx/>
              <a:buChar char="•"/>
            </a:pPr>
            <a:r>
              <a:rPr lang="en-US" altLang="en-US" sz="2000" b="0" dirty="0" smtClean="0"/>
              <a:t>Comment resolution tutorial (30min) </a:t>
            </a:r>
          </a:p>
          <a:p>
            <a:pPr algn="just">
              <a:spcBef>
                <a:spcPct val="20000"/>
              </a:spcBef>
              <a:buFontTx/>
              <a:buChar char="•"/>
            </a:pPr>
            <a:r>
              <a:rPr lang="en-US" altLang="en-US" sz="2000" b="0" dirty="0" smtClean="0"/>
              <a:t>Review </a:t>
            </a:r>
            <a:r>
              <a:rPr lang="en-US" altLang="en-US" sz="2000" b="0" dirty="0" smtClean="0"/>
              <a:t>results of LB240 and assignment  (40 min)</a:t>
            </a:r>
          </a:p>
          <a:p>
            <a:pPr algn="just">
              <a:spcBef>
                <a:spcPct val="20000"/>
              </a:spcBef>
              <a:buFontTx/>
              <a:buChar char="•"/>
            </a:pPr>
            <a:endParaRPr lang="en-US" altLang="en-US" sz="2000" b="0" dirty="0"/>
          </a:p>
          <a:p>
            <a:pPr lvl="1" algn="just">
              <a:spcBef>
                <a:spcPct val="20000"/>
              </a:spcBef>
              <a:buFontTx/>
              <a:buChar char="•"/>
            </a:pPr>
            <a:endParaRPr lang="en-US" altLang="en-US" sz="1600" dirty="0">
              <a:solidFill>
                <a:srgbClr val="FF33CC"/>
              </a:solidFill>
            </a:endParaRPr>
          </a:p>
          <a:p>
            <a:pPr lvl="1">
              <a:spcBef>
                <a:spcPct val="20000"/>
              </a:spcBef>
              <a:buFontTx/>
              <a:buChar char="–"/>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15622094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Presentation ordering for slot # 1</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4060024837"/>
              </p:ext>
            </p:extLst>
          </p:nvPr>
        </p:nvGraphicFramePr>
        <p:xfrm>
          <a:off x="929215" y="1628800"/>
          <a:ext cx="10460568" cy="3322216"/>
        </p:xfrm>
        <a:graphic>
          <a:graphicData uri="http://schemas.openxmlformats.org/drawingml/2006/table">
            <a:tbl>
              <a:tblPr firstRow="1" bandRow="1">
                <a:tableStyleId>{21E4AEA4-8DFA-4A89-87EB-49C32662AFE0}</a:tableStyleId>
              </a:tblPr>
              <a:tblGrid>
                <a:gridCol w="1561279"/>
                <a:gridCol w="1805306"/>
                <a:gridCol w="3736308"/>
                <a:gridCol w="2105984"/>
                <a:gridCol w="1251691"/>
              </a:tblGrid>
              <a:tr h="305408">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05408">
                <a:tc>
                  <a:txBody>
                    <a:bodyPr/>
                    <a:lstStyle/>
                    <a:p>
                      <a:pPr marL="0" algn="l" defTabSz="914400" rtl="0" eaLnBrk="1" latinLnBrk="0" hangingPunct="1"/>
                      <a:r>
                        <a:rPr lang="en-US" sz="1800" kern="1200" dirty="0" smtClean="0">
                          <a:solidFill>
                            <a:schemeClr val="dk1"/>
                          </a:solidFill>
                          <a:latin typeface="+mn-lt"/>
                          <a:ea typeface="+mn-ea"/>
                          <a:cs typeface="+mn-cs"/>
                        </a:rPr>
                        <a:t>11-19-200</a:t>
                      </a:r>
                      <a:r>
                        <a:rPr lang="en-US" sz="1800" kern="1200" baseline="0" dirty="0" smtClean="0">
                          <a:solidFill>
                            <a:schemeClr val="dk1"/>
                          </a:solidFill>
                          <a:latin typeface="+mn-lt"/>
                          <a:ea typeface="+mn-ea"/>
                          <a:cs typeface="+mn-cs"/>
                        </a:rPr>
                        <a:t> </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Jonathan Segev</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err="1" smtClean="0">
                          <a:solidFill>
                            <a:schemeClr val="dk1"/>
                          </a:solidFill>
                          <a:latin typeface="+mn-lt"/>
                          <a:ea typeface="+mn-ea"/>
                          <a:cs typeface="+mn-cs"/>
                        </a:rPr>
                        <a:t>TGaz</a:t>
                      </a:r>
                      <a:r>
                        <a:rPr lang="en-US" sz="1800" kern="1200" dirty="0" smtClean="0">
                          <a:solidFill>
                            <a:schemeClr val="dk1"/>
                          </a:solidFill>
                          <a:latin typeface="+mn-lt"/>
                          <a:ea typeface="+mn-ea"/>
                          <a:cs typeface="+mn-cs"/>
                        </a:rPr>
                        <a:t> March 2019 Agenda</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Agenda Deck</a:t>
                      </a:r>
                      <a:endParaRPr lang="en-US" sz="18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As needed</a:t>
                      </a:r>
                      <a:endParaRPr lang="en-US" sz="1600" kern="1200" dirty="0">
                        <a:solidFill>
                          <a:schemeClr val="dk1"/>
                        </a:solidFill>
                        <a:latin typeface="+mn-lt"/>
                        <a:ea typeface="+mn-ea"/>
                        <a:cs typeface="+mn-cs"/>
                      </a:endParaRPr>
                    </a:p>
                  </a:txBody>
                  <a:tcPr marT="45712" marB="45712"/>
                </a:tc>
              </a:tr>
              <a:tr h="30540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11-19-127</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Roy Want</a:t>
                      </a:r>
                    </a:p>
                  </a:txBody>
                  <a:tcPr marT="45712" marB="45712"/>
                </a:tc>
                <a:tc>
                  <a:txBody>
                    <a:bodyPr/>
                    <a:lstStyle/>
                    <a:p>
                      <a:pPr marL="0" algn="l" defTabSz="914400" rtl="0" eaLnBrk="1" latinLnBrk="0" hangingPunct="1"/>
                      <a:r>
                        <a:rPr lang="en-US" sz="1800" b="0" i="0" kern="1200" dirty="0" smtClean="0">
                          <a:solidFill>
                            <a:schemeClr val="dk1"/>
                          </a:solidFill>
                          <a:effectLst/>
                          <a:latin typeface="+mn-lt"/>
                          <a:ea typeface="+mn-ea"/>
                          <a:cs typeface="+mn-cs"/>
                        </a:rPr>
                        <a:t>Meeting Minutes January 2019 Session</a:t>
                      </a:r>
                      <a:endParaRPr lang="en-US" sz="18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Minutes</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5min</a:t>
                      </a:r>
                    </a:p>
                  </a:txBody>
                  <a:tcPr marT="45712" marB="45712"/>
                </a:tc>
              </a:tr>
              <a:tr h="182876">
                <a:tc>
                  <a:txBody>
                    <a:bodyPr/>
                    <a:lstStyle/>
                    <a:p>
                      <a:r>
                        <a:rPr lang="en-US" sz="1800" kern="1200" dirty="0" smtClean="0">
                          <a:solidFill>
                            <a:schemeClr val="dk1"/>
                          </a:solidFill>
                          <a:latin typeface="+mn-lt"/>
                          <a:ea typeface="+mn-ea"/>
                          <a:cs typeface="+mn-cs"/>
                        </a:rPr>
                        <a:t>11-19-374</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Roy Want</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March</a:t>
                      </a:r>
                      <a:r>
                        <a:rPr lang="en-US" sz="1800" kern="1200" baseline="0" dirty="0" smtClean="0">
                          <a:solidFill>
                            <a:schemeClr val="dk1"/>
                          </a:solidFill>
                          <a:latin typeface="+mn-lt"/>
                          <a:ea typeface="+mn-ea"/>
                          <a:cs typeface="+mn-cs"/>
                        </a:rPr>
                        <a:t> 6</a:t>
                      </a:r>
                      <a:r>
                        <a:rPr lang="en-US" sz="1800" kern="1200" baseline="30000" dirty="0" smtClean="0">
                          <a:solidFill>
                            <a:schemeClr val="dk1"/>
                          </a:solidFill>
                          <a:latin typeface="+mn-lt"/>
                          <a:ea typeface="+mn-ea"/>
                          <a:cs typeface="+mn-cs"/>
                        </a:rPr>
                        <a:t>th</a:t>
                      </a:r>
                      <a:r>
                        <a:rPr lang="en-US" sz="1800" kern="1200" baseline="0" dirty="0" smtClean="0">
                          <a:solidFill>
                            <a:schemeClr val="dk1"/>
                          </a:solidFill>
                          <a:latin typeface="+mn-lt"/>
                          <a:ea typeface="+mn-ea"/>
                          <a:cs typeface="+mn-cs"/>
                        </a:rPr>
                        <a:t> </a:t>
                      </a:r>
                      <a:r>
                        <a:rPr lang="en-US" sz="1800" kern="1200" baseline="0" dirty="0" err="1" smtClean="0">
                          <a:solidFill>
                            <a:schemeClr val="dk1"/>
                          </a:solidFill>
                          <a:latin typeface="+mn-lt"/>
                          <a:ea typeface="+mn-ea"/>
                          <a:cs typeface="+mn-cs"/>
                        </a:rPr>
                        <a:t>telecon</a:t>
                      </a:r>
                      <a:r>
                        <a:rPr lang="en-US" sz="1800" kern="1200" baseline="0" dirty="0" smtClean="0">
                          <a:solidFill>
                            <a:schemeClr val="dk1"/>
                          </a:solidFill>
                          <a:latin typeface="+mn-lt"/>
                          <a:ea typeface="+mn-ea"/>
                          <a:cs typeface="+mn-cs"/>
                        </a:rPr>
                        <a:t> minutes</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Minutes</a:t>
                      </a:r>
                      <a:endParaRPr lang="en-US" sz="18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5min</a:t>
                      </a:r>
                      <a:endParaRPr lang="en-US" sz="1600" kern="1200" dirty="0">
                        <a:solidFill>
                          <a:schemeClr val="dk1"/>
                        </a:solidFill>
                        <a:latin typeface="+mn-lt"/>
                        <a:ea typeface="+mn-ea"/>
                        <a:cs typeface="+mn-cs"/>
                      </a:endParaRPr>
                    </a:p>
                  </a:txBody>
                  <a:tcPr marT="45712" marB="45712"/>
                </a:tc>
              </a:tr>
              <a:tr h="167632">
                <a:tc>
                  <a:txBody>
                    <a:bodyPr/>
                    <a:lstStyle/>
                    <a:p>
                      <a:r>
                        <a:rPr lang="en-US" sz="1800" kern="1200" dirty="0" smtClean="0">
                          <a:solidFill>
                            <a:schemeClr val="dk1"/>
                          </a:solidFill>
                          <a:latin typeface="+mn-lt"/>
                          <a:ea typeface="+mn-ea"/>
                          <a:cs typeface="+mn-cs"/>
                        </a:rPr>
                        <a:t>11-19-215</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Jonathan Segev</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CSD update</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CSD</a:t>
                      </a:r>
                      <a:endParaRPr lang="en-US" sz="18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10min</a:t>
                      </a:r>
                      <a:endParaRPr lang="en-US" sz="1600" kern="1200" dirty="0">
                        <a:solidFill>
                          <a:schemeClr val="dk1"/>
                        </a:solidFill>
                        <a:latin typeface="+mn-lt"/>
                        <a:ea typeface="+mn-ea"/>
                        <a:cs typeface="+mn-cs"/>
                      </a:endParaRPr>
                    </a:p>
                  </a:txBody>
                  <a:tcPr marT="45712" marB="45712"/>
                </a:tc>
              </a:tr>
              <a:tr h="365752">
                <a:tc>
                  <a:txBody>
                    <a:bodyPr/>
                    <a:lstStyle/>
                    <a:p>
                      <a:r>
                        <a:rPr lang="en-US" dirty="0" smtClean="0"/>
                        <a:t>11-13-230</a:t>
                      </a:r>
                      <a:endParaRPr lang="en-US" dirty="0"/>
                    </a:p>
                  </a:txBody>
                  <a:tcPr marT="45712" marB="45712"/>
                </a:tc>
                <a:tc>
                  <a:txBody>
                    <a:bodyPr/>
                    <a:lstStyle/>
                    <a:p>
                      <a:r>
                        <a:rPr lang="en-US" dirty="0" smtClean="0"/>
                        <a:t>Dorothy Stanley</a:t>
                      </a:r>
                      <a:endParaRPr lang="en-US" dirty="0"/>
                    </a:p>
                  </a:txBody>
                  <a:tcPr marT="45712" marB="45712"/>
                </a:tc>
                <a:tc>
                  <a:txBody>
                    <a:bodyPr/>
                    <a:lstStyle/>
                    <a:p>
                      <a:r>
                        <a:rPr lang="en-US" dirty="0" smtClean="0"/>
                        <a:t>Comment</a:t>
                      </a:r>
                      <a:r>
                        <a:rPr lang="en-US" baseline="0" dirty="0" smtClean="0"/>
                        <a:t> </a:t>
                      </a:r>
                      <a:r>
                        <a:rPr lang="en-US" dirty="0" smtClean="0"/>
                        <a:t>resolution</a:t>
                      </a:r>
                      <a:r>
                        <a:rPr lang="en-US" baseline="0" dirty="0" smtClean="0"/>
                        <a:t> </a:t>
                      </a:r>
                      <a:r>
                        <a:rPr lang="en-US" dirty="0" smtClean="0"/>
                        <a:t>tutorial</a:t>
                      </a:r>
                      <a:endParaRPr lang="en-US" dirty="0"/>
                    </a:p>
                  </a:txBody>
                  <a:tcPr marT="45712" marB="45712"/>
                </a:tc>
                <a:tc>
                  <a:txBody>
                    <a:bodyPr/>
                    <a:lstStyle/>
                    <a:p>
                      <a:r>
                        <a:rPr lang="en-US" dirty="0" smtClean="0"/>
                        <a:t>CR</a:t>
                      </a:r>
                      <a:endParaRPr lang="en-US"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30min</a:t>
                      </a:r>
                      <a:endParaRPr lang="en-US" sz="1600" kern="1200" dirty="0" smtClean="0">
                        <a:solidFill>
                          <a:schemeClr val="dk1"/>
                        </a:solidFill>
                        <a:latin typeface="+mn-lt"/>
                        <a:ea typeface="+mn-ea"/>
                        <a:cs typeface="+mn-cs"/>
                      </a:endParaRPr>
                    </a:p>
                  </a:txBody>
                  <a:tcPr marT="45712" marB="45712"/>
                </a:tc>
              </a:tr>
              <a:tr h="365752">
                <a:tc>
                  <a:txBody>
                    <a:bodyPr/>
                    <a:lstStyle/>
                    <a:p>
                      <a:r>
                        <a:rPr lang="en-US" dirty="0" smtClean="0"/>
                        <a:t>11-19-431</a:t>
                      </a:r>
                      <a:endParaRPr lang="en-US" dirty="0"/>
                    </a:p>
                  </a:txBody>
                  <a:tcPr marT="45712" marB="45712"/>
                </a:tc>
                <a:tc>
                  <a:txBody>
                    <a:bodyPr/>
                    <a:lstStyle/>
                    <a:p>
                      <a:r>
                        <a:rPr lang="en-US" dirty="0" smtClean="0"/>
                        <a:t>Roy Want</a:t>
                      </a:r>
                      <a:endParaRPr lang="en-US" dirty="0"/>
                    </a:p>
                  </a:txBody>
                  <a:tcPr marT="45712" marB="45712"/>
                </a:tc>
                <a:tc>
                  <a:txBody>
                    <a:bodyPr/>
                    <a:lstStyle/>
                    <a:p>
                      <a:r>
                        <a:rPr lang="en-US" sz="1800" b="0" i="0" kern="1200" dirty="0" err="1" smtClean="0">
                          <a:solidFill>
                            <a:schemeClr val="dk1"/>
                          </a:solidFill>
                          <a:effectLst/>
                          <a:latin typeface="+mn-lt"/>
                          <a:ea typeface="+mn-ea"/>
                          <a:cs typeface="+mn-cs"/>
                        </a:rPr>
                        <a:t>TGaz</a:t>
                      </a:r>
                      <a:r>
                        <a:rPr lang="en-US" sz="1800" b="0" i="0" kern="1200" dirty="0" smtClean="0">
                          <a:solidFill>
                            <a:schemeClr val="dk1"/>
                          </a:solidFill>
                          <a:effectLst/>
                          <a:latin typeface="+mn-lt"/>
                          <a:ea typeface="+mn-ea"/>
                          <a:cs typeface="+mn-cs"/>
                        </a:rPr>
                        <a:t> LB240 Comment results</a:t>
                      </a:r>
                      <a:r>
                        <a:rPr lang="en-US" sz="1800" b="0" i="0" kern="1200" baseline="0" dirty="0" smtClean="0">
                          <a:solidFill>
                            <a:schemeClr val="dk1"/>
                          </a:solidFill>
                          <a:effectLst/>
                          <a:latin typeface="+mn-lt"/>
                          <a:ea typeface="+mn-ea"/>
                          <a:cs typeface="+mn-cs"/>
                        </a:rPr>
                        <a:t> and assignment</a:t>
                      </a:r>
                      <a:endParaRPr lang="en-US" dirty="0"/>
                    </a:p>
                  </a:txBody>
                  <a:tcPr marT="45712" marB="45712"/>
                </a:tc>
                <a:tc>
                  <a:txBody>
                    <a:bodyPr/>
                    <a:lstStyle/>
                    <a:p>
                      <a:r>
                        <a:rPr lang="en-US" dirty="0" smtClean="0"/>
                        <a:t>CR</a:t>
                      </a:r>
                      <a:endParaRPr lang="en-US" dirty="0"/>
                    </a:p>
                  </a:txBody>
                  <a:tcPr marT="45712" marB="45712"/>
                </a:tc>
                <a:tc>
                  <a:txBody>
                    <a:bodyPr/>
                    <a:lstStyle/>
                    <a:p>
                      <a:r>
                        <a:rPr lang="en-US" sz="1600" kern="1200" dirty="0" smtClean="0">
                          <a:solidFill>
                            <a:schemeClr val="dk1"/>
                          </a:solidFill>
                          <a:latin typeface="+mn-lt"/>
                          <a:ea typeface="+mn-ea"/>
                          <a:cs typeface="+mn-cs"/>
                        </a:rPr>
                        <a:t>40min</a:t>
                      </a:r>
                      <a:endParaRPr lang="en-US" sz="16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319484364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a:xfrm>
            <a:off x="695400" y="1981201"/>
            <a:ext cx="11449272" cy="4113213"/>
          </a:xfrm>
        </p:spPr>
        <p:txBody>
          <a:bodyPr/>
          <a:lstStyle/>
          <a:p>
            <a:pPr marL="0" indent="0"/>
            <a:r>
              <a:rPr lang="en-US" b="0" dirty="0"/>
              <a:t>Document </a:t>
            </a:r>
            <a:r>
              <a:rPr lang="en-US" b="0" dirty="0" smtClean="0"/>
              <a:t>11-19/127 </a:t>
            </a:r>
            <a:r>
              <a:rPr lang="en-US" b="0" dirty="0"/>
              <a:t>“</a:t>
            </a:r>
            <a:r>
              <a:rPr lang="en-US" dirty="0"/>
              <a:t>meeting minutes </a:t>
            </a:r>
            <a:r>
              <a:rPr lang="en-US" dirty="0" smtClean="0"/>
              <a:t>Jan. 2019</a:t>
            </a:r>
            <a:r>
              <a:rPr lang="en-US" b="0" dirty="0" smtClean="0"/>
              <a:t>” </a:t>
            </a:r>
            <a:r>
              <a:rPr lang="en-US" b="0" dirty="0"/>
              <a:t>posted to Mentor on </a:t>
            </a:r>
            <a:r>
              <a:rPr lang="en-US" b="0" dirty="0" smtClean="0"/>
              <a:t>Feb. 9</a:t>
            </a:r>
            <a:r>
              <a:rPr lang="en-US" b="0" baseline="30000" dirty="0" smtClean="0"/>
              <a:t>th</a:t>
            </a:r>
            <a:r>
              <a:rPr lang="en-US" b="0" dirty="0" smtClean="0"/>
              <a:t> 2019</a:t>
            </a:r>
            <a:r>
              <a:rPr lang="en-US" b="0" dirty="0" smtClean="0"/>
              <a:t>. </a:t>
            </a:r>
            <a:endParaRPr lang="en-US" b="0" dirty="0"/>
          </a:p>
          <a:p>
            <a:endParaRPr lang="en-US" dirty="0"/>
          </a:p>
          <a:p>
            <a:r>
              <a:rPr lang="en-US" dirty="0"/>
              <a:t>Motion:</a:t>
            </a:r>
          </a:p>
          <a:p>
            <a:pPr marL="0" indent="0"/>
            <a:r>
              <a:rPr lang="en-US" b="0" dirty="0"/>
              <a:t>Move to approve document </a:t>
            </a:r>
            <a:r>
              <a:rPr lang="en-US" b="0" dirty="0" smtClean="0"/>
              <a:t>11-19/127 r0 </a:t>
            </a:r>
            <a:r>
              <a:rPr lang="en-US" b="0" dirty="0"/>
              <a:t>as </a:t>
            </a:r>
            <a:r>
              <a:rPr lang="en-US" b="0" dirty="0" err="1"/>
              <a:t>TGaz</a:t>
            </a:r>
            <a:r>
              <a:rPr lang="en-US" b="0" dirty="0"/>
              <a:t> meeting minutes for the </a:t>
            </a:r>
            <a:r>
              <a:rPr lang="en-US" b="0" dirty="0" smtClean="0"/>
              <a:t>Jan. meeting</a:t>
            </a:r>
            <a:r>
              <a:rPr lang="en-US" b="0" dirty="0"/>
              <a:t>. </a:t>
            </a:r>
            <a:endParaRPr lang="en-US" b="0" dirty="0" smtClean="0"/>
          </a:p>
          <a:p>
            <a:pPr marL="0" indent="0"/>
            <a:endParaRPr lang="en-US" b="0" dirty="0"/>
          </a:p>
          <a:p>
            <a:r>
              <a:rPr lang="en-US" b="0" dirty="0"/>
              <a:t>Moved by</a:t>
            </a:r>
            <a:r>
              <a:rPr lang="en-US" b="0" dirty="0" smtClean="0"/>
              <a:t>: Assaf Kasher</a:t>
            </a:r>
            <a:endParaRPr lang="en-US" b="0" dirty="0"/>
          </a:p>
          <a:p>
            <a:r>
              <a:rPr lang="en-US" b="0" dirty="0"/>
              <a:t>Seconded by</a:t>
            </a:r>
            <a:r>
              <a:rPr lang="en-US" b="0" dirty="0" smtClean="0"/>
              <a:t>: Qinghua Li </a:t>
            </a:r>
            <a:endParaRPr lang="en-US" b="0" dirty="0"/>
          </a:p>
          <a:p>
            <a:r>
              <a:rPr lang="en-US" b="0" dirty="0"/>
              <a:t>Results (Y/N/A</a:t>
            </a:r>
            <a:r>
              <a:rPr lang="en-US" b="0" dirty="0" smtClean="0"/>
              <a:t>): 22/0/1</a:t>
            </a:r>
          </a:p>
          <a:p>
            <a:r>
              <a:rPr lang="en-US" b="0" dirty="0" smtClean="0"/>
              <a:t>Motion passes.</a:t>
            </a:r>
            <a:endParaRPr lang="en-US" b="0" dirty="0" smtClean="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328671271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a:t>
            </a:r>
            <a:r>
              <a:rPr lang="en-US" altLang="en-US" b="0" dirty="0" smtClean="0"/>
              <a:t>March 6</a:t>
            </a:r>
            <a:r>
              <a:rPr lang="en-US" altLang="en-US" b="0" baseline="30000" dirty="0" smtClean="0"/>
              <a:t>th</a:t>
            </a:r>
            <a:r>
              <a:rPr lang="en-US" altLang="en-US" b="0" dirty="0" smtClean="0"/>
              <a:t> </a:t>
            </a:r>
            <a:r>
              <a:rPr lang="en-US" altLang="en-US" b="0" dirty="0" err="1" smtClean="0"/>
              <a:t>Telecon</a:t>
            </a:r>
            <a:r>
              <a:rPr lang="en-US" altLang="en-US" b="0" dirty="0" smtClean="0"/>
              <a:t> Minutes</a:t>
            </a:r>
            <a:endParaRPr lang="en-US" dirty="0"/>
          </a:p>
        </p:txBody>
      </p:sp>
      <p:sp>
        <p:nvSpPr>
          <p:cNvPr id="3" name="Content Placeholder 2"/>
          <p:cNvSpPr>
            <a:spLocks noGrp="1"/>
          </p:cNvSpPr>
          <p:nvPr>
            <p:ph idx="1"/>
          </p:nvPr>
        </p:nvSpPr>
        <p:spPr>
          <a:xfrm>
            <a:off x="695400" y="1981201"/>
            <a:ext cx="11449272" cy="4113213"/>
          </a:xfrm>
        </p:spPr>
        <p:txBody>
          <a:bodyPr/>
          <a:lstStyle/>
          <a:p>
            <a:pPr marL="0" indent="0"/>
            <a:r>
              <a:rPr lang="en-US" b="0" dirty="0"/>
              <a:t>Document </a:t>
            </a:r>
            <a:r>
              <a:rPr lang="en-US" b="0" dirty="0" smtClean="0"/>
              <a:t>11-19/374r0 “March 6</a:t>
            </a:r>
            <a:r>
              <a:rPr lang="en-US" b="0" baseline="30000" dirty="0" smtClean="0"/>
              <a:t>th</a:t>
            </a:r>
            <a:r>
              <a:rPr lang="en-US" b="0" dirty="0" smtClean="0"/>
              <a:t> </a:t>
            </a:r>
            <a:r>
              <a:rPr lang="en-US" b="0" dirty="0" err="1" smtClean="0"/>
              <a:t>Telecon</a:t>
            </a:r>
            <a:r>
              <a:rPr lang="en-US" b="0" dirty="0" smtClean="0"/>
              <a:t> Minutes” </a:t>
            </a:r>
            <a:r>
              <a:rPr lang="en-US" b="0" dirty="0"/>
              <a:t>posted to Mentor on </a:t>
            </a:r>
            <a:r>
              <a:rPr lang="en-US" b="0" dirty="0" smtClean="0"/>
              <a:t>March 10</a:t>
            </a:r>
            <a:r>
              <a:rPr lang="en-US" b="0" baseline="30000" dirty="0" smtClean="0"/>
              <a:t>th</a:t>
            </a:r>
            <a:r>
              <a:rPr lang="en-US" b="0" dirty="0" smtClean="0"/>
              <a:t> 2019.</a:t>
            </a:r>
            <a:endParaRPr lang="en-US" b="0" dirty="0"/>
          </a:p>
          <a:p>
            <a:endParaRPr lang="en-US" dirty="0"/>
          </a:p>
          <a:p>
            <a:r>
              <a:rPr lang="en-US" dirty="0"/>
              <a:t>Motion:</a:t>
            </a:r>
          </a:p>
          <a:p>
            <a:pPr marL="0" indent="0"/>
            <a:r>
              <a:rPr lang="en-US" b="0" dirty="0"/>
              <a:t>Move to approve document </a:t>
            </a:r>
            <a:r>
              <a:rPr lang="en-US" b="0" dirty="0" smtClean="0"/>
              <a:t>11-19/374r0 </a:t>
            </a:r>
            <a:r>
              <a:rPr lang="en-US" b="0" dirty="0"/>
              <a:t>as </a:t>
            </a:r>
            <a:r>
              <a:rPr lang="en-US" b="0" dirty="0" err="1"/>
              <a:t>TGaz</a:t>
            </a:r>
            <a:r>
              <a:rPr lang="en-US" b="0" dirty="0"/>
              <a:t> </a:t>
            </a:r>
            <a:r>
              <a:rPr lang="en-US" b="0" dirty="0" smtClean="0"/>
              <a:t>meeting minutes </a:t>
            </a:r>
            <a:r>
              <a:rPr lang="en-US" b="0" dirty="0"/>
              <a:t>for the </a:t>
            </a:r>
            <a:r>
              <a:rPr lang="en-US" b="0" dirty="0" smtClean="0"/>
              <a:t>March 6</a:t>
            </a:r>
            <a:r>
              <a:rPr lang="en-US" b="0" baseline="30000" dirty="0" smtClean="0"/>
              <a:t>th</a:t>
            </a:r>
            <a:r>
              <a:rPr lang="en-US" b="0" dirty="0" smtClean="0"/>
              <a:t> </a:t>
            </a:r>
            <a:r>
              <a:rPr lang="en-US" b="0" dirty="0" err="1" smtClean="0"/>
              <a:t>Telecon</a:t>
            </a:r>
            <a:r>
              <a:rPr lang="en-US" b="0" dirty="0" smtClean="0"/>
              <a:t>. </a:t>
            </a:r>
          </a:p>
          <a:p>
            <a:pPr marL="0" indent="0"/>
            <a:endParaRPr lang="en-US" b="0" dirty="0"/>
          </a:p>
          <a:p>
            <a:r>
              <a:rPr lang="en-US" b="0" dirty="0"/>
              <a:t>Moved by</a:t>
            </a:r>
            <a:r>
              <a:rPr lang="en-US" b="0" dirty="0" smtClean="0"/>
              <a:t>: Roy Want</a:t>
            </a:r>
            <a:endParaRPr lang="en-US" b="0" dirty="0"/>
          </a:p>
          <a:p>
            <a:r>
              <a:rPr lang="en-US" b="0" dirty="0"/>
              <a:t>Seconded by</a:t>
            </a:r>
            <a:r>
              <a:rPr lang="en-US" b="0" dirty="0" smtClean="0"/>
              <a:t>: Ganesh </a:t>
            </a:r>
            <a:r>
              <a:rPr lang="en-US" b="0" dirty="0" err="1" smtClean="0"/>
              <a:t>Venkatesan</a:t>
            </a:r>
            <a:endParaRPr lang="en-US" b="0" dirty="0"/>
          </a:p>
          <a:p>
            <a:r>
              <a:rPr lang="en-US" b="0" dirty="0"/>
              <a:t>Results (Y/N/A</a:t>
            </a:r>
            <a:r>
              <a:rPr lang="en-US" b="0" dirty="0" smtClean="0"/>
              <a:t>): 20/0/3 </a:t>
            </a:r>
          </a:p>
          <a:p>
            <a:r>
              <a:rPr lang="en-US" b="0" dirty="0" smtClean="0"/>
              <a:t>Motion passes.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153503726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CSD Update</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Original CSD called for submission on a CAD (Co-existence Assurance Document).</a:t>
            </a:r>
          </a:p>
          <a:p>
            <a:pPr>
              <a:buFont typeface="Arial" panose="020B0604020202020204" pitchFamily="34" charset="0"/>
              <a:buChar char="•"/>
            </a:pPr>
            <a:r>
              <a:rPr lang="en-US" dirty="0" smtClean="0"/>
              <a:t>In effect no changes on transmission envelope, channel access methods, channel protection methods.</a:t>
            </a:r>
          </a:p>
          <a:p>
            <a:pPr>
              <a:buFont typeface="Arial" panose="020B0604020202020204" pitchFamily="34" charset="0"/>
              <a:buChar char="•"/>
            </a:pPr>
            <a:r>
              <a:rPr lang="en-US" dirty="0" smtClean="0"/>
              <a:t>No need to have a CAD, and in accordance a CSD change was made:</a:t>
            </a:r>
          </a:p>
          <a:p>
            <a:pPr lvl="1">
              <a:buFont typeface="Arial" panose="020B0604020202020204" pitchFamily="34" charset="0"/>
              <a:buChar char="•"/>
            </a:pPr>
            <a:r>
              <a:rPr lang="en-US" dirty="0" smtClean="0"/>
              <a:t>Approved by WG and by EC coming out of the January meeting.</a:t>
            </a:r>
          </a:p>
          <a:p>
            <a:pPr lvl="1">
              <a:buFont typeface="Arial" panose="020B0604020202020204" pitchFamily="34" charset="0"/>
              <a:buChar char="•"/>
            </a:pPr>
            <a:r>
              <a:rPr lang="en-US" dirty="0" smtClean="0"/>
              <a:t>Updated CSD can be found </a:t>
            </a:r>
            <a:r>
              <a:rPr lang="en-US" dirty="0" smtClean="0">
                <a:hlinkClick r:id="rId2"/>
              </a:rPr>
              <a:t>here</a:t>
            </a:r>
            <a:r>
              <a:rPr lang="en-US" dirty="0" smtClean="0"/>
              <a:t>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407853433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tutorial</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23358991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CID Assignment</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25257019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11-19-??</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smtClean="0"/>
              <a:t>Move </a:t>
            </a:r>
            <a:r>
              <a:rPr lang="en-US" b="0" dirty="0"/>
              <a:t>to adopt </a:t>
            </a:r>
            <a:r>
              <a:rPr lang="en-US" b="0" dirty="0" smtClean="0"/>
              <a:t>the resolutions depicted by document 11-19-???r? for CIDs ???, instruct the technical editor to </a:t>
            </a:r>
            <a:r>
              <a:rPr lang="en-US" b="0" dirty="0"/>
              <a:t>incorporate it in the 802.11az draft amendment </a:t>
            </a:r>
            <a:r>
              <a:rPr lang="en-US" b="0" dirty="0" smtClean="0"/>
              <a:t>text and grant editorial rights to the technical editor.</a:t>
            </a:r>
            <a:endParaRPr lang="en-US" b="0" dirty="0"/>
          </a:p>
          <a:p>
            <a:endParaRPr lang="en-US" b="0" dirty="0"/>
          </a:p>
          <a:p>
            <a:r>
              <a:rPr lang="en-US" dirty="0"/>
              <a:t>Moved</a:t>
            </a:r>
            <a:r>
              <a:rPr lang="en-US" b="0" dirty="0" smtClean="0"/>
              <a:t>:</a:t>
            </a:r>
            <a:endParaRPr lang="en-US" b="0" dirty="0"/>
          </a:p>
          <a:p>
            <a:r>
              <a:rPr lang="en-US" dirty="0"/>
              <a:t>Second</a:t>
            </a:r>
            <a:r>
              <a:rPr lang="en-US" dirty="0" smtClean="0"/>
              <a:t>:</a:t>
            </a:r>
            <a:endParaRPr lang="en-US" b="0" dirty="0" smtClean="0"/>
          </a:p>
          <a:p>
            <a:r>
              <a:rPr lang="en-US" dirty="0" smtClean="0"/>
              <a:t>Results </a:t>
            </a:r>
            <a:r>
              <a:rPr lang="en-US" b="0" dirty="0"/>
              <a:t>(Y/N/A</a:t>
            </a:r>
            <a:r>
              <a:rPr lang="en-US" b="0" dirty="0" smtClean="0"/>
              <a:t>):</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401764753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Amendment Text Submission 11-18-xxxx</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smtClean="0"/>
              <a:t>Move </a:t>
            </a:r>
            <a:r>
              <a:rPr lang="en-US" b="0" dirty="0"/>
              <a:t>to adopt document </a:t>
            </a:r>
            <a:r>
              <a:rPr lang="en-US" b="0" dirty="0" smtClean="0"/>
              <a:t>11-18-xxxx r? to </a:t>
            </a:r>
            <a:r>
              <a:rPr lang="en-US" b="0" dirty="0"/>
              <a:t>the 802.11az </a:t>
            </a:r>
            <a:r>
              <a:rPr lang="en-US" b="0" dirty="0" smtClean="0"/>
              <a:t>draft, instruct </a:t>
            </a:r>
            <a:r>
              <a:rPr lang="en-US" b="0" dirty="0"/>
              <a:t>the technical editor to incorporate it in the 802.11az draft amendment </a:t>
            </a:r>
            <a:r>
              <a:rPr lang="en-US" b="0" dirty="0" smtClean="0"/>
              <a:t>text and grant editorial rights to the technical editor.</a:t>
            </a:r>
            <a:endParaRPr lang="en-US" b="0" dirty="0"/>
          </a:p>
          <a:p>
            <a:endParaRPr lang="en-US" b="0" dirty="0"/>
          </a:p>
          <a:p>
            <a:r>
              <a:rPr lang="en-US" dirty="0"/>
              <a:t>Moved</a:t>
            </a:r>
            <a:r>
              <a:rPr lang="en-US" b="0" dirty="0" smtClean="0"/>
              <a:t>:</a:t>
            </a:r>
            <a:endParaRPr lang="en-US" b="0" dirty="0"/>
          </a:p>
          <a:p>
            <a:r>
              <a:rPr lang="en-US" dirty="0"/>
              <a:t>Second:</a:t>
            </a:r>
            <a:r>
              <a:rPr lang="en-US" b="0" dirty="0"/>
              <a:t> </a:t>
            </a:r>
            <a:endParaRPr lang="en-US" b="0" dirty="0" smtClean="0"/>
          </a:p>
          <a:p>
            <a:r>
              <a:rPr lang="en-US" dirty="0" smtClean="0"/>
              <a:t>Results </a:t>
            </a:r>
            <a:r>
              <a:rPr lang="en-US" b="0" dirty="0"/>
              <a:t>(Y/N/A): </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392348684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4521896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contains the IEEE 802.11 </a:t>
            </a:r>
            <a:r>
              <a:rPr lang="en-US" altLang="en-US" dirty="0" err="1"/>
              <a:t>TGaz</a:t>
            </a:r>
            <a:r>
              <a:rPr lang="en-US" altLang="en-US" dirty="0"/>
              <a:t> Next Generation Positioning agenda for the </a:t>
            </a:r>
            <a:r>
              <a:rPr lang="en-US" altLang="en-US" dirty="0" smtClean="0"/>
              <a:t>March meeting.</a:t>
            </a: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March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376080922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2 </a:t>
            </a:r>
            <a:r>
              <a:rPr lang="en-US" altLang="en-US" dirty="0">
                <a:solidFill>
                  <a:schemeClr val="tx2"/>
                </a:solidFill>
              </a:rPr>
              <a:t>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(9 min)</a:t>
            </a:r>
          </a:p>
          <a:p>
            <a:pPr algn="just">
              <a:spcBef>
                <a:spcPct val="20000"/>
              </a:spcBef>
              <a:buFontTx/>
              <a:buChar char="•"/>
            </a:pPr>
            <a:r>
              <a:rPr lang="en-US" altLang="en-US" sz="2000" b="0" dirty="0"/>
              <a:t>Agenda setting and presentation ordering for this meeting slot (5 min) </a:t>
            </a:r>
          </a:p>
          <a:p>
            <a:pPr algn="just">
              <a:spcBef>
                <a:spcPct val="20000"/>
              </a:spcBef>
              <a:buFontTx/>
              <a:buChar char="•"/>
            </a:pPr>
            <a:r>
              <a:rPr lang="en-US" altLang="en-US" sz="2000" b="0" dirty="0" smtClean="0"/>
              <a:t>Review comment assignment and call for volunteers </a:t>
            </a:r>
            <a:r>
              <a:rPr lang="en-US" altLang="en-US" sz="2000" b="0" dirty="0" smtClean="0"/>
              <a:t>(30min)</a:t>
            </a:r>
          </a:p>
          <a:p>
            <a:pPr algn="just">
              <a:spcBef>
                <a:spcPct val="20000"/>
              </a:spcBef>
              <a:buFontTx/>
              <a:buChar char="•"/>
            </a:pPr>
            <a:r>
              <a:rPr lang="en-US" altLang="en-US" sz="2000" b="0" dirty="0" smtClean="0"/>
              <a:t>Ad hoc setting (7min)</a:t>
            </a:r>
            <a:endParaRPr lang="en-US" altLang="en-US" sz="2000" b="0" dirty="0" smtClean="0"/>
          </a:p>
          <a:p>
            <a:pPr algn="just">
              <a:spcBef>
                <a:spcPct val="20000"/>
              </a:spcBef>
              <a:buFontTx/>
              <a:buChar char="•"/>
            </a:pPr>
            <a:r>
              <a:rPr lang="en-US" altLang="en-US" sz="2000" b="0" dirty="0" smtClean="0"/>
              <a:t>Review </a:t>
            </a:r>
            <a:r>
              <a:rPr lang="en-US" altLang="en-US" sz="2000" b="0" dirty="0"/>
              <a:t>submissions </a:t>
            </a:r>
            <a:r>
              <a:rPr lang="en-US" altLang="en-US" sz="2000" b="0" dirty="0" smtClean="0"/>
              <a:t>per </a:t>
            </a:r>
            <a:r>
              <a:rPr lang="en-US" altLang="en-US" sz="2000" b="0" dirty="0"/>
              <a:t>presentation </a:t>
            </a:r>
            <a:r>
              <a:rPr lang="en-US" altLang="en-US" sz="2000" b="0" dirty="0" smtClean="0"/>
              <a:t>ordering</a:t>
            </a:r>
            <a:r>
              <a:rPr lang="en-US" altLang="en-US" sz="2000" b="0" dirty="0"/>
              <a:t> </a:t>
            </a:r>
            <a:r>
              <a:rPr lang="en-US" altLang="en-US" sz="2000" b="0" dirty="0" smtClean="0"/>
              <a:t>(as time permits)</a:t>
            </a:r>
            <a:endParaRPr lang="en-US" altLang="en-US" sz="20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340326982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Presentation ordering for slot # </a:t>
            </a:r>
            <a:r>
              <a:rPr lang="en-US" dirty="0" smtClean="0"/>
              <a:t>2</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487836228"/>
              </p:ext>
            </p:extLst>
          </p:nvPr>
        </p:nvGraphicFramePr>
        <p:xfrm>
          <a:off x="551384" y="1556793"/>
          <a:ext cx="11161240" cy="3682155"/>
        </p:xfrm>
        <a:graphic>
          <a:graphicData uri="http://schemas.openxmlformats.org/drawingml/2006/table">
            <a:tbl>
              <a:tblPr firstRow="1" bandRow="1">
                <a:tableStyleId>{21E4AEA4-8DFA-4A89-87EB-49C32662AFE0}</a:tableStyleId>
              </a:tblPr>
              <a:tblGrid>
                <a:gridCol w="1665857"/>
                <a:gridCol w="1862535"/>
                <a:gridCol w="4104456"/>
                <a:gridCol w="1512168"/>
                <a:gridCol w="2016224"/>
              </a:tblGrid>
              <a:tr h="640884">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67227">
                <a:tc>
                  <a:txBody>
                    <a:bodyPr/>
                    <a:lstStyle/>
                    <a:p>
                      <a:pPr marL="0" algn="l" defTabSz="914400" rtl="0" eaLnBrk="1" latinLnBrk="0" hangingPunct="1"/>
                      <a:r>
                        <a:rPr lang="en-US" sz="1600" kern="1200" dirty="0" smtClean="0">
                          <a:solidFill>
                            <a:schemeClr val="dk1"/>
                          </a:solidFill>
                          <a:latin typeface="+mn-lt"/>
                          <a:ea typeface="+mn-ea"/>
                          <a:cs typeface="+mn-cs"/>
                        </a:rPr>
                        <a:t>11-19-200</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Jonathan Segev</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March 2019 Agenda	</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As needed</a:t>
                      </a:r>
                      <a:endParaRPr lang="en-US" sz="1600" kern="1200" dirty="0">
                        <a:solidFill>
                          <a:schemeClr val="dk1"/>
                        </a:solidFill>
                        <a:latin typeface="+mn-lt"/>
                        <a:ea typeface="+mn-ea"/>
                        <a:cs typeface="+mn-cs"/>
                      </a:endParaRPr>
                    </a:p>
                  </a:txBody>
                  <a:tcPr marT="45712" marB="45712"/>
                </a:tc>
              </a:tr>
              <a:tr h="185515">
                <a:tc>
                  <a:txBody>
                    <a:bodyPr/>
                    <a:lstStyle/>
                    <a:p>
                      <a:pPr marL="0" algn="l" defTabSz="914400" rtl="0" eaLnBrk="1" latinLnBrk="0" hangingPunct="1"/>
                      <a:r>
                        <a:rPr lang="en-US" sz="1600" kern="1200" dirty="0" smtClean="0">
                          <a:solidFill>
                            <a:schemeClr val="dk1"/>
                          </a:solidFill>
                          <a:latin typeface="+mn-lt"/>
                          <a:ea typeface="+mn-ea"/>
                          <a:cs typeface="+mn-cs"/>
                        </a:rPr>
                        <a:t>11-19-431</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Roy Want</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LB240 Comment results and assignment</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CR</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30min/as</a:t>
                      </a:r>
                      <a:r>
                        <a:rPr lang="en-US" sz="1600" kern="1200" baseline="0" dirty="0" smtClean="0">
                          <a:solidFill>
                            <a:schemeClr val="dk1"/>
                          </a:solidFill>
                          <a:latin typeface="+mn-lt"/>
                          <a:ea typeface="+mn-ea"/>
                          <a:cs typeface="+mn-cs"/>
                        </a:rPr>
                        <a:t> needed</a:t>
                      </a:r>
                      <a:endParaRPr lang="en-US" sz="1600" kern="1200" dirty="0">
                        <a:solidFill>
                          <a:schemeClr val="dk1"/>
                        </a:solidFill>
                        <a:latin typeface="+mn-lt"/>
                        <a:ea typeface="+mn-ea"/>
                        <a:cs typeface="+mn-cs"/>
                      </a:endParaRPr>
                    </a:p>
                  </a:txBody>
                  <a:tcPr marT="45712" marB="45712"/>
                </a:tc>
              </a:tr>
              <a:tr h="185515">
                <a:tc>
                  <a:txBody>
                    <a:bodyPr/>
                    <a:lstStyle/>
                    <a:p>
                      <a:pPr marL="0" algn="l" defTabSz="914400" rtl="0" eaLnBrk="1" latinLnBrk="0" hangingPunct="1"/>
                      <a:r>
                        <a:rPr lang="en-US" sz="1600" kern="1200" dirty="0" smtClean="0">
                          <a:solidFill>
                            <a:schemeClr val="dk1"/>
                          </a:solidFill>
                          <a:latin typeface="+mn-lt"/>
                          <a:ea typeface="+mn-ea"/>
                          <a:cs typeface="+mn-cs"/>
                        </a:rPr>
                        <a:t>11-19-412</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Girish Madpuwar</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Amendment to Secure LTF measurement Setup</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CR</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15min</a:t>
                      </a:r>
                      <a:endParaRPr lang="en-US" sz="1600" kern="1200" dirty="0">
                        <a:solidFill>
                          <a:schemeClr val="dk1"/>
                        </a:solidFill>
                        <a:latin typeface="+mn-lt"/>
                        <a:ea typeface="+mn-ea"/>
                        <a:cs typeface="+mn-cs"/>
                      </a:endParaRPr>
                    </a:p>
                  </a:txBody>
                  <a:tcPr marT="45712" marB="45712"/>
                </a:tc>
              </a:tr>
              <a:tr h="378288">
                <a:tc>
                  <a:txBody>
                    <a:bodyPr/>
                    <a:lstStyle/>
                    <a:p>
                      <a:pPr marL="0" algn="l" defTabSz="914400" rtl="0" eaLnBrk="1" latinLnBrk="0" hangingPunct="1"/>
                      <a:r>
                        <a:rPr lang="en-US" sz="1600" kern="1200" dirty="0" smtClean="0">
                          <a:solidFill>
                            <a:schemeClr val="dk1"/>
                          </a:solidFill>
                          <a:latin typeface="+mn-lt"/>
                          <a:ea typeface="+mn-ea"/>
                          <a:cs typeface="+mn-cs"/>
                        </a:rPr>
                        <a:t>11-19-326</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Qinghua Li</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Spec Text for the Adaptation of Secure Sounding Signal to Bandwidth and Antenna Changes</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CR</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15min</a:t>
                      </a:r>
                      <a:endParaRPr lang="en-US" sz="1600" kern="1200" dirty="0" smtClean="0">
                        <a:solidFill>
                          <a:schemeClr val="dk1"/>
                        </a:solidFill>
                        <a:latin typeface="+mn-lt"/>
                        <a:ea typeface="+mn-ea"/>
                        <a:cs typeface="+mn-cs"/>
                      </a:endParaRPr>
                    </a:p>
                  </a:txBody>
                  <a:tcPr marT="45712" marB="45712"/>
                </a:tc>
              </a:tr>
              <a:tr h="371030">
                <a:tc>
                  <a:txBody>
                    <a:bodyPr/>
                    <a:lstStyle/>
                    <a:p>
                      <a:pPr marL="0" algn="l" defTabSz="914400" rtl="0" eaLnBrk="1" latinLnBrk="0" hangingPunct="1"/>
                      <a:r>
                        <a:rPr lang="en-US" sz="1600" kern="1200" dirty="0" smtClean="0">
                          <a:solidFill>
                            <a:schemeClr val="dk1"/>
                          </a:solidFill>
                          <a:latin typeface="+mn-lt"/>
                          <a:ea typeface="+mn-ea"/>
                          <a:cs typeface="+mn-cs"/>
                        </a:rPr>
                        <a:t>11-19-331</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Qi Wang</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Text clarification on </a:t>
                      </a:r>
                      <a:r>
                        <a:rPr lang="en-US" sz="1600" kern="1200" dirty="0" err="1" smtClean="0">
                          <a:solidFill>
                            <a:schemeClr val="dk1"/>
                          </a:solidFill>
                          <a:latin typeface="+mn-lt"/>
                          <a:ea typeface="+mn-ea"/>
                          <a:cs typeface="+mn-cs"/>
                        </a:rPr>
                        <a:t>iSTA</a:t>
                      </a:r>
                      <a:r>
                        <a:rPr lang="en-US" sz="1600" kern="1200" dirty="0" smtClean="0">
                          <a:solidFill>
                            <a:schemeClr val="dk1"/>
                          </a:solidFill>
                          <a:latin typeface="+mn-lt"/>
                          <a:ea typeface="+mn-ea"/>
                          <a:cs typeface="+mn-cs"/>
                        </a:rPr>
                        <a:t>-to-</a:t>
                      </a:r>
                      <a:r>
                        <a:rPr lang="en-US" sz="1600" kern="1200" dirty="0" err="1" smtClean="0">
                          <a:solidFill>
                            <a:schemeClr val="dk1"/>
                          </a:solidFill>
                          <a:latin typeface="+mn-lt"/>
                          <a:ea typeface="+mn-ea"/>
                          <a:cs typeface="+mn-cs"/>
                        </a:rPr>
                        <a:t>rSTA</a:t>
                      </a:r>
                      <a:r>
                        <a:rPr lang="en-US" sz="1600" kern="1200" dirty="0" smtClean="0">
                          <a:solidFill>
                            <a:schemeClr val="dk1"/>
                          </a:solidFill>
                          <a:latin typeface="+mn-lt"/>
                          <a:ea typeface="+mn-ea"/>
                          <a:cs typeface="+mn-cs"/>
                        </a:rPr>
                        <a:t> LMR</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CR</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40min</a:t>
                      </a:r>
                      <a:endParaRPr lang="en-US" sz="1600" kern="1200" dirty="0">
                        <a:solidFill>
                          <a:schemeClr val="dk1"/>
                        </a:solidFill>
                        <a:latin typeface="+mn-lt"/>
                        <a:ea typeface="+mn-ea"/>
                        <a:cs typeface="+mn-cs"/>
                      </a:endParaRPr>
                    </a:p>
                  </a:txBody>
                  <a:tcPr marT="45712" marB="45712"/>
                </a:tc>
              </a:tr>
              <a:tr h="404771">
                <a:tc>
                  <a:txBody>
                    <a:bodyPr/>
                    <a:lstStyle/>
                    <a:p>
                      <a:r>
                        <a:rPr lang="en-US" sz="1600" kern="1200" dirty="0" smtClean="0">
                          <a:solidFill>
                            <a:schemeClr val="dk1"/>
                          </a:solidFill>
                          <a:latin typeface="+mn-lt"/>
                          <a:ea typeface="+mn-ea"/>
                          <a:cs typeface="+mn-cs"/>
                        </a:rPr>
                        <a:t>11-19-461</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Feng </a:t>
                      </a:r>
                      <a:r>
                        <a:rPr lang="en-US" sz="1600" kern="1200" dirty="0" smtClean="0">
                          <a:solidFill>
                            <a:schemeClr val="dk1"/>
                          </a:solidFill>
                          <a:latin typeface="+mn-lt"/>
                          <a:ea typeface="+mn-ea"/>
                          <a:cs typeface="+mn-cs"/>
                        </a:rPr>
                        <a:t>Jiang</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Replay attack for secure TB ranging</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CR</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30min/as time permits</a:t>
                      </a:r>
                      <a:endParaRPr lang="en-US" sz="1600" kern="1200" dirty="0">
                        <a:solidFill>
                          <a:schemeClr val="dk1"/>
                        </a:solidFill>
                        <a:latin typeface="+mn-lt"/>
                        <a:ea typeface="+mn-ea"/>
                        <a:cs typeface="+mn-cs"/>
                      </a:endParaRPr>
                    </a:p>
                  </a:txBody>
                  <a:tcPr marT="45712" marB="45712"/>
                </a:tc>
              </a:tr>
              <a:tr h="404771">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kern="1200" dirty="0" smtClean="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349811089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TGaz</a:t>
            </a:r>
            <a:r>
              <a:rPr lang="en-US" dirty="0" smtClean="0"/>
              <a:t> 3 day Ad-Hoc</a:t>
            </a:r>
            <a:endParaRPr lang="en-US" dirty="0"/>
          </a:p>
        </p:txBody>
      </p:sp>
      <p:sp>
        <p:nvSpPr>
          <p:cNvPr id="3" name="Content Placeholder 2"/>
          <p:cNvSpPr>
            <a:spLocks noGrp="1"/>
          </p:cNvSpPr>
          <p:nvPr>
            <p:ph idx="1"/>
          </p:nvPr>
        </p:nvSpPr>
        <p:spPr>
          <a:xfrm>
            <a:off x="914401" y="1981201"/>
            <a:ext cx="9862119" cy="4113213"/>
          </a:xfrm>
        </p:spPr>
        <p:txBody>
          <a:bodyPr/>
          <a:lstStyle/>
          <a:p>
            <a:pPr>
              <a:buFont typeface="Arial" panose="020B0604020202020204" pitchFamily="34" charset="0"/>
              <a:buChar char="•"/>
            </a:pPr>
            <a:r>
              <a:rPr lang="en-US" dirty="0" smtClean="0"/>
              <a:t>To enable sufficient discussion time to address </a:t>
            </a:r>
            <a:r>
              <a:rPr lang="en-US" dirty="0" smtClean="0"/>
              <a:t>comment received </a:t>
            </a:r>
            <a:r>
              <a:rPr lang="en-US" dirty="0" smtClean="0"/>
              <a:t>during LB240.</a:t>
            </a:r>
          </a:p>
          <a:p>
            <a:pPr>
              <a:buFont typeface="Arial" panose="020B0604020202020204" pitchFamily="34" charset="0"/>
              <a:buChar char="•"/>
            </a:pPr>
            <a:r>
              <a:rPr lang="en-US" dirty="0" smtClean="0"/>
              <a:t>Have an ad-hoc between each of the upcoming IEEE weeks:</a:t>
            </a:r>
          </a:p>
          <a:p>
            <a:pPr lvl="1">
              <a:buFont typeface="Arial" panose="020B0604020202020204" pitchFamily="34" charset="0"/>
              <a:buChar char="•"/>
            </a:pPr>
            <a:r>
              <a:rPr lang="en-US" sz="2400" dirty="0" smtClean="0"/>
              <a:t>Ad hoc #1: May 1</a:t>
            </a:r>
            <a:r>
              <a:rPr lang="en-US" sz="2400" baseline="30000" dirty="0" smtClean="0"/>
              <a:t>st </a:t>
            </a:r>
            <a:r>
              <a:rPr lang="en-US" sz="2400" dirty="0" smtClean="0"/>
              <a:t>- May 3</a:t>
            </a:r>
            <a:r>
              <a:rPr lang="en-US" sz="2400" baseline="30000" dirty="0" smtClean="0"/>
              <a:t>rd</a:t>
            </a:r>
            <a:endParaRPr lang="en-US" sz="2400" dirty="0" smtClean="0"/>
          </a:p>
          <a:p>
            <a:pPr lvl="1">
              <a:buFont typeface="Arial" panose="020B0604020202020204" pitchFamily="34" charset="0"/>
              <a:buChar char="•"/>
            </a:pPr>
            <a:r>
              <a:rPr lang="en-US" sz="2400" dirty="0" smtClean="0"/>
              <a:t>Ad hoc #2: </a:t>
            </a:r>
            <a:r>
              <a:rPr lang="en-US" sz="2400" dirty="0" smtClean="0"/>
              <a:t>for June/July TBC.</a:t>
            </a:r>
            <a:endParaRPr lang="en-US" sz="240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127018793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a:t>
            </a:r>
            <a:r>
              <a:rPr lang="en-US" dirty="0" smtClean="0"/>
              <a:t>11-19-326</a:t>
            </a:r>
            <a:endParaRPr lang="en-US" dirty="0"/>
          </a:p>
        </p:txBody>
      </p:sp>
      <p:sp>
        <p:nvSpPr>
          <p:cNvPr id="3" name="Content Placeholder 2"/>
          <p:cNvSpPr>
            <a:spLocks noGrp="1"/>
          </p:cNvSpPr>
          <p:nvPr>
            <p:ph idx="1"/>
          </p:nvPr>
        </p:nvSpPr>
        <p:spPr/>
        <p:txBody>
          <a:bodyPr/>
          <a:lstStyle/>
          <a:p>
            <a:r>
              <a:rPr lang="en-US" dirty="0" err="1" smtClean="0"/>
              <a:t>Strawpoll</a:t>
            </a:r>
            <a:endParaRPr lang="en-US" dirty="0" smtClean="0"/>
          </a:p>
          <a:p>
            <a:pPr marL="0" indent="0"/>
            <a:r>
              <a:rPr lang="en-US" b="0" dirty="0" smtClean="0"/>
              <a:t>Do you support </a:t>
            </a:r>
            <a:r>
              <a:rPr lang="en-US" b="0" dirty="0" smtClean="0"/>
              <a:t>adoption of resolutions </a:t>
            </a:r>
            <a:r>
              <a:rPr lang="en-US" b="0" dirty="0" smtClean="0"/>
              <a:t>depicted by document </a:t>
            </a:r>
            <a:r>
              <a:rPr lang="en-US" b="0" dirty="0" smtClean="0"/>
              <a:t>11-19-326r1 </a:t>
            </a:r>
            <a:r>
              <a:rPr lang="en-US" b="0" dirty="0" smtClean="0"/>
              <a:t>for CIDs </a:t>
            </a:r>
            <a:r>
              <a:rPr lang="en-US" b="0" dirty="0" smtClean="0"/>
              <a:t>1821?</a:t>
            </a:r>
            <a:endParaRPr lang="en-US" b="0" dirty="0"/>
          </a:p>
          <a:p>
            <a:endParaRPr lang="en-US" b="0" dirty="0"/>
          </a:p>
          <a:p>
            <a:r>
              <a:rPr lang="en-US" dirty="0" smtClean="0"/>
              <a:t>Results </a:t>
            </a:r>
            <a:r>
              <a:rPr lang="en-US" b="0" dirty="0" smtClean="0"/>
              <a:t>(Y/N/A):21/0/9</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2846099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a:t>
            </a:r>
            <a:r>
              <a:rPr lang="en-US" dirty="0" smtClean="0"/>
              <a:t>11-19-326</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smtClean="0"/>
              <a:t>Move </a:t>
            </a:r>
            <a:r>
              <a:rPr lang="en-US" b="0" dirty="0"/>
              <a:t>to adopt </a:t>
            </a:r>
            <a:r>
              <a:rPr lang="en-US" b="0" dirty="0" smtClean="0"/>
              <a:t>the resolutions depicted by document </a:t>
            </a:r>
            <a:r>
              <a:rPr lang="en-US" b="0" dirty="0" smtClean="0"/>
              <a:t>11-19-326r1 </a:t>
            </a:r>
            <a:r>
              <a:rPr lang="en-US" b="0" dirty="0" smtClean="0"/>
              <a:t>for </a:t>
            </a:r>
            <a:r>
              <a:rPr lang="en-US" b="0" dirty="0" smtClean="0"/>
              <a:t>CID </a:t>
            </a:r>
            <a:r>
              <a:rPr lang="en-US" b="0" dirty="0" smtClean="0"/>
              <a:t>1821, </a:t>
            </a:r>
            <a:r>
              <a:rPr lang="en-US" b="0" dirty="0" smtClean="0"/>
              <a:t>instruct </a:t>
            </a:r>
            <a:r>
              <a:rPr lang="en-US" b="0" dirty="0" smtClean="0"/>
              <a:t>the technical editor to </a:t>
            </a:r>
            <a:r>
              <a:rPr lang="en-US" b="0" dirty="0"/>
              <a:t>incorporate it in the 802.11az draft amendment </a:t>
            </a:r>
            <a:r>
              <a:rPr lang="en-US" b="0" dirty="0" smtClean="0"/>
              <a:t>text and grant editorial rights to the technical editor.</a:t>
            </a:r>
            <a:endParaRPr lang="en-US" b="0" dirty="0"/>
          </a:p>
          <a:p>
            <a:endParaRPr lang="en-US" b="0" dirty="0"/>
          </a:p>
          <a:p>
            <a:r>
              <a:rPr lang="en-US" dirty="0"/>
              <a:t>Moved</a:t>
            </a:r>
            <a:r>
              <a:rPr lang="en-US" b="0" dirty="0" smtClean="0"/>
              <a:t>: Yongho Seok</a:t>
            </a:r>
            <a:endParaRPr lang="en-US" b="0" dirty="0"/>
          </a:p>
          <a:p>
            <a:r>
              <a:rPr lang="en-US" dirty="0"/>
              <a:t>Second</a:t>
            </a:r>
            <a:r>
              <a:rPr lang="en-US" dirty="0" smtClean="0"/>
              <a:t>: </a:t>
            </a:r>
            <a:r>
              <a:rPr lang="en-US" b="0" dirty="0" smtClean="0"/>
              <a:t>Ganesh </a:t>
            </a:r>
            <a:r>
              <a:rPr lang="en-US" b="0" dirty="0" err="1" smtClean="0"/>
              <a:t>Venkatesan</a:t>
            </a:r>
            <a:endParaRPr lang="en-US" b="0" dirty="0" smtClean="0"/>
          </a:p>
          <a:p>
            <a:r>
              <a:rPr lang="en-US" dirty="0" smtClean="0"/>
              <a:t>Results </a:t>
            </a:r>
            <a:r>
              <a:rPr lang="en-US" b="0" dirty="0" smtClean="0"/>
              <a:t>(Y/N/A): 22/3/4</a:t>
            </a:r>
          </a:p>
          <a:p>
            <a:r>
              <a:rPr lang="en-US" b="0" dirty="0" smtClean="0"/>
              <a:t>Motion passes.</a:t>
            </a:r>
            <a:endParaRPr lang="en-US"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113279313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284860805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361131071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3 </a:t>
            </a:r>
            <a:r>
              <a:rPr lang="en-US" altLang="en-US" dirty="0">
                <a:solidFill>
                  <a:schemeClr val="tx2"/>
                </a:solidFill>
              </a:rPr>
              <a:t>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(9 min)</a:t>
            </a:r>
          </a:p>
          <a:p>
            <a:pPr algn="just">
              <a:spcBef>
                <a:spcPct val="20000"/>
              </a:spcBef>
              <a:buFontTx/>
              <a:buChar char="•"/>
            </a:pPr>
            <a:r>
              <a:rPr lang="en-US" altLang="en-US" sz="2000" b="0" dirty="0"/>
              <a:t>Agenda setting and presentation ordering for this meeting slot (5 min) </a:t>
            </a:r>
          </a:p>
          <a:p>
            <a:pPr algn="just">
              <a:spcBef>
                <a:spcPct val="20000"/>
              </a:spcBef>
              <a:buFontTx/>
              <a:buChar char="•"/>
            </a:pPr>
            <a:r>
              <a:rPr lang="en-US" altLang="en-US" sz="2000" b="0" dirty="0" smtClean="0"/>
              <a:t>Review </a:t>
            </a:r>
            <a:r>
              <a:rPr lang="en-US" altLang="en-US" sz="2000" b="0" dirty="0"/>
              <a:t>submissions (as per presentation </a:t>
            </a:r>
            <a:r>
              <a:rPr lang="en-US" altLang="en-US" sz="2000" b="0" dirty="0" smtClean="0"/>
              <a:t>ordering)</a:t>
            </a:r>
            <a:endParaRPr lang="en-US" altLang="en-US" sz="2000" b="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103362046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Presentation ordering for slot # </a:t>
            </a:r>
            <a:r>
              <a:rPr lang="en-US" dirty="0" smtClean="0"/>
              <a:t>3</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896240015"/>
              </p:ext>
            </p:extLst>
          </p:nvPr>
        </p:nvGraphicFramePr>
        <p:xfrm>
          <a:off x="551384" y="1628800"/>
          <a:ext cx="11233247" cy="2824397"/>
        </p:xfrm>
        <a:graphic>
          <a:graphicData uri="http://schemas.openxmlformats.org/drawingml/2006/table">
            <a:tbl>
              <a:tblPr firstRow="1" bandRow="1">
                <a:tableStyleId>{21E4AEA4-8DFA-4A89-87EB-49C32662AFE0}</a:tableStyleId>
              </a:tblPr>
              <a:tblGrid>
                <a:gridCol w="1512168"/>
                <a:gridCol w="1944216"/>
                <a:gridCol w="3672408"/>
                <a:gridCol w="2592288"/>
                <a:gridCol w="1512167"/>
              </a:tblGrid>
              <a:tr h="305408">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05408">
                <a:tc>
                  <a:txBody>
                    <a:bodyPr/>
                    <a:lstStyle/>
                    <a:p>
                      <a:pPr marL="0" algn="l" defTabSz="914400" rtl="0" eaLnBrk="1" latinLnBrk="0" hangingPunct="1"/>
                      <a:r>
                        <a:rPr lang="en-US" sz="1600" kern="1200" dirty="0" smtClean="0">
                          <a:solidFill>
                            <a:schemeClr val="dk1"/>
                          </a:solidFill>
                          <a:latin typeface="+mn-lt"/>
                          <a:ea typeface="+mn-ea"/>
                          <a:cs typeface="+mn-cs"/>
                        </a:rPr>
                        <a:t>11-19-200</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Jonathan Segev</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March 2019 Agenda</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As needed</a:t>
                      </a:r>
                      <a:endParaRPr lang="en-US" sz="1600" kern="1200" dirty="0">
                        <a:solidFill>
                          <a:schemeClr val="dk1"/>
                        </a:solidFill>
                        <a:latin typeface="+mn-lt"/>
                        <a:ea typeface="+mn-ea"/>
                        <a:cs typeface="+mn-cs"/>
                      </a:endParaRPr>
                    </a:p>
                  </a:txBody>
                  <a:tcPr marT="45712" marB="45712"/>
                </a:tc>
              </a:tr>
              <a:tr h="193035">
                <a:tc>
                  <a:txBody>
                    <a:bodyPr/>
                    <a:lstStyle/>
                    <a:p>
                      <a:pPr marL="0" algn="l" defTabSz="914400" rtl="0" eaLnBrk="1" latinLnBrk="0" hangingPunct="1"/>
                      <a:r>
                        <a:rPr lang="en-US" sz="1600" kern="1200" dirty="0" smtClean="0">
                          <a:solidFill>
                            <a:schemeClr val="dk1"/>
                          </a:solidFill>
                          <a:latin typeface="+mn-lt"/>
                          <a:ea typeface="+mn-ea"/>
                          <a:cs typeface="+mn-cs"/>
                        </a:rPr>
                        <a:t>11-19-331</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Qi Wang</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Text clarification on </a:t>
                      </a:r>
                      <a:r>
                        <a:rPr lang="en-US" sz="1600" kern="1200" dirty="0" err="1" smtClean="0">
                          <a:solidFill>
                            <a:schemeClr val="dk1"/>
                          </a:solidFill>
                          <a:latin typeface="+mn-lt"/>
                          <a:ea typeface="+mn-ea"/>
                          <a:cs typeface="+mn-cs"/>
                        </a:rPr>
                        <a:t>iSTA</a:t>
                      </a:r>
                      <a:r>
                        <a:rPr lang="en-US" sz="1600" kern="1200" dirty="0" smtClean="0">
                          <a:solidFill>
                            <a:schemeClr val="dk1"/>
                          </a:solidFill>
                          <a:latin typeface="+mn-lt"/>
                          <a:ea typeface="+mn-ea"/>
                          <a:cs typeface="+mn-cs"/>
                        </a:rPr>
                        <a:t>-to-</a:t>
                      </a:r>
                      <a:r>
                        <a:rPr lang="en-US" sz="1600" kern="1200" dirty="0" err="1" smtClean="0">
                          <a:solidFill>
                            <a:schemeClr val="dk1"/>
                          </a:solidFill>
                          <a:latin typeface="+mn-lt"/>
                          <a:ea typeface="+mn-ea"/>
                          <a:cs typeface="+mn-cs"/>
                        </a:rPr>
                        <a:t>rSTA</a:t>
                      </a:r>
                      <a:r>
                        <a:rPr lang="en-US" sz="1600" kern="1200" dirty="0" smtClean="0">
                          <a:solidFill>
                            <a:schemeClr val="dk1"/>
                          </a:solidFill>
                          <a:latin typeface="+mn-lt"/>
                          <a:ea typeface="+mn-ea"/>
                          <a:cs typeface="+mn-cs"/>
                        </a:rPr>
                        <a:t> LMR</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CR</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20min - completion</a:t>
                      </a:r>
                      <a:endParaRPr lang="en-US" sz="1600" kern="1200" dirty="0">
                        <a:solidFill>
                          <a:schemeClr val="dk1"/>
                        </a:solidFill>
                        <a:latin typeface="+mn-lt"/>
                        <a:ea typeface="+mn-ea"/>
                        <a:cs typeface="+mn-cs"/>
                      </a:endParaRPr>
                    </a:p>
                  </a:txBody>
                  <a:tcPr marT="45712" marB="45712"/>
                </a:tc>
              </a:tr>
              <a:tr h="386069">
                <a:tc>
                  <a:txBody>
                    <a:bodyPr/>
                    <a:lstStyle/>
                    <a:p>
                      <a:r>
                        <a:rPr lang="en-US" sz="1600" kern="1200" dirty="0" smtClean="0">
                          <a:solidFill>
                            <a:schemeClr val="dk1"/>
                          </a:solidFill>
                          <a:latin typeface="+mn-lt"/>
                          <a:ea typeface="+mn-ea"/>
                          <a:cs typeface="+mn-cs"/>
                        </a:rPr>
                        <a:t>11-19-481</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Ganesh </a:t>
                      </a:r>
                      <a:r>
                        <a:rPr lang="en-US" sz="1600" kern="1200" dirty="0" err="1" smtClean="0">
                          <a:solidFill>
                            <a:schemeClr val="dk1"/>
                          </a:solidFill>
                          <a:latin typeface="+mn-lt"/>
                          <a:ea typeface="+mn-ea"/>
                          <a:cs typeface="+mn-cs"/>
                        </a:rPr>
                        <a:t>Venkatesan</a:t>
                      </a:r>
                      <a:endParaRPr lang="en-US" sz="1600" kern="1200" dirty="0">
                        <a:solidFill>
                          <a:schemeClr val="dk1"/>
                        </a:solidFill>
                        <a:latin typeface="+mn-lt"/>
                        <a:ea typeface="+mn-ea"/>
                        <a:cs typeface="+mn-cs"/>
                      </a:endParaRPr>
                    </a:p>
                  </a:txBody>
                  <a:tcPr marT="45712" marB="45712"/>
                </a:tc>
                <a:tc>
                  <a:txBody>
                    <a:bodyPr/>
                    <a:lstStyle/>
                    <a:p>
                      <a:pPr rtl="0"/>
                      <a:r>
                        <a:rPr lang="en-US" sz="1600" kern="1200" dirty="0" smtClean="0">
                          <a:solidFill>
                            <a:schemeClr val="dk1"/>
                          </a:solidFill>
                          <a:latin typeface="+mn-lt"/>
                          <a:ea typeface="+mn-ea"/>
                          <a:cs typeface="+mn-cs"/>
                        </a:rPr>
                        <a:t>ISTA2RSTA LMR Overview</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CR</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30min</a:t>
                      </a:r>
                      <a:endParaRPr lang="en-US" sz="1400" kern="1200" dirty="0">
                        <a:solidFill>
                          <a:schemeClr val="dk1"/>
                        </a:solidFill>
                        <a:latin typeface="+mn-lt"/>
                        <a:ea typeface="+mn-ea"/>
                        <a:cs typeface="+mn-cs"/>
                      </a:endParaRPr>
                    </a:p>
                  </a:txBody>
                  <a:tcPr marT="45712" marB="45712"/>
                </a:tc>
              </a:tr>
              <a:tr h="365752">
                <a:tc>
                  <a:txBody>
                    <a:bodyPr/>
                    <a:lstStyle/>
                    <a:p>
                      <a:r>
                        <a:rPr lang="en-US" sz="1600" kern="1200" dirty="0" smtClean="0">
                          <a:solidFill>
                            <a:schemeClr val="dk1"/>
                          </a:solidFill>
                          <a:latin typeface="+mn-lt"/>
                          <a:ea typeface="+mn-ea"/>
                          <a:cs typeface="+mn-cs"/>
                        </a:rPr>
                        <a:t>11-19-461</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Feng Jiang</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Replay attack for secure TB ranging</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CR</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30min</a:t>
                      </a:r>
                      <a:endParaRPr lang="en-US" sz="1600" kern="1200" dirty="0">
                        <a:solidFill>
                          <a:schemeClr val="dk1"/>
                        </a:solidFill>
                        <a:latin typeface="+mn-lt"/>
                        <a:ea typeface="+mn-ea"/>
                        <a:cs typeface="+mn-cs"/>
                      </a:endParaRPr>
                    </a:p>
                  </a:txBody>
                  <a:tcPr marT="45712" marB="45712"/>
                </a:tc>
              </a:tr>
              <a:tr h="365752">
                <a:tc>
                  <a:txBody>
                    <a:bodyPr/>
                    <a:lstStyle/>
                    <a:p>
                      <a:pPr marL="0" algn="l" defTabSz="914400" rtl="0" eaLnBrk="1" latinLnBrk="0" hangingPunct="1"/>
                      <a:r>
                        <a:rPr lang="en-US" sz="1600" kern="1200" dirty="0" smtClean="0">
                          <a:solidFill>
                            <a:schemeClr val="dk1"/>
                          </a:solidFill>
                          <a:latin typeface="+mn-lt"/>
                          <a:ea typeface="+mn-ea"/>
                          <a:cs typeface="+mn-cs"/>
                        </a:rPr>
                        <a:t>11-19-455</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Erik Lindskog</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noProof="0" dirty="0" smtClean="0">
                          <a:solidFill>
                            <a:schemeClr val="dk1"/>
                          </a:solidFill>
                          <a:latin typeface="+mn-lt"/>
                          <a:ea typeface="+mn-ea"/>
                          <a:cs typeface="+mn-cs"/>
                        </a:rPr>
                        <a:t>Phase Shift Based TOA Reporting in Passive Location Ranging</a:t>
                      </a:r>
                      <a:endParaRPr lang="en-US" sz="1600" kern="1200" noProof="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CR</a:t>
                      </a: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45min – as time permits</a:t>
                      </a:r>
                      <a:endParaRPr lang="en-US" sz="16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312890181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4400" dirty="0"/>
              <a:t>Logistics</a:t>
            </a:r>
            <a:endParaRPr lang="en-US" sz="4400" dirty="0"/>
          </a:p>
        </p:txBody>
      </p:sp>
      <p:sp>
        <p:nvSpPr>
          <p:cNvPr id="3" name="Content Placeholder 2"/>
          <p:cNvSpPr>
            <a:spLocks noGrp="1"/>
          </p:cNvSpPr>
          <p:nvPr>
            <p:ph idx="1"/>
          </p:nvPr>
        </p:nvSpPr>
        <p:spPr/>
        <p:txBody>
          <a:bodyPr/>
          <a:lstStyle/>
          <a:p>
            <a:pPr marL="457200" indent="-457200"/>
            <a:r>
              <a:rPr lang="en-US" altLang="en-US" dirty="0"/>
              <a:t>Attendance:</a:t>
            </a:r>
            <a:endParaRPr lang="en-US" altLang="en-US" dirty="0">
              <a:hlinkClick r:id="rId2"/>
            </a:endParaRPr>
          </a:p>
          <a:p>
            <a:pPr marL="857250" lvl="1" indent="-457200"/>
            <a:r>
              <a:rPr lang="en-US" altLang="en-US" dirty="0">
                <a:solidFill>
                  <a:schemeClr val="tx1"/>
                </a:solidFill>
                <a:ea typeface="MS PGothic" pitchFamily="34" charset="-128"/>
                <a:cs typeface="MS PGothic" charset="0"/>
                <a:hlinkClick r:id="rId3"/>
              </a:rPr>
              <a:t>https://imat.ieee.org/attendance</a:t>
            </a:r>
            <a:endParaRPr lang="en-US" altLang="en-US" dirty="0">
              <a:solidFill>
                <a:schemeClr val="tx1"/>
              </a:solidFill>
              <a:ea typeface="MS PGothic" pitchFamily="34" charset="-128"/>
              <a:cs typeface="MS PGothic" charset="0"/>
            </a:endParaRPr>
          </a:p>
          <a:p>
            <a:pPr lvl="1"/>
            <a:r>
              <a:rPr lang="en-US" altLang="en-US" dirty="0"/>
              <a:t>You must register before logging attendance.</a:t>
            </a:r>
          </a:p>
          <a:p>
            <a:pPr lvl="1"/>
            <a:r>
              <a:rPr lang="en-US" altLang="en-US" dirty="0"/>
              <a:t>You must log attendance during each 2 hour session.</a:t>
            </a:r>
          </a:p>
          <a:p>
            <a:r>
              <a:rPr lang="en-US" altLang="en-US" dirty="0"/>
              <a:t>Documentation</a:t>
            </a:r>
          </a:p>
          <a:p>
            <a:pPr lvl="1"/>
            <a:r>
              <a:rPr lang="en-US" altLang="en-US" dirty="0">
                <a:hlinkClick r:id="rId4"/>
              </a:rPr>
              <a:t>https://mentor.ieee.org/802.11/documents</a:t>
            </a:r>
            <a:endParaRPr lang="en-US" altLang="en-US" dirty="0"/>
          </a:p>
          <a:p>
            <a:pPr lvl="1"/>
            <a:r>
              <a:rPr lang="en-US" altLang="en-US" dirty="0"/>
              <a:t>Use “</a:t>
            </a:r>
            <a:r>
              <a:rPr lang="en-US" altLang="en-US" dirty="0" err="1"/>
              <a:t>TGaz</a:t>
            </a:r>
            <a:r>
              <a:rPr lang="en-US" altLang="en-US" dirty="0"/>
              <a:t>” folder for documents relating to the </a:t>
            </a:r>
            <a:r>
              <a:rPr lang="en-US" altLang="en-US" dirty="0" err="1"/>
              <a:t>TGaz</a:t>
            </a:r>
            <a:r>
              <a:rPr lang="en-US" altLang="en-US" dirty="0"/>
              <a:t> activity.</a:t>
            </a:r>
          </a:p>
          <a:p>
            <a:pPr lvl="1"/>
            <a:endParaRPr lang="en-US" alt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11-19-455</a:t>
            </a:r>
            <a:endParaRPr lang="en-US" dirty="0"/>
          </a:p>
        </p:txBody>
      </p:sp>
      <p:sp>
        <p:nvSpPr>
          <p:cNvPr id="3" name="Content Placeholder 2"/>
          <p:cNvSpPr>
            <a:spLocks noGrp="1"/>
          </p:cNvSpPr>
          <p:nvPr>
            <p:ph idx="1"/>
          </p:nvPr>
        </p:nvSpPr>
        <p:spPr/>
        <p:txBody>
          <a:bodyPr/>
          <a:lstStyle/>
          <a:p>
            <a:pPr marL="0" indent="0">
              <a:buNone/>
            </a:pPr>
            <a:r>
              <a:rPr lang="en-US" dirty="0" err="1" smtClean="0"/>
              <a:t>Strawpoll</a:t>
            </a:r>
            <a:endParaRPr lang="en-US" dirty="0" smtClean="0"/>
          </a:p>
          <a:p>
            <a:pPr marL="0" indent="0">
              <a:buNone/>
            </a:pPr>
            <a:r>
              <a:rPr lang="en-US" b="0" dirty="0" smtClean="0"/>
              <a:t>Do </a:t>
            </a:r>
            <a:r>
              <a:rPr lang="en-US" b="0" dirty="0"/>
              <a:t>you support to add a bit to </a:t>
            </a:r>
            <a:r>
              <a:rPr lang="en-US" b="0" dirty="0" smtClean="0"/>
              <a:t>the ‘Passive </a:t>
            </a:r>
            <a:r>
              <a:rPr lang="en-US" b="0" dirty="0"/>
              <a:t>Location Ranging’ time-stamp </a:t>
            </a:r>
            <a:r>
              <a:rPr lang="en-US" b="0" dirty="0" smtClean="0"/>
              <a:t>type </a:t>
            </a:r>
            <a:r>
              <a:rPr lang="en-US" b="0" dirty="0"/>
              <a:t>to get two new time-stamp types:</a:t>
            </a:r>
          </a:p>
          <a:p>
            <a:pPr>
              <a:buFont typeface="Arial" panose="020B0604020202020204" pitchFamily="34" charset="0"/>
              <a:buChar char="•"/>
            </a:pPr>
            <a:r>
              <a:rPr lang="en-US" b="0" dirty="0"/>
              <a:t>PS-TOA</a:t>
            </a:r>
          </a:p>
          <a:p>
            <a:pPr>
              <a:buFont typeface="Arial" panose="020B0604020202020204" pitchFamily="34" charset="0"/>
              <a:buChar char="•"/>
            </a:pPr>
            <a:r>
              <a:rPr lang="en-US" b="0" dirty="0"/>
              <a:t>Correction to peer </a:t>
            </a:r>
            <a:r>
              <a:rPr lang="en-US" b="0" dirty="0" smtClean="0"/>
              <a:t>PS-TOA</a:t>
            </a:r>
          </a:p>
          <a:p>
            <a:pPr marL="0" indent="0">
              <a:buNone/>
            </a:pPr>
            <a:r>
              <a:rPr lang="en-US" b="0" dirty="0" smtClean="0"/>
              <a:t>as shown in slides 5-7 of submission 11-19-455r1, and use it to report PS-TOAs and corrections to peer PS-TOAs?</a:t>
            </a:r>
          </a:p>
          <a:p>
            <a:pPr marL="0" indent="0">
              <a:buNone/>
            </a:pPr>
            <a:endParaRPr lang="en-US" b="0" dirty="0"/>
          </a:p>
          <a:p>
            <a:pPr marL="0" indent="0">
              <a:buNone/>
            </a:pPr>
            <a:r>
              <a:rPr lang="en-US" b="0" dirty="0"/>
              <a:t>Y:	</a:t>
            </a:r>
            <a:r>
              <a:rPr lang="en-US" b="0" dirty="0" smtClean="0"/>
              <a:t>30</a:t>
            </a:r>
            <a:r>
              <a:rPr lang="en-US" b="0" dirty="0"/>
              <a:t>	</a:t>
            </a:r>
            <a:r>
              <a:rPr lang="en-US" b="0" dirty="0" smtClean="0"/>
              <a:t>		N: 0</a:t>
            </a:r>
            <a:r>
              <a:rPr lang="en-US" b="0" dirty="0"/>
              <a:t>		</a:t>
            </a:r>
            <a:r>
              <a:rPr lang="en-US" b="0" dirty="0" smtClean="0"/>
              <a:t>	A</a:t>
            </a:r>
            <a:r>
              <a:rPr lang="en-US" b="0" dirty="0"/>
              <a:t>: </a:t>
            </a:r>
            <a:r>
              <a:rPr lang="en-US" b="0" dirty="0" smtClean="0"/>
              <a:t>4</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47146075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a:t>
            </a:r>
            <a:r>
              <a:rPr lang="en-US" dirty="0" smtClean="0"/>
              <a:t>11-19-149</a:t>
            </a:r>
            <a:endParaRPr lang="en-US" dirty="0"/>
          </a:p>
        </p:txBody>
      </p:sp>
      <p:sp>
        <p:nvSpPr>
          <p:cNvPr id="3" name="Content Placeholder 2"/>
          <p:cNvSpPr>
            <a:spLocks noGrp="1"/>
          </p:cNvSpPr>
          <p:nvPr>
            <p:ph idx="1"/>
          </p:nvPr>
        </p:nvSpPr>
        <p:spPr>
          <a:xfrm>
            <a:off x="914401" y="1751015"/>
            <a:ext cx="10361084" cy="4343400"/>
          </a:xfrm>
        </p:spPr>
        <p:txBody>
          <a:bodyPr/>
          <a:lstStyle/>
          <a:p>
            <a:r>
              <a:rPr lang="en-US" dirty="0" smtClean="0"/>
              <a:t>Motion</a:t>
            </a:r>
          </a:p>
          <a:p>
            <a:pPr lvl="0"/>
            <a:r>
              <a:rPr lang="en-US" b="0" dirty="0" smtClean="0"/>
              <a:t>Move </a:t>
            </a:r>
            <a:r>
              <a:rPr lang="en-US" b="0" dirty="0"/>
              <a:t>to adopt </a:t>
            </a:r>
            <a:r>
              <a:rPr lang="en-US" b="0" dirty="0" smtClean="0"/>
              <a:t>the resolutions depicted by document </a:t>
            </a:r>
            <a:r>
              <a:rPr lang="en-US" b="0" dirty="0" smtClean="0"/>
              <a:t>11-19-149r1,</a:t>
            </a:r>
            <a:endParaRPr lang="en-US" dirty="0"/>
          </a:p>
          <a:p>
            <a:pPr marL="0" indent="0"/>
            <a:r>
              <a:rPr lang="en-US" b="0" dirty="0" smtClean="0"/>
              <a:t>instruct the technical editor to </a:t>
            </a:r>
            <a:r>
              <a:rPr lang="en-US" b="0" dirty="0"/>
              <a:t>incorporate it in the 802.11az draft amendment </a:t>
            </a:r>
            <a:r>
              <a:rPr lang="en-US" b="0" dirty="0" smtClean="0"/>
              <a:t>text and grant editorial rights to the technical editor.</a:t>
            </a:r>
            <a:endParaRPr lang="en-US" b="0" dirty="0"/>
          </a:p>
          <a:p>
            <a:r>
              <a:rPr lang="en-US" dirty="0" smtClean="0"/>
              <a:t>Moved</a:t>
            </a:r>
            <a:r>
              <a:rPr lang="en-US" b="0" dirty="0" smtClean="0"/>
              <a:t>:</a:t>
            </a:r>
          </a:p>
          <a:p>
            <a:r>
              <a:rPr lang="en-US" dirty="0" smtClean="0"/>
              <a:t>Second:</a:t>
            </a:r>
            <a:endParaRPr lang="en-US" b="0" dirty="0" smtClean="0"/>
          </a:p>
          <a:p>
            <a:r>
              <a:rPr lang="en-US" dirty="0" smtClean="0"/>
              <a:t>Results </a:t>
            </a:r>
            <a:r>
              <a:rPr lang="en-US" b="0" dirty="0" smtClean="0"/>
              <a:t>(Y/N/A):</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211230113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205277700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415930017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122809684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4 </a:t>
            </a:r>
            <a:r>
              <a:rPr lang="en-US" altLang="en-US" dirty="0">
                <a:solidFill>
                  <a:schemeClr val="tx2"/>
                </a:solidFill>
              </a:rPr>
              <a:t>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(9 min)</a:t>
            </a:r>
          </a:p>
          <a:p>
            <a:pPr algn="just">
              <a:spcBef>
                <a:spcPct val="20000"/>
              </a:spcBef>
              <a:buFontTx/>
              <a:buChar char="•"/>
            </a:pPr>
            <a:r>
              <a:rPr lang="en-US" altLang="en-US" sz="2000" b="0" dirty="0"/>
              <a:t>Agenda setting and presentation ordering for this meeting slot (5 min</a:t>
            </a:r>
            <a:r>
              <a:rPr lang="en-US" altLang="en-US" sz="2000" b="0" dirty="0" smtClean="0"/>
              <a:t>)</a:t>
            </a:r>
          </a:p>
          <a:p>
            <a:pPr algn="just">
              <a:spcBef>
                <a:spcPct val="20000"/>
              </a:spcBef>
              <a:buFontTx/>
              <a:buChar char="•"/>
            </a:pPr>
            <a:r>
              <a:rPr lang="en-US" altLang="en-US" sz="2000" b="0" dirty="0" smtClean="0"/>
              <a:t>Approve </a:t>
            </a:r>
            <a:r>
              <a:rPr lang="en-US" altLang="en-US" sz="2000" b="0" dirty="0" err="1" smtClean="0"/>
              <a:t>TGaz</a:t>
            </a:r>
            <a:r>
              <a:rPr lang="en-US" altLang="en-US" sz="2000" b="0" dirty="0" smtClean="0"/>
              <a:t> Ad hoc meeting and </a:t>
            </a:r>
            <a:r>
              <a:rPr lang="en-US" altLang="en-US" sz="2000" b="0" dirty="0" err="1" smtClean="0"/>
              <a:t>telecons</a:t>
            </a:r>
            <a:r>
              <a:rPr lang="en-US" altLang="en-US" sz="2000" b="0" dirty="0" smtClean="0"/>
              <a:t> (10min)</a:t>
            </a:r>
          </a:p>
          <a:p>
            <a:pPr algn="just">
              <a:spcBef>
                <a:spcPct val="20000"/>
              </a:spcBef>
              <a:buFontTx/>
              <a:buChar char="•"/>
            </a:pPr>
            <a:r>
              <a:rPr lang="en-US" altLang="en-US" sz="2000" b="0" dirty="0" smtClean="0"/>
              <a:t>R</a:t>
            </a:r>
            <a:r>
              <a:rPr lang="en-US" altLang="en-US" sz="2000" b="0" dirty="0" smtClean="0"/>
              <a:t>eview process for </a:t>
            </a:r>
            <a:r>
              <a:rPr lang="en-US" altLang="en-US" sz="2000" b="0" dirty="0" err="1" smtClean="0"/>
              <a:t>TGaz</a:t>
            </a:r>
            <a:r>
              <a:rPr lang="en-US" altLang="en-US" sz="2000" b="0" dirty="0" smtClean="0"/>
              <a:t> Ad hoc </a:t>
            </a:r>
            <a:r>
              <a:rPr lang="en-US" altLang="en-US" sz="2000" b="0" dirty="0" smtClean="0"/>
              <a:t>(</a:t>
            </a:r>
            <a:r>
              <a:rPr lang="en-US" altLang="en-US" sz="2000" b="0" dirty="0" smtClean="0"/>
              <a:t>10 </a:t>
            </a:r>
            <a:r>
              <a:rPr lang="en-US" altLang="en-US" sz="2000" b="0" dirty="0" smtClean="0"/>
              <a:t>min</a:t>
            </a:r>
            <a:r>
              <a:rPr lang="en-US" altLang="en-US" sz="2000" b="0" dirty="0" smtClean="0"/>
              <a:t>)</a:t>
            </a:r>
            <a:endParaRPr lang="en-US" altLang="en-US" sz="2000" b="0" dirty="0"/>
          </a:p>
          <a:p>
            <a:pPr algn="just">
              <a:spcBef>
                <a:spcPct val="20000"/>
              </a:spcBef>
              <a:buFontTx/>
              <a:buChar char="•"/>
            </a:pPr>
            <a:r>
              <a:rPr lang="en-US" altLang="en-US" sz="2000" b="0" dirty="0"/>
              <a:t>Review submissions (as per presentation </a:t>
            </a:r>
            <a:r>
              <a:rPr lang="en-US" altLang="en-US" sz="2000" b="0" dirty="0" smtClean="0"/>
              <a:t>ordering</a:t>
            </a:r>
            <a:r>
              <a:rPr lang="en-US" altLang="en-US" sz="2000" b="0" dirty="0" smtClean="0"/>
              <a:t>)</a:t>
            </a:r>
          </a:p>
          <a:p>
            <a:pPr algn="just">
              <a:spcBef>
                <a:spcPct val="20000"/>
              </a:spcBef>
              <a:buFontTx/>
              <a:buChar char="•"/>
            </a:pPr>
            <a:r>
              <a:rPr lang="en-US" altLang="en-US" sz="2000" b="0" dirty="0"/>
              <a:t>Review TG timelines, accomplishments and targets </a:t>
            </a:r>
            <a:r>
              <a:rPr lang="en-US" altLang="en-US" sz="2000" b="0" dirty="0" smtClean="0"/>
              <a:t>(as time permits)</a:t>
            </a:r>
            <a:endParaRPr lang="en-US" alt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327389874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Presentation ordering for slot # 4</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502208198"/>
              </p:ext>
            </p:extLst>
          </p:nvPr>
        </p:nvGraphicFramePr>
        <p:xfrm>
          <a:off x="767408" y="1556792"/>
          <a:ext cx="10729192" cy="2216224"/>
        </p:xfrm>
        <a:graphic>
          <a:graphicData uri="http://schemas.openxmlformats.org/drawingml/2006/table">
            <a:tbl>
              <a:tblPr firstRow="1" bandRow="1">
                <a:tableStyleId>{21E4AEA4-8DFA-4A89-87EB-49C32662AFE0}</a:tableStyleId>
              </a:tblPr>
              <a:tblGrid>
                <a:gridCol w="1296144"/>
                <a:gridCol w="1800200"/>
                <a:gridCol w="4188949"/>
                <a:gridCol w="1643699"/>
                <a:gridCol w="1800200"/>
              </a:tblGrid>
              <a:tr h="305408">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57000">
                <a:tc>
                  <a:txBody>
                    <a:bodyPr/>
                    <a:lstStyle/>
                    <a:p>
                      <a:pPr marL="0" algn="l" defTabSz="914400" rtl="0" eaLnBrk="1" latinLnBrk="0" hangingPunct="1"/>
                      <a:r>
                        <a:rPr lang="en-US" sz="1600" kern="1200" dirty="0" smtClean="0">
                          <a:solidFill>
                            <a:schemeClr val="dk1"/>
                          </a:solidFill>
                          <a:latin typeface="+mn-lt"/>
                          <a:ea typeface="+mn-ea"/>
                          <a:cs typeface="+mn-cs"/>
                        </a:rPr>
                        <a:t>11-19-200</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Jonathan Segev</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March</a:t>
                      </a:r>
                      <a:r>
                        <a:rPr lang="en-US" sz="1600" kern="1200" baseline="0" dirty="0" smtClean="0">
                          <a:solidFill>
                            <a:schemeClr val="dk1"/>
                          </a:solidFill>
                          <a:latin typeface="+mn-lt"/>
                          <a:ea typeface="+mn-ea"/>
                          <a:cs typeface="+mn-cs"/>
                        </a:rPr>
                        <a:t> </a:t>
                      </a:r>
                      <a:r>
                        <a:rPr lang="en-US" sz="1600" kern="1200" dirty="0" smtClean="0">
                          <a:solidFill>
                            <a:schemeClr val="dk1"/>
                          </a:solidFill>
                          <a:latin typeface="+mn-lt"/>
                          <a:ea typeface="+mn-ea"/>
                          <a:cs typeface="+mn-cs"/>
                        </a:rPr>
                        <a:t>2019</a:t>
                      </a:r>
                      <a:r>
                        <a:rPr lang="en-US" sz="1600" kern="1200" baseline="0" dirty="0" smtClean="0">
                          <a:solidFill>
                            <a:schemeClr val="dk1"/>
                          </a:solidFill>
                          <a:latin typeface="+mn-lt"/>
                          <a:ea typeface="+mn-ea"/>
                          <a:cs typeface="+mn-cs"/>
                        </a:rPr>
                        <a:t> </a:t>
                      </a:r>
                      <a:r>
                        <a:rPr lang="en-US" sz="1600" kern="1200" dirty="0" smtClean="0">
                          <a:solidFill>
                            <a:schemeClr val="dk1"/>
                          </a:solidFill>
                          <a:latin typeface="+mn-lt"/>
                          <a:ea typeface="+mn-ea"/>
                          <a:cs typeface="+mn-cs"/>
                        </a:rPr>
                        <a:t>Agenda</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As needed</a:t>
                      </a:r>
                      <a:endParaRPr lang="en-US" sz="1600" kern="1200" dirty="0">
                        <a:solidFill>
                          <a:schemeClr val="dk1"/>
                        </a:solidFill>
                        <a:latin typeface="+mn-lt"/>
                        <a:ea typeface="+mn-ea"/>
                        <a:cs typeface="+mn-cs"/>
                      </a:endParaRPr>
                    </a:p>
                  </a:txBody>
                  <a:tcPr marT="45712" marB="45712"/>
                </a:tc>
              </a:tr>
              <a:tr h="365752">
                <a:tc>
                  <a:txBody>
                    <a:bodyPr/>
                    <a:lstStyle/>
                    <a:p>
                      <a:pPr marL="0" algn="l" defTabSz="914400" rtl="0" eaLnBrk="1" latinLnBrk="0" hangingPunct="1"/>
                      <a:r>
                        <a:rPr lang="en-US" sz="1600" kern="1200" dirty="0" smtClean="0">
                          <a:solidFill>
                            <a:schemeClr val="dk1"/>
                          </a:solidFill>
                          <a:latin typeface="+mn-lt"/>
                          <a:ea typeface="+mn-ea"/>
                          <a:cs typeface="+mn-cs"/>
                        </a:rPr>
                        <a:t>11-19-331</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Qi </a:t>
                      </a:r>
                      <a:r>
                        <a:rPr lang="en-US" sz="1600" kern="1200" dirty="0" smtClean="0">
                          <a:solidFill>
                            <a:schemeClr val="dk1"/>
                          </a:solidFill>
                          <a:latin typeface="+mn-lt"/>
                          <a:ea typeface="+mn-ea"/>
                          <a:cs typeface="+mn-cs"/>
                        </a:rPr>
                        <a:t>Wang</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Text clarification on </a:t>
                      </a:r>
                      <a:r>
                        <a:rPr lang="en-US" sz="1600" kern="1200" dirty="0" err="1" smtClean="0">
                          <a:solidFill>
                            <a:schemeClr val="dk1"/>
                          </a:solidFill>
                          <a:latin typeface="+mn-lt"/>
                          <a:ea typeface="+mn-ea"/>
                          <a:cs typeface="+mn-cs"/>
                        </a:rPr>
                        <a:t>iSTA</a:t>
                      </a:r>
                      <a:r>
                        <a:rPr lang="en-US" sz="1600" kern="1200" dirty="0" smtClean="0">
                          <a:solidFill>
                            <a:schemeClr val="dk1"/>
                          </a:solidFill>
                          <a:latin typeface="+mn-lt"/>
                          <a:ea typeface="+mn-ea"/>
                          <a:cs typeface="+mn-cs"/>
                        </a:rPr>
                        <a:t>-to-</a:t>
                      </a:r>
                      <a:r>
                        <a:rPr lang="en-US" sz="1600" kern="1200" dirty="0" err="1" smtClean="0">
                          <a:solidFill>
                            <a:schemeClr val="dk1"/>
                          </a:solidFill>
                          <a:latin typeface="+mn-lt"/>
                          <a:ea typeface="+mn-ea"/>
                          <a:cs typeface="+mn-cs"/>
                        </a:rPr>
                        <a:t>rSTA</a:t>
                      </a:r>
                      <a:r>
                        <a:rPr lang="en-US" sz="1600" kern="1200" dirty="0" smtClean="0">
                          <a:solidFill>
                            <a:schemeClr val="dk1"/>
                          </a:solidFill>
                          <a:latin typeface="+mn-lt"/>
                          <a:ea typeface="+mn-ea"/>
                          <a:cs typeface="+mn-cs"/>
                        </a:rPr>
                        <a:t> LMR</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CR</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20min </a:t>
                      </a:r>
                      <a:r>
                        <a:rPr lang="en-US" sz="1600" kern="1200" dirty="0" smtClean="0">
                          <a:solidFill>
                            <a:schemeClr val="dk1"/>
                          </a:solidFill>
                          <a:latin typeface="+mn-lt"/>
                          <a:ea typeface="+mn-ea"/>
                          <a:cs typeface="+mn-cs"/>
                        </a:rPr>
                        <a:t>– additional</a:t>
                      </a:r>
                      <a:r>
                        <a:rPr lang="en-US" sz="1600" kern="1200" baseline="0" dirty="0" smtClean="0">
                          <a:solidFill>
                            <a:schemeClr val="dk1"/>
                          </a:solidFill>
                          <a:latin typeface="+mn-lt"/>
                          <a:ea typeface="+mn-ea"/>
                          <a:cs typeface="+mn-cs"/>
                        </a:rPr>
                        <a:t> time</a:t>
                      </a:r>
                      <a:endParaRPr lang="en-US" sz="1600" kern="1200" dirty="0">
                        <a:solidFill>
                          <a:schemeClr val="dk1"/>
                        </a:solidFill>
                        <a:latin typeface="+mn-lt"/>
                        <a:ea typeface="+mn-ea"/>
                        <a:cs typeface="+mn-cs"/>
                      </a:endParaRPr>
                    </a:p>
                  </a:txBody>
                  <a:tcPr marT="45712" marB="45712"/>
                </a:tc>
              </a:tr>
              <a:tr h="365752">
                <a:tc>
                  <a:txBody>
                    <a:bodyPr/>
                    <a:lstStyle/>
                    <a:p>
                      <a:r>
                        <a:rPr lang="en-US" sz="1600" kern="1200" dirty="0" smtClean="0">
                          <a:solidFill>
                            <a:schemeClr val="dk1"/>
                          </a:solidFill>
                          <a:latin typeface="+mn-lt"/>
                          <a:ea typeface="+mn-ea"/>
                          <a:cs typeface="+mn-cs"/>
                        </a:rPr>
                        <a:t>11-19-454</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Erik Lindskog</a:t>
                      </a:r>
                    </a:p>
                  </a:txBody>
                  <a:tcPr marT="45712" marB="45712"/>
                </a:tc>
                <a:tc>
                  <a:txBody>
                    <a:bodyPr/>
                    <a:lstStyle/>
                    <a:p>
                      <a:r>
                        <a:rPr lang="en-US" sz="1600" kern="1200" dirty="0" smtClean="0">
                          <a:solidFill>
                            <a:schemeClr val="dk1"/>
                          </a:solidFill>
                          <a:latin typeface="+mn-lt"/>
                          <a:ea typeface="+mn-ea"/>
                          <a:cs typeface="+mn-cs"/>
                        </a:rPr>
                        <a:t>FTM TOA measurement on non-HT duplicate PPDU</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CR</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45min</a:t>
                      </a:r>
                      <a:r>
                        <a:rPr lang="en-US" sz="1600" kern="1200" baseline="0" dirty="0" smtClean="0">
                          <a:solidFill>
                            <a:schemeClr val="dk1"/>
                          </a:solidFill>
                          <a:latin typeface="+mn-lt"/>
                          <a:ea typeface="+mn-ea"/>
                          <a:cs typeface="+mn-cs"/>
                        </a:rPr>
                        <a:t> </a:t>
                      </a:r>
                      <a:endParaRPr lang="en-US" sz="1600" kern="1200" dirty="0">
                        <a:solidFill>
                          <a:schemeClr val="dk1"/>
                        </a:solidFill>
                        <a:latin typeface="+mn-lt"/>
                        <a:ea typeface="+mn-ea"/>
                        <a:cs typeface="+mn-cs"/>
                      </a:endParaRPr>
                    </a:p>
                  </a:txBody>
                  <a:tcPr marT="45712" marB="45712"/>
                </a:tc>
              </a:tr>
              <a:tr h="365752">
                <a:tc>
                  <a:txBody>
                    <a:bodyPr/>
                    <a:lstStyle/>
                    <a:p>
                      <a:r>
                        <a:rPr lang="en-US" sz="1600" kern="1200" dirty="0" smtClean="0">
                          <a:solidFill>
                            <a:schemeClr val="dk1"/>
                          </a:solidFill>
                          <a:latin typeface="+mn-lt"/>
                          <a:ea typeface="+mn-ea"/>
                          <a:cs typeface="+mn-cs"/>
                        </a:rPr>
                        <a:t>11-19-149</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Assaf Kasher</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Multiband 60GHz </a:t>
                      </a:r>
                      <a:r>
                        <a:rPr lang="en-US" sz="1600" kern="1200" dirty="0" err="1" smtClean="0">
                          <a:solidFill>
                            <a:schemeClr val="dk1"/>
                          </a:solidFill>
                          <a:latin typeface="+mn-lt"/>
                          <a:ea typeface="+mn-ea"/>
                          <a:cs typeface="+mn-cs"/>
                        </a:rPr>
                        <a:t>Loc</a:t>
                      </a:r>
                      <a:r>
                        <a:rPr lang="en-US" sz="1600" kern="1200" dirty="0" smtClean="0">
                          <a:solidFill>
                            <a:schemeClr val="dk1"/>
                          </a:solidFill>
                          <a:latin typeface="+mn-lt"/>
                          <a:ea typeface="+mn-ea"/>
                          <a:cs typeface="+mn-cs"/>
                        </a:rPr>
                        <a:t> capability publishing txt.</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Technical</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20min</a:t>
                      </a:r>
                      <a:r>
                        <a:rPr lang="en-US" sz="1400" kern="1200" baseline="0" dirty="0" smtClean="0">
                          <a:solidFill>
                            <a:schemeClr val="dk1"/>
                          </a:solidFill>
                          <a:latin typeface="+mn-lt"/>
                          <a:ea typeface="+mn-ea"/>
                          <a:cs typeface="+mn-cs"/>
                        </a:rPr>
                        <a:t> - completion</a:t>
                      </a:r>
                      <a:endParaRPr lang="en-US" sz="1400" kern="1200" dirty="0" smtClean="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222050451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[Previously </a:t>
            </a:r>
            <a:r>
              <a:rPr lang="en-US" dirty="0" smtClean="0"/>
              <a:t>announced:] </a:t>
            </a:r>
            <a:r>
              <a:rPr lang="en-US" dirty="0" err="1" smtClean="0"/>
              <a:t>TGaz</a:t>
            </a:r>
            <a:r>
              <a:rPr lang="en-US" dirty="0" smtClean="0"/>
              <a:t> </a:t>
            </a:r>
            <a:r>
              <a:rPr lang="en-US" dirty="0" smtClean="0"/>
              <a:t>3 day Ad-Hoc</a:t>
            </a:r>
            <a:endParaRPr lang="en-US" dirty="0"/>
          </a:p>
        </p:txBody>
      </p:sp>
      <p:sp>
        <p:nvSpPr>
          <p:cNvPr id="3" name="Content Placeholder 2"/>
          <p:cNvSpPr>
            <a:spLocks noGrp="1"/>
          </p:cNvSpPr>
          <p:nvPr>
            <p:ph idx="1"/>
          </p:nvPr>
        </p:nvSpPr>
        <p:spPr>
          <a:xfrm>
            <a:off x="914401" y="1981201"/>
            <a:ext cx="9862119" cy="4113213"/>
          </a:xfrm>
        </p:spPr>
        <p:txBody>
          <a:bodyPr/>
          <a:lstStyle/>
          <a:p>
            <a:pPr>
              <a:buFont typeface="Arial" panose="020B0604020202020204" pitchFamily="34" charset="0"/>
              <a:buChar char="•"/>
            </a:pPr>
            <a:r>
              <a:rPr lang="en-US" dirty="0" smtClean="0"/>
              <a:t>To enable sufficient discussion time to address </a:t>
            </a:r>
            <a:r>
              <a:rPr lang="en-US" dirty="0" smtClean="0"/>
              <a:t>comment received </a:t>
            </a:r>
            <a:r>
              <a:rPr lang="en-US" dirty="0" smtClean="0"/>
              <a:t>during LB240.</a:t>
            </a:r>
          </a:p>
          <a:p>
            <a:pPr>
              <a:buFont typeface="Arial" panose="020B0604020202020204" pitchFamily="34" charset="0"/>
              <a:buChar char="•"/>
            </a:pPr>
            <a:r>
              <a:rPr lang="en-US" dirty="0" smtClean="0"/>
              <a:t>Have an ad-hoc between each of the upcoming IEEE weeks:</a:t>
            </a:r>
          </a:p>
          <a:p>
            <a:pPr lvl="1">
              <a:buFont typeface="Arial" panose="020B0604020202020204" pitchFamily="34" charset="0"/>
              <a:buChar char="•"/>
            </a:pPr>
            <a:r>
              <a:rPr lang="en-US" sz="2400" dirty="0" smtClean="0"/>
              <a:t>Ad hoc #1: May 1</a:t>
            </a:r>
            <a:r>
              <a:rPr lang="en-US" sz="2400" baseline="30000" dirty="0" smtClean="0"/>
              <a:t>st </a:t>
            </a:r>
            <a:r>
              <a:rPr lang="en-US" sz="2400" dirty="0" smtClean="0"/>
              <a:t>- May 3</a:t>
            </a:r>
            <a:r>
              <a:rPr lang="en-US" sz="2400" baseline="30000" dirty="0" smtClean="0"/>
              <a:t>rd</a:t>
            </a:r>
            <a:endParaRPr lang="en-US" sz="2400" dirty="0" smtClean="0"/>
          </a:p>
          <a:p>
            <a:pPr lvl="1">
              <a:buFont typeface="Arial" panose="020B0604020202020204" pitchFamily="34" charset="0"/>
              <a:buChar char="•"/>
            </a:pPr>
            <a:r>
              <a:rPr lang="en-US" sz="2400" dirty="0" smtClean="0"/>
              <a:t>Ad hoc #2: </a:t>
            </a:r>
            <a:r>
              <a:rPr lang="en-US" sz="2400" dirty="0" smtClean="0"/>
              <a:t>for June/July TBC.</a:t>
            </a:r>
            <a:endParaRPr lang="en-US" sz="240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225172040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TGaz</a:t>
            </a:r>
            <a:r>
              <a:rPr lang="en-US" dirty="0" smtClean="0"/>
              <a:t> </a:t>
            </a:r>
            <a:r>
              <a:rPr lang="en-US" dirty="0" smtClean="0"/>
              <a:t>3 day Ad-Hoc</a:t>
            </a:r>
            <a:endParaRPr lang="en-US" dirty="0"/>
          </a:p>
        </p:txBody>
      </p:sp>
      <p:sp>
        <p:nvSpPr>
          <p:cNvPr id="3" name="Content Placeholder 2"/>
          <p:cNvSpPr>
            <a:spLocks noGrp="1"/>
          </p:cNvSpPr>
          <p:nvPr>
            <p:ph idx="1"/>
          </p:nvPr>
        </p:nvSpPr>
        <p:spPr>
          <a:xfrm>
            <a:off x="914401" y="1981201"/>
            <a:ext cx="9862119" cy="4113213"/>
          </a:xfrm>
        </p:spPr>
        <p:txBody>
          <a:bodyPr/>
          <a:lstStyle/>
          <a:p>
            <a:pPr marL="0" indent="0" algn="just">
              <a:spcBef>
                <a:spcPts val="0"/>
              </a:spcBef>
              <a:spcAft>
                <a:spcPts val="0"/>
              </a:spcAft>
              <a:tabLst>
                <a:tab pos="457200" algn="l"/>
              </a:tabLst>
              <a:defRPr/>
            </a:pPr>
            <a:r>
              <a:rPr lang="en-GB" b="0" dirty="0" smtClean="0">
                <a:ea typeface="Times New Roman" panose="02020603050405020304" pitchFamily="18" charset="0"/>
              </a:rPr>
              <a:t>Motion</a:t>
            </a:r>
          </a:p>
          <a:p>
            <a:pPr marL="0" indent="0" algn="just">
              <a:spcBef>
                <a:spcPts val="0"/>
              </a:spcBef>
              <a:spcAft>
                <a:spcPts val="0"/>
              </a:spcAft>
              <a:tabLst>
                <a:tab pos="457200" algn="l"/>
              </a:tabLst>
              <a:defRPr/>
            </a:pPr>
            <a:r>
              <a:rPr lang="en-GB" b="0" dirty="0" smtClean="0">
                <a:ea typeface="Times New Roman" panose="02020603050405020304" pitchFamily="18" charset="0"/>
              </a:rPr>
              <a:t>Authorize </a:t>
            </a:r>
            <a:r>
              <a:rPr lang="en-GB" b="0" dirty="0" err="1" smtClean="0">
                <a:ea typeface="Times New Roman" panose="02020603050405020304" pitchFamily="18" charset="0"/>
              </a:rPr>
              <a:t>TGaz</a:t>
            </a:r>
            <a:r>
              <a:rPr lang="en-GB" b="0" dirty="0" smtClean="0">
                <a:ea typeface="Times New Roman" panose="02020603050405020304" pitchFamily="18" charset="0"/>
              </a:rPr>
              <a:t> </a:t>
            </a:r>
            <a:r>
              <a:rPr lang="en-GB" b="0" dirty="0">
                <a:ea typeface="Times New Roman" panose="02020603050405020304" pitchFamily="18" charset="0"/>
              </a:rPr>
              <a:t>to hold an ad-hoc meeting on </a:t>
            </a:r>
            <a:r>
              <a:rPr lang="en-GB" b="0" dirty="0" smtClean="0">
                <a:ea typeface="Times New Roman" panose="02020603050405020304" pitchFamily="18" charset="0"/>
              </a:rPr>
              <a:t>May 1st- May 3</a:t>
            </a:r>
            <a:r>
              <a:rPr lang="en-GB" b="0" baseline="30000" dirty="0" smtClean="0">
                <a:ea typeface="Times New Roman" panose="02020603050405020304" pitchFamily="18" charset="0"/>
              </a:rPr>
              <a:t>rd</a:t>
            </a:r>
            <a:r>
              <a:rPr lang="en-GB" b="0" dirty="0" smtClean="0">
                <a:ea typeface="Times New Roman" panose="02020603050405020304" pitchFamily="18" charset="0"/>
              </a:rPr>
              <a:t>, 2019, Sponsored by Samsung Semiconductor, 3655N 1</a:t>
            </a:r>
            <a:r>
              <a:rPr lang="en-GB" b="0" baseline="30000" dirty="0" smtClean="0">
                <a:ea typeface="Times New Roman" panose="02020603050405020304" pitchFamily="18" charset="0"/>
              </a:rPr>
              <a:t>st</a:t>
            </a:r>
            <a:r>
              <a:rPr lang="en-GB" b="0" dirty="0" smtClean="0">
                <a:ea typeface="Times New Roman" panose="02020603050405020304" pitchFamily="18" charset="0"/>
              </a:rPr>
              <a:t> </a:t>
            </a:r>
            <a:r>
              <a:rPr lang="en-GB" b="0" dirty="0" err="1" smtClean="0">
                <a:ea typeface="Times New Roman" panose="02020603050405020304" pitchFamily="18" charset="0"/>
              </a:rPr>
              <a:t>st.</a:t>
            </a:r>
            <a:r>
              <a:rPr lang="en-GB" b="0" dirty="0" smtClean="0">
                <a:ea typeface="Times New Roman" panose="02020603050405020304" pitchFamily="18" charset="0"/>
              </a:rPr>
              <a:t>, San Jose Ca. USA,  </a:t>
            </a:r>
            <a:r>
              <a:rPr lang="en-GB" b="0" dirty="0">
                <a:ea typeface="Times New Roman" panose="02020603050405020304" pitchFamily="18" charset="0"/>
              </a:rPr>
              <a:t>for the purpose of comment resolution.</a:t>
            </a:r>
          </a:p>
          <a:p>
            <a:pPr marL="0" indent="0" algn="just">
              <a:spcBef>
                <a:spcPct val="0"/>
              </a:spcBef>
              <a:buFontTx/>
              <a:buNone/>
              <a:defRPr/>
            </a:pPr>
            <a:endParaRPr lang="en-US" altLang="en-US" b="0" dirty="0">
              <a:ea typeface="Microsoft YaHei" panose="020B0503020204020204" pitchFamily="34" charset="-122"/>
            </a:endParaRPr>
          </a:p>
          <a:p>
            <a:pPr algn="just">
              <a:spcBef>
                <a:spcPct val="0"/>
              </a:spcBef>
              <a:defRPr/>
            </a:pPr>
            <a:r>
              <a:rPr lang="en-US" altLang="en-US" b="0" dirty="0">
                <a:ea typeface="Microsoft YaHei" panose="020B0503020204020204" pitchFamily="34" charset="-122"/>
              </a:rPr>
              <a:t>Move</a:t>
            </a:r>
            <a:r>
              <a:rPr lang="en-US" altLang="en-US" b="0" dirty="0" smtClean="0">
                <a:ea typeface="Microsoft YaHei" panose="020B0503020204020204" pitchFamily="34" charset="-122"/>
              </a:rPr>
              <a:t>: Ganesh </a:t>
            </a:r>
            <a:r>
              <a:rPr lang="en-US" altLang="en-US" b="0" dirty="0" err="1" smtClean="0">
                <a:ea typeface="Microsoft YaHei" panose="020B0503020204020204" pitchFamily="34" charset="-122"/>
              </a:rPr>
              <a:t>Venkatesan</a:t>
            </a:r>
            <a:endParaRPr lang="en-US" altLang="en-US" b="0" dirty="0">
              <a:ea typeface="Microsoft YaHei" panose="020B0503020204020204" pitchFamily="34" charset="-122"/>
            </a:endParaRPr>
          </a:p>
          <a:p>
            <a:pPr algn="just">
              <a:spcBef>
                <a:spcPct val="0"/>
              </a:spcBef>
              <a:defRPr/>
            </a:pPr>
            <a:r>
              <a:rPr lang="en-US" altLang="en-US" b="0" dirty="0">
                <a:ea typeface="Microsoft YaHei" panose="020B0503020204020204" pitchFamily="34" charset="-122"/>
              </a:rPr>
              <a:t>Second</a:t>
            </a:r>
            <a:r>
              <a:rPr lang="en-US" altLang="en-US" b="0" dirty="0" smtClean="0">
                <a:ea typeface="Microsoft YaHei" panose="020B0503020204020204" pitchFamily="34" charset="-122"/>
              </a:rPr>
              <a:t>: Christian Berger</a:t>
            </a:r>
            <a:endParaRPr lang="en-US" altLang="en-US" b="0" dirty="0">
              <a:ea typeface="Microsoft YaHei" panose="020B0503020204020204" pitchFamily="34" charset="-122"/>
            </a:endParaRPr>
          </a:p>
          <a:p>
            <a:pPr algn="just">
              <a:spcBef>
                <a:spcPct val="0"/>
              </a:spcBef>
              <a:defRPr/>
            </a:pPr>
            <a:r>
              <a:rPr lang="en-US" altLang="en-US" b="0" dirty="0" smtClean="0">
                <a:ea typeface="Microsoft YaHei" panose="020B0503020204020204" pitchFamily="34" charset="-122"/>
              </a:rPr>
              <a:t>Result (Y/N/A): 17/0/0</a:t>
            </a:r>
          </a:p>
          <a:p>
            <a:pPr algn="just">
              <a:spcBef>
                <a:spcPct val="0"/>
              </a:spcBef>
              <a:defRPr/>
            </a:pPr>
            <a:r>
              <a:rPr lang="en-US" altLang="en-US" b="0" dirty="0" smtClean="0">
                <a:ea typeface="Microsoft YaHei" panose="020B0503020204020204" pitchFamily="34" charset="-122"/>
              </a:rPr>
              <a:t>Motion passes.</a:t>
            </a:r>
            <a:endParaRPr lang="en-US" altLang="en-US" b="0" dirty="0">
              <a:ea typeface="Microsoft YaHei" panose="020B0503020204020204" pitchFamily="34" charset="-122"/>
            </a:endParaRPr>
          </a:p>
          <a:p>
            <a:pPr>
              <a:buFont typeface="Arial" panose="020B0604020202020204" pitchFamily="34" charset="0"/>
              <a:buChar char="•"/>
            </a:pPr>
            <a:endParaRPr lang="en-US" sz="2400"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336158767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P802.11az Availability on IEEE-SA Store</a:t>
            </a:r>
            <a:endParaRPr lang="en-US" dirty="0"/>
          </a:p>
        </p:txBody>
      </p:sp>
      <p:sp>
        <p:nvSpPr>
          <p:cNvPr id="3" name="Content Placeholder 2"/>
          <p:cNvSpPr>
            <a:spLocks noGrp="1"/>
          </p:cNvSpPr>
          <p:nvPr>
            <p:ph idx="1"/>
          </p:nvPr>
        </p:nvSpPr>
        <p:spPr/>
        <p:txBody>
          <a:bodyPr/>
          <a:lstStyle/>
          <a:p>
            <a:r>
              <a:rPr lang="en-US" dirty="0" smtClean="0"/>
              <a:t>Normally drafts are made available for sale on the IEEE-SA web store – criteria is passing of 75% initial WG ballot.</a:t>
            </a:r>
          </a:p>
          <a:p>
            <a:endParaRPr lang="en-US" dirty="0" smtClean="0"/>
          </a:p>
          <a:p>
            <a:r>
              <a:rPr lang="en-US" dirty="0" smtClean="0"/>
              <a:t>Motion</a:t>
            </a:r>
            <a:endParaRPr lang="en-US" dirty="0" smtClean="0"/>
          </a:p>
          <a:p>
            <a:r>
              <a:rPr lang="en-US" b="0" dirty="0" smtClean="0"/>
              <a:t>Move to approve to sale of P802.11az in the IEEE-SA store.</a:t>
            </a:r>
          </a:p>
          <a:p>
            <a:endParaRPr lang="en-US" b="0" dirty="0" smtClean="0"/>
          </a:p>
          <a:p>
            <a:r>
              <a:rPr lang="en-US" dirty="0" smtClean="0"/>
              <a:t>Moved: </a:t>
            </a:r>
            <a:r>
              <a:rPr lang="en-US" b="0" dirty="0" smtClean="0"/>
              <a:t>Assaf Kasher</a:t>
            </a:r>
          </a:p>
          <a:p>
            <a:r>
              <a:rPr lang="en-US" dirty="0" smtClean="0"/>
              <a:t>Second: </a:t>
            </a:r>
            <a:r>
              <a:rPr lang="en-US" b="0" dirty="0" smtClean="0"/>
              <a:t>Erik Lindskog</a:t>
            </a:r>
          </a:p>
          <a:p>
            <a:r>
              <a:rPr lang="en-US" dirty="0" smtClean="0"/>
              <a:t>Results: </a:t>
            </a:r>
            <a:r>
              <a:rPr lang="en-US" b="0" dirty="0" smtClean="0"/>
              <a:t>19/3/8</a:t>
            </a:r>
          </a:p>
          <a:p>
            <a:r>
              <a:rPr lang="en-US" b="0" dirty="0" smtClean="0"/>
              <a:t>Motion passes.</a:t>
            </a:r>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367950233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 Policy</a:t>
            </a:r>
            <a:endParaRPr lang="en-US" dirty="0"/>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a:t>
            </a:r>
            <a:r>
              <a:rPr lang="en-US" dirty="0" smtClean="0"/>
              <a:t>11-19-331 - Revised</a:t>
            </a:r>
            <a:endParaRPr lang="en-US" dirty="0"/>
          </a:p>
        </p:txBody>
      </p:sp>
      <p:sp>
        <p:nvSpPr>
          <p:cNvPr id="3" name="Content Placeholder 2"/>
          <p:cNvSpPr>
            <a:spLocks noGrp="1"/>
          </p:cNvSpPr>
          <p:nvPr>
            <p:ph idx="1"/>
          </p:nvPr>
        </p:nvSpPr>
        <p:spPr/>
        <p:txBody>
          <a:bodyPr/>
          <a:lstStyle/>
          <a:p>
            <a:r>
              <a:rPr lang="en-US" dirty="0" smtClean="0"/>
              <a:t>Motion (to amend)</a:t>
            </a:r>
            <a:endParaRPr lang="en-US" dirty="0" smtClean="0"/>
          </a:p>
          <a:p>
            <a:pPr marL="0" indent="0"/>
            <a:r>
              <a:rPr lang="en-US" b="0" dirty="0" smtClean="0"/>
              <a:t>Move </a:t>
            </a:r>
            <a:r>
              <a:rPr lang="en-US" b="0" dirty="0"/>
              <a:t>to </a:t>
            </a:r>
            <a:r>
              <a:rPr lang="en-US" b="0" dirty="0" smtClean="0"/>
              <a:t>amend the motion to read “resolve </a:t>
            </a:r>
            <a:r>
              <a:rPr lang="en-US" b="0" dirty="0"/>
              <a:t>CID 2295 </a:t>
            </a:r>
            <a:r>
              <a:rPr lang="en-US" b="0" dirty="0" smtClean="0"/>
              <a:t>as, ‘Revised.</a:t>
            </a:r>
          </a:p>
          <a:p>
            <a:pPr marL="0" indent="0"/>
            <a:r>
              <a:rPr lang="en-US" b="0" dirty="0" smtClean="0"/>
              <a:t>Incorporate the changes </a:t>
            </a:r>
            <a:r>
              <a:rPr lang="en-US" b="0" dirty="0" smtClean="0"/>
              <a:t>depicted </a:t>
            </a:r>
            <a:r>
              <a:rPr lang="en-US" b="0" dirty="0" smtClean="0"/>
              <a:t>by document </a:t>
            </a:r>
            <a:r>
              <a:rPr lang="en-US" b="0" dirty="0" smtClean="0"/>
              <a:t>11-19-331r3 in </a:t>
            </a:r>
            <a:r>
              <a:rPr lang="en-US" b="0" dirty="0"/>
              <a:t>the 802.11az draft amendment </a:t>
            </a:r>
            <a:r>
              <a:rPr lang="en-US" b="0" dirty="0" smtClean="0"/>
              <a:t>text and grant editorial rights to the technical editor</a:t>
            </a:r>
            <a:r>
              <a:rPr lang="en-US" b="0" dirty="0" smtClean="0"/>
              <a:t>.’</a:t>
            </a:r>
            <a:r>
              <a:rPr lang="en-US" b="0" dirty="0"/>
              <a:t> </a:t>
            </a:r>
            <a:r>
              <a:rPr lang="en-US" b="0" dirty="0" smtClean="0"/>
              <a:t>“</a:t>
            </a:r>
          </a:p>
          <a:p>
            <a:pPr marL="0" indent="0"/>
            <a:endParaRPr lang="en-US" b="0" dirty="0"/>
          </a:p>
          <a:p>
            <a:r>
              <a:rPr lang="en-US" dirty="0"/>
              <a:t>Moved</a:t>
            </a:r>
            <a:r>
              <a:rPr lang="en-US" b="0" dirty="0" smtClean="0"/>
              <a:t>: Chris Hartman</a:t>
            </a:r>
            <a:endParaRPr lang="en-US" b="0" dirty="0"/>
          </a:p>
          <a:p>
            <a:r>
              <a:rPr lang="en-US" dirty="0"/>
              <a:t>Second</a:t>
            </a:r>
            <a:r>
              <a:rPr lang="en-US" dirty="0" smtClean="0"/>
              <a:t>: </a:t>
            </a:r>
            <a:r>
              <a:rPr lang="en-US" b="0" dirty="0" smtClean="0"/>
              <a:t>Steven McCan</a:t>
            </a:r>
            <a:r>
              <a:rPr lang="en-US" b="0" dirty="0" smtClean="0"/>
              <a:t>n </a:t>
            </a:r>
            <a:endParaRPr lang="en-US" b="0" dirty="0" smtClean="0"/>
          </a:p>
          <a:p>
            <a:r>
              <a:rPr lang="en-US" dirty="0" smtClean="0"/>
              <a:t>Results </a:t>
            </a:r>
            <a:r>
              <a:rPr lang="en-US" b="0" dirty="0" smtClean="0"/>
              <a:t>(Y/N/A): 28/2/10</a:t>
            </a:r>
          </a:p>
          <a:p>
            <a:r>
              <a:rPr lang="en-US" b="0" dirty="0" smtClean="0"/>
              <a:t>Motion passes.</a:t>
            </a:r>
            <a:endParaRPr lang="en-US"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216805064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a:t>
            </a:r>
            <a:r>
              <a:rPr lang="en-US" dirty="0"/>
              <a:t>11-19-331 </a:t>
            </a:r>
            <a:r>
              <a:rPr lang="en-US" dirty="0" smtClean="0"/>
              <a:t>(amended</a:t>
            </a:r>
            <a:r>
              <a:rPr lang="en-US" dirty="0"/>
              <a:t>) </a:t>
            </a:r>
            <a:endParaRPr lang="en-US" dirty="0"/>
          </a:p>
        </p:txBody>
      </p:sp>
      <p:sp>
        <p:nvSpPr>
          <p:cNvPr id="3" name="Content Placeholder 2"/>
          <p:cNvSpPr>
            <a:spLocks noGrp="1"/>
          </p:cNvSpPr>
          <p:nvPr>
            <p:ph idx="1"/>
          </p:nvPr>
        </p:nvSpPr>
        <p:spPr/>
        <p:txBody>
          <a:bodyPr/>
          <a:lstStyle/>
          <a:p>
            <a:r>
              <a:rPr lang="en-US" dirty="0" smtClean="0"/>
              <a:t>Motion </a:t>
            </a:r>
          </a:p>
          <a:p>
            <a:pPr marL="0" indent="0"/>
            <a:r>
              <a:rPr lang="en-US" b="0" dirty="0" smtClean="0"/>
              <a:t>Resolve CID 2295 as, ‘Revised.</a:t>
            </a:r>
          </a:p>
          <a:p>
            <a:pPr marL="0" indent="0"/>
            <a:r>
              <a:rPr lang="en-US" b="0" dirty="0" smtClean="0"/>
              <a:t>Incorporate </a:t>
            </a:r>
            <a:r>
              <a:rPr lang="en-US" b="0" dirty="0"/>
              <a:t>the changes depicted by document 11-19-331r3 in the 802.11az draft amendment text and grant editorial rights to the technical editor.’</a:t>
            </a:r>
            <a:endParaRPr lang="en-US" b="0" dirty="0" smtClean="0"/>
          </a:p>
          <a:p>
            <a:endParaRPr lang="en-US" b="0" dirty="0" smtClean="0"/>
          </a:p>
          <a:p>
            <a:r>
              <a:rPr lang="en-US" dirty="0" smtClean="0"/>
              <a:t>Moved</a:t>
            </a:r>
            <a:r>
              <a:rPr lang="en-US" b="0" dirty="0" smtClean="0"/>
              <a:t>: Chris Hartman </a:t>
            </a:r>
            <a:endParaRPr lang="en-US" b="0" dirty="0"/>
          </a:p>
          <a:p>
            <a:r>
              <a:rPr lang="en-US" dirty="0"/>
              <a:t>Second</a:t>
            </a:r>
            <a:r>
              <a:rPr lang="en-US" dirty="0" smtClean="0"/>
              <a:t>: </a:t>
            </a:r>
            <a:r>
              <a:rPr lang="en-US" b="0" dirty="0" smtClean="0"/>
              <a:t>Ganesh </a:t>
            </a:r>
            <a:r>
              <a:rPr lang="en-US" b="0" dirty="0" err="1" smtClean="0"/>
              <a:t>Venkatesan</a:t>
            </a:r>
            <a:endParaRPr lang="en-US" b="0" dirty="0" smtClean="0"/>
          </a:p>
          <a:p>
            <a:r>
              <a:rPr lang="en-US" dirty="0" smtClean="0"/>
              <a:t>Results </a:t>
            </a:r>
            <a:r>
              <a:rPr lang="en-US" b="0" dirty="0" smtClean="0"/>
              <a:t>(Y/N/A): </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273941430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a:t>
            </a:r>
            <a:r>
              <a:rPr lang="en-US" dirty="0"/>
              <a:t>11-19-331 </a:t>
            </a:r>
            <a:r>
              <a:rPr lang="en-US" dirty="0" smtClean="0"/>
              <a:t>(to postpone) </a:t>
            </a:r>
            <a:endParaRPr lang="en-US" dirty="0"/>
          </a:p>
        </p:txBody>
      </p:sp>
      <p:sp>
        <p:nvSpPr>
          <p:cNvPr id="3" name="Content Placeholder 2"/>
          <p:cNvSpPr>
            <a:spLocks noGrp="1"/>
          </p:cNvSpPr>
          <p:nvPr>
            <p:ph idx="1"/>
          </p:nvPr>
        </p:nvSpPr>
        <p:spPr/>
        <p:txBody>
          <a:bodyPr/>
          <a:lstStyle/>
          <a:p>
            <a:r>
              <a:rPr lang="en-US" dirty="0" smtClean="0"/>
              <a:t>Motion </a:t>
            </a:r>
          </a:p>
          <a:p>
            <a:pPr marL="0" indent="0"/>
            <a:r>
              <a:rPr lang="en-US" b="0" dirty="0" smtClean="0"/>
              <a:t>Motion to postpone the amended motion on the floor to first </a:t>
            </a:r>
            <a:r>
              <a:rPr lang="en-US" b="0" dirty="0" err="1" smtClean="0"/>
              <a:t>TGaz</a:t>
            </a:r>
            <a:r>
              <a:rPr lang="en-US" b="0" dirty="0" smtClean="0"/>
              <a:t> meeting slot during the IEEE </a:t>
            </a:r>
            <a:r>
              <a:rPr lang="en-US" b="0" dirty="0"/>
              <a:t>M</a:t>
            </a:r>
            <a:r>
              <a:rPr lang="en-US" b="0" dirty="0" smtClean="0"/>
              <a:t>ay 2019 meeting.</a:t>
            </a:r>
            <a:endParaRPr lang="en-US" b="0" dirty="0" smtClean="0"/>
          </a:p>
          <a:p>
            <a:endParaRPr lang="en-US" b="0" dirty="0" smtClean="0"/>
          </a:p>
          <a:p>
            <a:r>
              <a:rPr lang="en-US" dirty="0" smtClean="0"/>
              <a:t>Moved</a:t>
            </a:r>
            <a:r>
              <a:rPr lang="en-US" b="0" dirty="0" smtClean="0"/>
              <a:t>: </a:t>
            </a:r>
            <a:r>
              <a:rPr lang="en-US" b="0" dirty="0" err="1" smtClean="0"/>
              <a:t>Chitto</a:t>
            </a:r>
            <a:r>
              <a:rPr lang="en-US" b="0" dirty="0" smtClean="0"/>
              <a:t> Ghosh</a:t>
            </a:r>
            <a:endParaRPr lang="en-US" b="0" dirty="0"/>
          </a:p>
          <a:p>
            <a:r>
              <a:rPr lang="en-US" dirty="0"/>
              <a:t>Second</a:t>
            </a:r>
            <a:r>
              <a:rPr lang="en-US" dirty="0" smtClean="0"/>
              <a:t>: </a:t>
            </a:r>
            <a:r>
              <a:rPr lang="en-US" b="0" dirty="0" smtClean="0"/>
              <a:t>Ali Raissinia</a:t>
            </a:r>
            <a:r>
              <a:rPr lang="en-US" dirty="0" smtClean="0"/>
              <a:t> </a:t>
            </a:r>
            <a:endParaRPr lang="en-US" b="0" dirty="0" smtClean="0"/>
          </a:p>
          <a:p>
            <a:r>
              <a:rPr lang="en-US" dirty="0" smtClean="0"/>
              <a:t>Results </a:t>
            </a:r>
            <a:r>
              <a:rPr lang="en-US" b="0" dirty="0" smtClean="0"/>
              <a:t>(Y/N/A): 26/25/2</a:t>
            </a:r>
          </a:p>
          <a:p>
            <a:r>
              <a:rPr lang="en-US" b="0" dirty="0" smtClean="0"/>
              <a:t>Motion passes.</a:t>
            </a:r>
            <a:endParaRPr lang="en-US"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170192678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a:t>
            </a:r>
            <a:r>
              <a:rPr lang="en-US" dirty="0" smtClean="0"/>
              <a:t>11-19-454</a:t>
            </a:r>
            <a:endParaRPr lang="en-US" dirty="0"/>
          </a:p>
        </p:txBody>
      </p:sp>
      <p:sp>
        <p:nvSpPr>
          <p:cNvPr id="3" name="Content Placeholder 2"/>
          <p:cNvSpPr>
            <a:spLocks noGrp="1"/>
          </p:cNvSpPr>
          <p:nvPr>
            <p:ph idx="1"/>
          </p:nvPr>
        </p:nvSpPr>
        <p:spPr/>
        <p:txBody>
          <a:bodyPr/>
          <a:lstStyle/>
          <a:p>
            <a:r>
              <a:rPr lang="en-US" dirty="0" err="1" smtClean="0"/>
              <a:t>Strawpoll</a:t>
            </a:r>
            <a:endParaRPr lang="en-US" dirty="0" smtClean="0"/>
          </a:p>
          <a:p>
            <a:pPr marL="0" indent="0"/>
            <a:r>
              <a:rPr lang="en-US" b="0" dirty="0" smtClean="0"/>
              <a:t>Do you support using a bit, assuming one can be freed-up, to negotiate the FTM TOA estimation to full bandwidth or unspecified bandwidth on Non-HT Duplicate ACKs. </a:t>
            </a:r>
          </a:p>
          <a:p>
            <a:endParaRPr lang="en-US" b="0" dirty="0" smtClean="0"/>
          </a:p>
          <a:p>
            <a:r>
              <a:rPr lang="en-US" dirty="0" smtClean="0"/>
              <a:t>Results </a:t>
            </a:r>
            <a:r>
              <a:rPr lang="en-US" b="0" dirty="0" smtClean="0"/>
              <a:t>(Y/N/A): 5/8/6</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125684116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a:t>
            </a:r>
            <a:r>
              <a:rPr lang="en-US" dirty="0" smtClean="0"/>
              <a:t>11-19-149</a:t>
            </a:r>
            <a:endParaRPr lang="en-US" dirty="0"/>
          </a:p>
        </p:txBody>
      </p:sp>
      <p:sp>
        <p:nvSpPr>
          <p:cNvPr id="3" name="Content Placeholder 2"/>
          <p:cNvSpPr>
            <a:spLocks noGrp="1"/>
          </p:cNvSpPr>
          <p:nvPr>
            <p:ph idx="1"/>
          </p:nvPr>
        </p:nvSpPr>
        <p:spPr/>
        <p:txBody>
          <a:bodyPr/>
          <a:lstStyle/>
          <a:p>
            <a:r>
              <a:rPr lang="en-US" dirty="0" smtClean="0"/>
              <a:t>Motion</a:t>
            </a:r>
            <a:endParaRPr lang="en-US" dirty="0"/>
          </a:p>
          <a:p>
            <a:pPr marL="0" indent="0"/>
            <a:r>
              <a:rPr lang="en-US" b="0" dirty="0"/>
              <a:t>Move to adopt the </a:t>
            </a:r>
            <a:r>
              <a:rPr lang="en-US" b="0" dirty="0" smtClean="0"/>
              <a:t>text changes depicted </a:t>
            </a:r>
            <a:r>
              <a:rPr lang="en-US" b="0" dirty="0"/>
              <a:t>by document </a:t>
            </a:r>
            <a:r>
              <a:rPr lang="en-US" b="0" dirty="0" smtClean="0"/>
              <a:t>11-19-149r1, </a:t>
            </a:r>
            <a:r>
              <a:rPr lang="en-US" b="0" dirty="0"/>
              <a:t>instruct the technical editor to incorporate it in the 802.11az draft amendment text and grant editorial rights to the technical editor.</a:t>
            </a:r>
          </a:p>
          <a:p>
            <a:endParaRPr lang="en-US" b="0" dirty="0" smtClean="0"/>
          </a:p>
          <a:p>
            <a:r>
              <a:rPr lang="en-US" dirty="0" smtClean="0"/>
              <a:t>Moved</a:t>
            </a:r>
            <a:r>
              <a:rPr lang="en-US" b="0" dirty="0" smtClean="0"/>
              <a:t>: Assaf Kasher</a:t>
            </a:r>
            <a:endParaRPr lang="en-US" b="0" dirty="0"/>
          </a:p>
          <a:p>
            <a:r>
              <a:rPr lang="en-US" dirty="0"/>
              <a:t>Second</a:t>
            </a:r>
            <a:r>
              <a:rPr lang="en-US" dirty="0" smtClean="0"/>
              <a:t>: </a:t>
            </a:r>
            <a:r>
              <a:rPr lang="en-US" b="0" dirty="0" smtClean="0"/>
              <a:t>Ganesh </a:t>
            </a:r>
            <a:r>
              <a:rPr lang="en-US" b="0" dirty="0" err="1" smtClean="0"/>
              <a:t>Venkatesan</a:t>
            </a:r>
            <a:endParaRPr lang="en-US" b="0" dirty="0" smtClean="0"/>
          </a:p>
          <a:p>
            <a:r>
              <a:rPr lang="en-US" dirty="0" smtClean="0"/>
              <a:t>Results </a:t>
            </a:r>
            <a:r>
              <a:rPr lang="en-US" b="0" dirty="0" smtClean="0"/>
              <a:t>(Y/N/A): 14/0/8</a:t>
            </a:r>
          </a:p>
          <a:p>
            <a:r>
              <a:rPr lang="en-US" b="0" dirty="0" smtClean="0"/>
              <a:t>Motion passes.</a:t>
            </a:r>
            <a:endParaRPr lang="en-US"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377027458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 submissions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276210509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241956562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232893004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5 </a:t>
            </a:r>
            <a:r>
              <a:rPr lang="en-US" altLang="en-US" dirty="0">
                <a:solidFill>
                  <a:schemeClr val="tx2"/>
                </a:solidFill>
              </a:rPr>
              <a:t>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(9 min</a:t>
            </a:r>
            <a:r>
              <a:rPr lang="en-US" altLang="en-US" sz="2000" b="0" dirty="0" smtClean="0"/>
              <a:t>)</a:t>
            </a:r>
          </a:p>
          <a:p>
            <a:pPr algn="just">
              <a:spcBef>
                <a:spcPct val="20000"/>
              </a:spcBef>
              <a:buFontTx/>
              <a:buChar char="•"/>
            </a:pPr>
            <a:r>
              <a:rPr lang="en-US" altLang="en-US" sz="2000" b="0" dirty="0" smtClean="0"/>
              <a:t>Agenda </a:t>
            </a:r>
            <a:r>
              <a:rPr lang="en-US" altLang="en-US" sz="2000" b="0" dirty="0"/>
              <a:t>setting and presentation ordering for this meeting slot (5 min) </a:t>
            </a:r>
            <a:endParaRPr lang="en-US" altLang="en-US" sz="2000" b="0" dirty="0" smtClean="0"/>
          </a:p>
          <a:p>
            <a:pPr algn="just">
              <a:spcBef>
                <a:spcPct val="20000"/>
              </a:spcBef>
              <a:buFontTx/>
              <a:buChar char="•"/>
            </a:pPr>
            <a:r>
              <a:rPr lang="en-US" altLang="en-US" sz="2000" b="0" dirty="0" smtClean="0"/>
              <a:t>Review CID assignment and status (10min)</a:t>
            </a:r>
            <a:endParaRPr lang="en-US" altLang="en-US" sz="2000" b="0" dirty="0" smtClean="0"/>
          </a:p>
          <a:p>
            <a:pPr algn="just">
              <a:spcBef>
                <a:spcPct val="20000"/>
              </a:spcBef>
              <a:buFontTx/>
              <a:buChar char="•"/>
            </a:pPr>
            <a:r>
              <a:rPr lang="en-US" altLang="en-US" sz="2000" b="0" dirty="0" smtClean="0"/>
              <a:t>Review TG timelines, accomplishments and targets (15min)</a:t>
            </a:r>
          </a:p>
          <a:p>
            <a:pPr algn="just">
              <a:spcBef>
                <a:spcPct val="20000"/>
              </a:spcBef>
              <a:buFontTx/>
              <a:buChar char="•"/>
            </a:pPr>
            <a:endParaRPr lang="en-US" altLang="en-US" sz="2000" b="0" dirty="0" smtClean="0"/>
          </a:p>
          <a:p>
            <a:pPr marL="0" indent="0" algn="just">
              <a:spcBef>
                <a:spcPct val="20000"/>
              </a:spcBef>
            </a:pPr>
            <a:endParaRPr lang="en-US" altLang="en-US" dirty="0"/>
          </a:p>
          <a:p>
            <a:pPr lvl="1" algn="just">
              <a:spcBef>
                <a:spcPct val="20000"/>
              </a:spcBef>
              <a:buFontTx/>
              <a:buChar char="•"/>
            </a:pPr>
            <a:endParaRPr lang="en-US" altLang="en-US" sz="1600" dirty="0"/>
          </a:p>
          <a:p>
            <a:pPr lvl="1" algn="just">
              <a:spcBef>
                <a:spcPct val="20000"/>
              </a:spcBef>
              <a:buFontTx/>
              <a:buChar char="•"/>
            </a:pPr>
            <a:endParaRPr lang="en-US" altLang="en-US" sz="1600" dirty="0">
              <a:solidFill>
                <a:srgbClr val="FF33CC"/>
              </a:solidFill>
            </a:endParaRPr>
          </a:p>
          <a:p>
            <a:pPr lvl="1">
              <a:spcBef>
                <a:spcPct val="20000"/>
              </a:spcBef>
              <a:buFontTx/>
              <a:buChar char="–"/>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366261619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Presentation ordering for slot # 5</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563526788"/>
              </p:ext>
            </p:extLst>
          </p:nvPr>
        </p:nvGraphicFramePr>
        <p:xfrm>
          <a:off x="551384" y="2060848"/>
          <a:ext cx="10724100" cy="3291744"/>
        </p:xfrm>
        <a:graphic>
          <a:graphicData uri="http://schemas.openxmlformats.org/drawingml/2006/table">
            <a:tbl>
              <a:tblPr firstRow="1" bandRow="1">
                <a:tableStyleId>{21E4AEA4-8DFA-4A89-87EB-49C32662AFE0}</a:tableStyleId>
              </a:tblPr>
              <a:tblGrid>
                <a:gridCol w="1296144"/>
                <a:gridCol w="1825049"/>
                <a:gridCol w="4160642"/>
                <a:gridCol w="1863181"/>
                <a:gridCol w="1579084"/>
              </a:tblGrid>
              <a:tr h="305408">
                <a:tc>
                  <a:txBody>
                    <a:bodyPr/>
                    <a:lstStyle/>
                    <a:p>
                      <a:pPr algn="ctr"/>
                      <a:r>
                        <a:rPr lang="en-US" sz="1800" dirty="0" smtClean="0"/>
                        <a:t>DCN</a:t>
                      </a:r>
                      <a:endParaRPr lang="en-US" sz="1800" dirty="0"/>
                    </a:p>
                  </a:txBody>
                  <a:tcPr marT="45712" marB="45712"/>
                </a:tc>
                <a:tc>
                  <a:txBody>
                    <a:bodyPr/>
                    <a:lstStyle/>
                    <a:p>
                      <a:pPr algn="ctr"/>
                      <a:r>
                        <a:rPr lang="en-US" sz="1800" dirty="0" smtClean="0"/>
                        <a:t>Presenter</a:t>
                      </a:r>
                      <a:endParaRPr lang="en-US" sz="1800" dirty="0"/>
                    </a:p>
                  </a:txBody>
                  <a:tcPr marT="45712" marB="45712"/>
                </a:tc>
                <a:tc>
                  <a:txBody>
                    <a:bodyPr/>
                    <a:lstStyle/>
                    <a:p>
                      <a:pPr algn="ctr"/>
                      <a:r>
                        <a:rPr lang="en-US" sz="1800" dirty="0" smtClean="0"/>
                        <a:t>Title</a:t>
                      </a:r>
                      <a:endParaRPr lang="en-US" sz="1800" dirty="0"/>
                    </a:p>
                  </a:txBody>
                  <a:tcPr marT="45712" marB="45712"/>
                </a:tc>
                <a:tc>
                  <a:txBody>
                    <a:bodyPr/>
                    <a:lstStyle/>
                    <a:p>
                      <a:pPr algn="ctr"/>
                      <a:r>
                        <a:rPr lang="en-US" sz="1800" dirty="0" smtClean="0"/>
                        <a:t>Topic</a:t>
                      </a:r>
                      <a:endParaRPr lang="en-US" sz="1800" dirty="0"/>
                    </a:p>
                  </a:txBody>
                  <a:tcPr marT="45712" marB="45712"/>
                </a:tc>
                <a:tc>
                  <a:txBody>
                    <a:bodyPr/>
                    <a:lstStyle/>
                    <a:p>
                      <a:pPr algn="ctr"/>
                      <a:r>
                        <a:rPr lang="en-US" sz="1800" dirty="0" smtClean="0"/>
                        <a:t>Time</a:t>
                      </a:r>
                      <a:r>
                        <a:rPr lang="en-US" sz="1800" baseline="0" dirty="0" smtClean="0"/>
                        <a:t> allocation</a:t>
                      </a:r>
                      <a:endParaRPr lang="en-US" sz="1800" dirty="0"/>
                    </a:p>
                  </a:txBody>
                  <a:tcPr marT="45712" marB="45712"/>
                </a:tc>
              </a:tr>
              <a:tr h="305408">
                <a:tc>
                  <a:txBody>
                    <a:bodyPr/>
                    <a:lstStyle/>
                    <a:p>
                      <a:pPr marL="0" algn="l" defTabSz="914400" rtl="0" eaLnBrk="1" latinLnBrk="0" hangingPunct="1"/>
                      <a:r>
                        <a:rPr lang="en-US" sz="1600" strike="noStrike" kern="1200" dirty="0" smtClean="0">
                          <a:solidFill>
                            <a:schemeClr val="dk1"/>
                          </a:solidFill>
                          <a:latin typeface="+mn-lt"/>
                          <a:ea typeface="+mn-ea"/>
                          <a:cs typeface="+mn-cs"/>
                        </a:rPr>
                        <a:t>11-19-200</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Jonathan Segev</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err="1" smtClean="0">
                          <a:solidFill>
                            <a:schemeClr val="dk1"/>
                          </a:solidFill>
                          <a:latin typeface="+mn-lt"/>
                          <a:ea typeface="+mn-ea"/>
                          <a:cs typeface="+mn-cs"/>
                        </a:rPr>
                        <a:t>TGaz</a:t>
                      </a:r>
                      <a:r>
                        <a:rPr lang="en-US" sz="1600" strike="noStrike" kern="1200" dirty="0" smtClean="0">
                          <a:solidFill>
                            <a:schemeClr val="dk1"/>
                          </a:solidFill>
                          <a:latin typeface="+mn-lt"/>
                          <a:ea typeface="+mn-ea"/>
                          <a:cs typeface="+mn-cs"/>
                        </a:rPr>
                        <a:t> </a:t>
                      </a:r>
                      <a:r>
                        <a:rPr lang="en-US" sz="1600" strike="noStrike" kern="1200" dirty="0" smtClean="0">
                          <a:solidFill>
                            <a:schemeClr val="dk1"/>
                          </a:solidFill>
                          <a:latin typeface="+mn-lt"/>
                          <a:ea typeface="+mn-ea"/>
                          <a:cs typeface="+mn-cs"/>
                        </a:rPr>
                        <a:t>March 2019</a:t>
                      </a:r>
                      <a:r>
                        <a:rPr lang="en-US" sz="1600" strike="noStrike" kern="1200" baseline="0" dirty="0" smtClean="0">
                          <a:solidFill>
                            <a:schemeClr val="dk1"/>
                          </a:solidFill>
                          <a:latin typeface="+mn-lt"/>
                          <a:ea typeface="+mn-ea"/>
                          <a:cs typeface="+mn-cs"/>
                        </a:rPr>
                        <a:t> </a:t>
                      </a:r>
                      <a:r>
                        <a:rPr lang="en-US" sz="1600" strike="noStrike" kern="1200" dirty="0" smtClean="0">
                          <a:solidFill>
                            <a:schemeClr val="dk1"/>
                          </a:solidFill>
                          <a:latin typeface="+mn-lt"/>
                          <a:ea typeface="+mn-ea"/>
                          <a:cs typeface="+mn-cs"/>
                        </a:rPr>
                        <a:t>Agenda</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Agenda Deck</a:t>
                      </a:r>
                      <a:endParaRPr lang="en-US" sz="1600" strike="noStrike" kern="1200" dirty="0">
                        <a:solidFill>
                          <a:schemeClr val="dk1"/>
                        </a:solidFill>
                        <a:latin typeface="+mn-lt"/>
                        <a:ea typeface="+mn-ea"/>
                        <a:cs typeface="+mn-cs"/>
                      </a:endParaRPr>
                    </a:p>
                  </a:txBody>
                  <a:tcPr marT="45712" marB="45712"/>
                </a:tc>
                <a:tc>
                  <a:txBody>
                    <a:bodyPr/>
                    <a:lstStyle/>
                    <a:p>
                      <a:r>
                        <a:rPr lang="en-US" sz="1600" dirty="0" smtClean="0"/>
                        <a:t>10min/As needed</a:t>
                      </a:r>
                      <a:endParaRPr lang="en-US" sz="1600" dirty="0"/>
                    </a:p>
                  </a:txBody>
                  <a:tcPr marT="45712" marB="45712"/>
                </a:tc>
              </a:tr>
              <a:tr h="289552">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r>
              <a:tr h="289552">
                <a:tc>
                  <a:txBody>
                    <a:bodyPr/>
                    <a:lstStyle/>
                    <a:p>
                      <a:pPr marL="0" algn="l" defTabSz="914400" rtl="0" eaLnBrk="1" latinLnBrk="0" hangingPunct="1"/>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strike="noStrike" kern="1200" dirty="0" smtClean="0">
                        <a:solidFill>
                          <a:schemeClr val="dk1"/>
                        </a:solidFill>
                        <a:latin typeface="+mn-lt"/>
                        <a:ea typeface="+mn-ea"/>
                        <a:cs typeface="+mn-cs"/>
                      </a:endParaRPr>
                    </a:p>
                  </a:txBody>
                  <a:tcPr marT="45712" marB="45712"/>
                </a:tc>
              </a:tr>
              <a:tr h="365752">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rtl="0"/>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r>
              <a:tr h="365752">
                <a:tc>
                  <a:txBody>
                    <a:bodyPr/>
                    <a:lstStyle/>
                    <a:p>
                      <a:pPr marL="0" algn="l" defTabSz="914400" rtl="0" eaLnBrk="1" latinLnBrk="0" hangingPunct="1"/>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strike="noStrike"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strike="noStrike"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strike="noStrike" kern="1200" dirty="0">
                        <a:solidFill>
                          <a:schemeClr val="dk1"/>
                        </a:solidFill>
                        <a:latin typeface="+mn-lt"/>
                        <a:ea typeface="+mn-ea"/>
                        <a:cs typeface="+mn-cs"/>
                      </a:endParaRPr>
                    </a:p>
                  </a:txBody>
                  <a:tcPr marT="45712" marB="45712"/>
                </a:tc>
              </a:tr>
              <a:tr h="365752">
                <a:tc>
                  <a:txBody>
                    <a:bodyPr/>
                    <a:lstStyle/>
                    <a:p>
                      <a:endParaRPr lang="en-US" sz="1600" dirty="0"/>
                    </a:p>
                  </a:txBody>
                  <a:tcPr marT="45712" marB="45712"/>
                </a:tc>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kern="1200" dirty="0" smtClean="0">
                        <a:solidFill>
                          <a:schemeClr val="dk1"/>
                        </a:solidFill>
                        <a:effectLst/>
                        <a:latin typeface="+mn-lt"/>
                        <a:ea typeface="+mn-ea"/>
                        <a:cs typeface="+mn-cs"/>
                      </a:endParaRPr>
                    </a:p>
                  </a:txBody>
                  <a:tcPr marT="45712" marB="45712"/>
                </a:tc>
                <a:tc>
                  <a:txBody>
                    <a:bodyPr/>
                    <a:lstStyle/>
                    <a:p>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r>
              <a:tr h="365752">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416163689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751015"/>
            <a:ext cx="11233248" cy="4343400"/>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1237530974"/>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485992"/>
          </a:xfrm>
        </p:spPr>
        <p:txBody>
          <a:bodyPr/>
          <a:lstStyle/>
          <a:p>
            <a:r>
              <a:rPr lang="en-US" dirty="0" smtClean="0"/>
              <a:t>Updated Timelines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ext Box 24"/>
          <p:cNvSpPr txBox="1">
            <a:spLocks noChangeArrowheads="1"/>
          </p:cNvSpPr>
          <p:nvPr/>
        </p:nvSpPr>
        <p:spPr bwMode="auto">
          <a:xfrm>
            <a:off x="4132288" y="2365538"/>
            <a:ext cx="955610"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a:t>
            </a:r>
            <a:r>
              <a:rPr lang="en-US" altLang="en-US" sz="600" dirty="0" smtClean="0">
                <a:latin typeface="Arial" panose="020B0604020202020204" pitchFamily="34" charset="0"/>
                <a:cs typeface="Arial" panose="020B0604020202020204" pitchFamily="34" charset="0"/>
              </a:rPr>
              <a:t>requirement freeze</a:t>
            </a:r>
          </a:p>
          <a:p>
            <a:pPr algn="ctr"/>
            <a:r>
              <a:rPr lang="en-US" altLang="en-US" sz="600" dirty="0" smtClean="0">
                <a:latin typeface="Arial" panose="020B0604020202020204" pitchFamily="34" charset="0"/>
                <a:cs typeface="Arial" panose="020B0604020202020204" pitchFamily="34" charset="0"/>
              </a:rPr>
              <a:t>5-2017</a:t>
            </a:r>
            <a:endParaRPr lang="en-US" altLang="en-US" sz="600" dirty="0">
              <a:latin typeface="Arial" panose="020B0604020202020204" pitchFamily="34" charset="0"/>
              <a:cs typeface="Arial" panose="020B0604020202020204" pitchFamily="34" charset="0"/>
            </a:endParaRPr>
          </a:p>
        </p:txBody>
      </p:sp>
      <p:sp>
        <p:nvSpPr>
          <p:cNvPr id="9" name="Rectangle 8"/>
          <p:cNvSpPr>
            <a:spLocks noChangeArrowheads="1"/>
          </p:cNvSpPr>
          <p:nvPr/>
        </p:nvSpPr>
        <p:spPr bwMode="auto">
          <a:xfrm>
            <a:off x="178973" y="1988840"/>
            <a:ext cx="11749675"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8533215"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1" name="Rectangle 10"/>
          <p:cNvSpPr>
            <a:spLocks noChangeArrowheads="1"/>
          </p:cNvSpPr>
          <p:nvPr/>
        </p:nvSpPr>
        <p:spPr bwMode="auto">
          <a:xfrm>
            <a:off x="6879117" y="1988840"/>
            <a:ext cx="1654098"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2" name="Rectangle 11"/>
          <p:cNvSpPr>
            <a:spLocks noChangeArrowheads="1"/>
          </p:cNvSpPr>
          <p:nvPr/>
        </p:nvSpPr>
        <p:spPr bwMode="auto">
          <a:xfrm>
            <a:off x="3561616" y="1988840"/>
            <a:ext cx="166340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3" name="Rectangle 12"/>
          <p:cNvSpPr>
            <a:spLocks noChangeArrowheads="1"/>
          </p:cNvSpPr>
          <p:nvPr/>
        </p:nvSpPr>
        <p:spPr bwMode="auto">
          <a:xfrm>
            <a:off x="1842374" y="1988839"/>
            <a:ext cx="1719240"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4" name="Rectangle 13"/>
          <p:cNvSpPr>
            <a:spLocks noChangeArrowheads="1"/>
          </p:cNvSpPr>
          <p:nvPr/>
        </p:nvSpPr>
        <p:spPr bwMode="auto">
          <a:xfrm>
            <a:off x="178973" y="1988839"/>
            <a:ext cx="166340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5" name="Rectangle 14"/>
          <p:cNvSpPr>
            <a:spLocks noChangeArrowheads="1"/>
          </p:cNvSpPr>
          <p:nvPr/>
        </p:nvSpPr>
        <p:spPr bwMode="auto">
          <a:xfrm>
            <a:off x="5213387" y="1988839"/>
            <a:ext cx="168434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6" name="Text Box 29"/>
          <p:cNvSpPr txBox="1">
            <a:spLocks noChangeArrowheads="1"/>
          </p:cNvSpPr>
          <p:nvPr/>
        </p:nvSpPr>
        <p:spPr bwMode="auto">
          <a:xfrm flipH="1">
            <a:off x="10547177" y="2365538"/>
            <a:ext cx="102296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a:t>
            </a:r>
            <a:r>
              <a:rPr lang="en-US" altLang="en-US" b="0" dirty="0" smtClean="0"/>
              <a:t>WG approval</a:t>
            </a:r>
            <a:endParaRPr lang="en-US" altLang="en-US" b="0" dirty="0"/>
          </a:p>
          <a:p>
            <a:r>
              <a:rPr lang="en-US" altLang="en-US" b="0" dirty="0" smtClean="0"/>
              <a:t>3-2021</a:t>
            </a:r>
            <a:endParaRPr lang="en-US" altLang="en-US" b="0" dirty="0"/>
          </a:p>
        </p:txBody>
      </p:sp>
      <p:sp>
        <p:nvSpPr>
          <p:cNvPr id="17" name="Isosceles Triangle 16"/>
          <p:cNvSpPr>
            <a:spLocks noChangeArrowheads="1"/>
          </p:cNvSpPr>
          <p:nvPr/>
        </p:nvSpPr>
        <p:spPr bwMode="auto">
          <a:xfrm>
            <a:off x="240452" y="2391027"/>
            <a:ext cx="265598"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8" name="Isosceles Triangle 17"/>
          <p:cNvSpPr>
            <a:spLocks noChangeArrowheads="1"/>
          </p:cNvSpPr>
          <p:nvPr/>
        </p:nvSpPr>
        <p:spPr bwMode="auto">
          <a:xfrm>
            <a:off x="10516887" y="2405958"/>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9" name="Isosceles Triangle 18"/>
          <p:cNvSpPr>
            <a:spLocks noChangeArrowheads="1"/>
          </p:cNvSpPr>
          <p:nvPr/>
        </p:nvSpPr>
        <p:spPr bwMode="auto">
          <a:xfrm>
            <a:off x="1154588" y="2396753"/>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Rectangle 19"/>
          <p:cNvSpPr/>
          <p:nvPr/>
        </p:nvSpPr>
        <p:spPr>
          <a:xfrm>
            <a:off x="3307682" y="3007466"/>
            <a:ext cx="3084657" cy="16400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1" name="Rectangle 20"/>
          <p:cNvSpPr/>
          <p:nvPr/>
        </p:nvSpPr>
        <p:spPr>
          <a:xfrm>
            <a:off x="643252" y="2827678"/>
            <a:ext cx="92897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2" name="Rectangle 21"/>
          <p:cNvSpPr/>
          <p:nvPr/>
        </p:nvSpPr>
        <p:spPr>
          <a:xfrm>
            <a:off x="4188372" y="3174287"/>
            <a:ext cx="6394352" cy="18628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defRPr/>
            </a:pPr>
            <a:r>
              <a:rPr lang="en-US" sz="1100" dirty="0" smtClean="0">
                <a:solidFill>
                  <a:schemeClr val="tx1"/>
                </a:solidFill>
              </a:rPr>
              <a:t>        Amendment </a:t>
            </a:r>
            <a:r>
              <a:rPr lang="en-US" sz="1100" dirty="0">
                <a:solidFill>
                  <a:schemeClr val="tx1"/>
                </a:solidFill>
              </a:rPr>
              <a:t>text</a:t>
            </a:r>
          </a:p>
        </p:txBody>
      </p:sp>
      <p:sp>
        <p:nvSpPr>
          <p:cNvPr id="23" name="Rectangle 22"/>
          <p:cNvSpPr/>
          <p:nvPr/>
        </p:nvSpPr>
        <p:spPr>
          <a:xfrm>
            <a:off x="1572227" y="282767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4" name="Text Box 24"/>
          <p:cNvSpPr txBox="1">
            <a:spLocks noChangeArrowheads="1"/>
          </p:cNvSpPr>
          <p:nvPr/>
        </p:nvSpPr>
        <p:spPr bwMode="auto">
          <a:xfrm>
            <a:off x="150425" y="2825853"/>
            <a:ext cx="862056"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5" name="Rectangle 24"/>
          <p:cNvSpPr>
            <a:spLocks noChangeArrowheads="1"/>
          </p:cNvSpPr>
          <p:nvPr/>
        </p:nvSpPr>
        <p:spPr bwMode="auto">
          <a:xfrm>
            <a:off x="10223367"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6" name="Group 25"/>
          <p:cNvGrpSpPr/>
          <p:nvPr/>
        </p:nvGrpSpPr>
        <p:grpSpPr>
          <a:xfrm>
            <a:off x="1772692" y="1988840"/>
            <a:ext cx="8500127" cy="4176464"/>
            <a:chOff x="1339290" y="1268760"/>
            <a:chExt cx="6503157" cy="3782041"/>
          </a:xfrm>
        </p:grpSpPr>
        <p:sp>
          <p:nvSpPr>
            <p:cNvPr id="27"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8"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9"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0"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1"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2"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33" name="Text Box 26"/>
          <p:cNvSpPr txBox="1">
            <a:spLocks noChangeArrowheads="1"/>
          </p:cNvSpPr>
          <p:nvPr/>
        </p:nvSpPr>
        <p:spPr bwMode="auto">
          <a:xfrm flipH="1">
            <a:off x="7896200" y="2619491"/>
            <a:ext cx="63440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9-</a:t>
            </a:r>
            <a:r>
              <a:rPr lang="en-US" altLang="en-US" sz="600" dirty="0" smtClean="0">
                <a:latin typeface="Arial" panose="020B0604020202020204" pitchFamily="34" charset="0"/>
                <a:cs typeface="Arial" panose="020B0604020202020204" pitchFamily="34" charset="0"/>
              </a:rPr>
              <a:t>2019</a:t>
            </a:r>
            <a:endParaRPr lang="en-US" altLang="en-US" sz="600" dirty="0">
              <a:latin typeface="Arial" panose="020B0604020202020204" pitchFamily="34" charset="0"/>
              <a:cs typeface="Arial" panose="020B0604020202020204" pitchFamily="34" charset="0"/>
            </a:endParaRPr>
          </a:p>
          <a:p>
            <a:pPr algn="ctr"/>
            <a:r>
              <a:rPr lang="en-US" altLang="en-US" sz="600" dirty="0" smtClean="0">
                <a:latin typeface="Arial" panose="020B0604020202020204" pitchFamily="34" charset="0"/>
                <a:cs typeface="Arial" panose="020B0604020202020204" pitchFamily="34" charset="0"/>
              </a:rPr>
              <a:t>Recirculation</a:t>
            </a:r>
            <a:endParaRPr lang="en-US" altLang="en-US" sz="600" dirty="0">
              <a:latin typeface="Arial" panose="020B0604020202020204" pitchFamily="34" charset="0"/>
              <a:cs typeface="Arial" panose="020B0604020202020204" pitchFamily="34" charset="0"/>
            </a:endParaRPr>
          </a:p>
        </p:txBody>
      </p:sp>
      <p:sp>
        <p:nvSpPr>
          <p:cNvPr id="34" name="Isosceles Triangle 33"/>
          <p:cNvSpPr>
            <a:spLocks noChangeArrowheads="1"/>
          </p:cNvSpPr>
          <p:nvPr/>
        </p:nvSpPr>
        <p:spPr bwMode="auto">
          <a:xfrm flipH="1">
            <a:off x="8079250" y="2408340"/>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5" name="Text Box 24"/>
          <p:cNvSpPr txBox="1">
            <a:spLocks noChangeArrowheads="1"/>
          </p:cNvSpPr>
          <p:nvPr/>
        </p:nvSpPr>
        <p:spPr bwMode="auto">
          <a:xfrm>
            <a:off x="6816783" y="2648906"/>
            <a:ext cx="41898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D1.0</a:t>
            </a:r>
          </a:p>
          <a:p>
            <a:pPr algn="ctr"/>
            <a:r>
              <a:rPr lang="en-US" altLang="en-US" sz="600" dirty="0" smtClean="0">
                <a:latin typeface="Arial" panose="020B0604020202020204" pitchFamily="34" charset="0"/>
                <a:cs typeface="Arial" panose="020B0604020202020204" pitchFamily="34" charset="0"/>
              </a:rPr>
              <a:t>Jan. 19</a:t>
            </a:r>
            <a:endParaRPr lang="en-US" altLang="en-US" sz="600" dirty="0">
              <a:latin typeface="Arial" panose="020B0604020202020204" pitchFamily="34" charset="0"/>
              <a:cs typeface="Arial" panose="020B0604020202020204" pitchFamily="34" charset="0"/>
            </a:endParaRPr>
          </a:p>
        </p:txBody>
      </p:sp>
      <p:sp>
        <p:nvSpPr>
          <p:cNvPr id="36" name="Isosceles Triangle 35"/>
          <p:cNvSpPr>
            <a:spLocks noChangeArrowheads="1"/>
          </p:cNvSpPr>
          <p:nvPr/>
        </p:nvSpPr>
        <p:spPr bwMode="auto">
          <a:xfrm>
            <a:off x="6919585" y="2450205"/>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7" name="Isosceles Triangle 36"/>
          <p:cNvSpPr>
            <a:spLocks noChangeArrowheads="1"/>
          </p:cNvSpPr>
          <p:nvPr/>
        </p:nvSpPr>
        <p:spPr bwMode="auto">
          <a:xfrm>
            <a:off x="3213604" y="2419906"/>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8" name="Text Box 24"/>
          <p:cNvSpPr txBox="1">
            <a:spLocks noChangeArrowheads="1"/>
          </p:cNvSpPr>
          <p:nvPr/>
        </p:nvSpPr>
        <p:spPr bwMode="auto">
          <a:xfrm>
            <a:off x="2439154" y="2374846"/>
            <a:ext cx="955610"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smtClean="0">
                <a:latin typeface="Arial" panose="020B0604020202020204" pitchFamily="34" charset="0"/>
                <a:cs typeface="Arial" panose="020B0604020202020204" pitchFamily="34" charset="0"/>
              </a:rPr>
              <a:t>11-2016</a:t>
            </a:r>
            <a:endParaRPr lang="en-US" altLang="en-US" sz="800" dirty="0">
              <a:latin typeface="Arial" panose="020B0604020202020204" pitchFamily="34" charset="0"/>
              <a:cs typeface="Arial" panose="020B0604020202020204" pitchFamily="34" charset="0"/>
            </a:endParaRPr>
          </a:p>
        </p:txBody>
      </p:sp>
      <p:sp>
        <p:nvSpPr>
          <p:cNvPr id="39" name="Text Box 24"/>
          <p:cNvSpPr txBox="1">
            <a:spLocks noChangeArrowheads="1"/>
          </p:cNvSpPr>
          <p:nvPr/>
        </p:nvSpPr>
        <p:spPr bwMode="auto">
          <a:xfrm>
            <a:off x="5245132" y="2607742"/>
            <a:ext cx="55811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D0.1</a:t>
            </a:r>
            <a:r>
              <a:rPr lang="en-US" altLang="en-US" sz="600" dirty="0">
                <a:latin typeface="Arial" panose="020B0604020202020204" pitchFamily="34" charset="0"/>
                <a:cs typeface="Arial" panose="020B0604020202020204" pitchFamily="34" charset="0"/>
              </a:rPr>
              <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Mar. 18</a:t>
            </a:r>
            <a:endParaRPr lang="en-US" altLang="en-US" sz="600" dirty="0">
              <a:latin typeface="Arial" panose="020B0604020202020204" pitchFamily="34" charset="0"/>
              <a:cs typeface="Arial" panose="020B0604020202020204" pitchFamily="34" charset="0"/>
            </a:endParaRPr>
          </a:p>
        </p:txBody>
      </p:sp>
      <p:sp>
        <p:nvSpPr>
          <p:cNvPr id="40" name="Isosceles Triangle 39"/>
          <p:cNvSpPr>
            <a:spLocks noChangeArrowheads="1"/>
          </p:cNvSpPr>
          <p:nvPr/>
        </p:nvSpPr>
        <p:spPr bwMode="auto">
          <a:xfrm>
            <a:off x="5397901" y="2404527"/>
            <a:ext cx="1757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41" name="Text Box 24"/>
          <p:cNvSpPr txBox="1">
            <a:spLocks noChangeArrowheads="1"/>
          </p:cNvSpPr>
          <p:nvPr/>
        </p:nvSpPr>
        <p:spPr bwMode="auto">
          <a:xfrm>
            <a:off x="5355324" y="3171466"/>
            <a:ext cx="144126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5/17-3/21</a:t>
            </a:r>
            <a:endParaRPr lang="en-US" altLang="en-US" sz="700" dirty="0">
              <a:latin typeface="Arial" panose="020B0604020202020204" pitchFamily="34" charset="0"/>
              <a:cs typeface="Arial" panose="020B0604020202020204" pitchFamily="34" charset="0"/>
            </a:endParaRPr>
          </a:p>
        </p:txBody>
      </p:sp>
      <p:sp>
        <p:nvSpPr>
          <p:cNvPr id="42" name="Text Box 24"/>
          <p:cNvSpPr txBox="1">
            <a:spLocks noChangeArrowheads="1"/>
          </p:cNvSpPr>
          <p:nvPr/>
        </p:nvSpPr>
        <p:spPr bwMode="auto">
          <a:xfrm>
            <a:off x="1455640" y="2819488"/>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11/15-5/17</a:t>
            </a:r>
            <a:endParaRPr lang="en-US" altLang="en-US" sz="700" dirty="0">
              <a:latin typeface="Arial" panose="020B0604020202020204" pitchFamily="34" charset="0"/>
              <a:cs typeface="Arial" panose="020B0604020202020204" pitchFamily="34" charset="0"/>
            </a:endParaRPr>
          </a:p>
        </p:txBody>
      </p:sp>
      <p:sp>
        <p:nvSpPr>
          <p:cNvPr id="43" name="Text Box 24"/>
          <p:cNvSpPr txBox="1">
            <a:spLocks noChangeArrowheads="1"/>
          </p:cNvSpPr>
          <p:nvPr/>
        </p:nvSpPr>
        <p:spPr bwMode="auto">
          <a:xfrm>
            <a:off x="3080372" y="3004734"/>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9/16-5/18</a:t>
            </a:r>
            <a:endParaRPr lang="en-US" altLang="en-US" sz="700" dirty="0">
              <a:latin typeface="Arial" panose="020B0604020202020204" pitchFamily="34" charset="0"/>
              <a:cs typeface="Arial" panose="020B0604020202020204" pitchFamily="34" charset="0"/>
            </a:endParaRPr>
          </a:p>
        </p:txBody>
      </p:sp>
      <p:sp>
        <p:nvSpPr>
          <p:cNvPr id="44" name="TextBox 43"/>
          <p:cNvSpPr txBox="1"/>
          <p:nvPr/>
        </p:nvSpPr>
        <p:spPr>
          <a:xfrm>
            <a:off x="295521" y="3284984"/>
            <a:ext cx="1273761" cy="351026"/>
          </a:xfrm>
          <a:prstGeom prst="rect">
            <a:avLst/>
          </a:prstGeom>
          <a:noFill/>
        </p:spPr>
        <p:txBody>
          <a:bodyPr wrap="square" lIns="0" tIns="0" rIns="0" bIns="0" rtlCol="0">
            <a:noAutofit/>
          </a:bodyPr>
          <a:lstStyle/>
          <a:p>
            <a:r>
              <a:rPr lang="en-US" sz="1100" dirty="0" smtClean="0">
                <a:solidFill>
                  <a:schemeClr val="tx1"/>
                </a:solidFill>
              </a:rPr>
              <a:t>Range Accuracy</a:t>
            </a:r>
          </a:p>
          <a:p>
            <a:r>
              <a:rPr lang="en-US" sz="1100" dirty="0" smtClean="0">
                <a:solidFill>
                  <a:schemeClr val="tx1"/>
                </a:solidFill>
              </a:rPr>
              <a:t>Coverage in &lt;6Ghz</a:t>
            </a:r>
            <a:endParaRPr lang="en-US" sz="1100" dirty="0">
              <a:solidFill>
                <a:schemeClr val="tx1"/>
              </a:solidFill>
            </a:endParaRPr>
          </a:p>
        </p:txBody>
      </p:sp>
      <p:sp>
        <p:nvSpPr>
          <p:cNvPr id="45" name="Rectangle 44"/>
          <p:cNvSpPr/>
          <p:nvPr/>
        </p:nvSpPr>
        <p:spPr>
          <a:xfrm>
            <a:off x="1572227" y="336078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6" name="TextBox 45"/>
          <p:cNvSpPr txBox="1"/>
          <p:nvPr/>
        </p:nvSpPr>
        <p:spPr>
          <a:xfrm>
            <a:off x="307822" y="3907940"/>
            <a:ext cx="1210931" cy="169132"/>
          </a:xfrm>
          <a:prstGeom prst="rect">
            <a:avLst/>
          </a:prstGeom>
          <a:noFill/>
        </p:spPr>
        <p:txBody>
          <a:bodyPr wrap="square" lIns="0" tIns="0" rIns="0" bIns="0" rtlCol="0">
            <a:noAutofit/>
          </a:bodyPr>
          <a:lstStyle/>
          <a:p>
            <a:r>
              <a:rPr lang="en-US" sz="1100" dirty="0" smtClean="0">
                <a:solidFill>
                  <a:schemeClr val="tx1"/>
                </a:solidFill>
              </a:rPr>
              <a:t>Security</a:t>
            </a:r>
            <a:endParaRPr lang="en-US" sz="1100" dirty="0">
              <a:solidFill>
                <a:schemeClr val="tx1"/>
              </a:solidFill>
            </a:endParaRPr>
          </a:p>
        </p:txBody>
      </p:sp>
      <p:sp>
        <p:nvSpPr>
          <p:cNvPr id="47" name="TextBox 46"/>
          <p:cNvSpPr txBox="1"/>
          <p:nvPr/>
        </p:nvSpPr>
        <p:spPr>
          <a:xfrm>
            <a:off x="294378" y="4382360"/>
            <a:ext cx="1210931" cy="169132"/>
          </a:xfrm>
          <a:prstGeom prst="rect">
            <a:avLst/>
          </a:prstGeom>
          <a:noFill/>
        </p:spPr>
        <p:txBody>
          <a:bodyPr wrap="square" lIns="0" tIns="0" rIns="0" bIns="0" rtlCol="0">
            <a:noAutofit/>
          </a:bodyPr>
          <a:lstStyle/>
          <a:p>
            <a:r>
              <a:rPr lang="en-US" sz="1100" dirty="0" smtClean="0">
                <a:solidFill>
                  <a:schemeClr val="tx1"/>
                </a:solidFill>
              </a:rPr>
              <a:t>60Ghz</a:t>
            </a:r>
            <a:endParaRPr lang="en-US" sz="1100" dirty="0">
              <a:solidFill>
                <a:schemeClr val="tx1"/>
              </a:solidFill>
            </a:endParaRPr>
          </a:p>
        </p:txBody>
      </p:sp>
      <p:sp>
        <p:nvSpPr>
          <p:cNvPr id="48" name="TextBox 47"/>
          <p:cNvSpPr txBox="1"/>
          <p:nvPr/>
        </p:nvSpPr>
        <p:spPr>
          <a:xfrm>
            <a:off x="289597" y="4938964"/>
            <a:ext cx="1210931" cy="169132"/>
          </a:xfrm>
          <a:prstGeom prst="rect">
            <a:avLst/>
          </a:prstGeom>
          <a:noFill/>
        </p:spPr>
        <p:txBody>
          <a:bodyPr wrap="square" lIns="0" tIns="0" rIns="0" bIns="0" rtlCol="0">
            <a:noAutofit/>
          </a:bodyPr>
          <a:lstStyle/>
          <a:p>
            <a:r>
              <a:rPr lang="en-US" sz="1100" dirty="0" smtClean="0">
                <a:solidFill>
                  <a:schemeClr val="tx1"/>
                </a:solidFill>
              </a:rPr>
              <a:t>Scalability</a:t>
            </a:r>
            <a:endParaRPr lang="en-US" sz="1100" dirty="0">
              <a:solidFill>
                <a:schemeClr val="tx1"/>
              </a:solidFill>
            </a:endParaRPr>
          </a:p>
        </p:txBody>
      </p:sp>
      <p:sp>
        <p:nvSpPr>
          <p:cNvPr id="49" name="Rectangle 48"/>
          <p:cNvSpPr/>
          <p:nvPr/>
        </p:nvSpPr>
        <p:spPr>
          <a:xfrm>
            <a:off x="2643319" y="3898398"/>
            <a:ext cx="158376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     FRD</a:t>
            </a:r>
            <a:endParaRPr lang="en-US" sz="1100" dirty="0">
              <a:solidFill>
                <a:schemeClr val="tx1"/>
              </a:solidFill>
            </a:endParaRPr>
          </a:p>
        </p:txBody>
      </p:sp>
      <p:sp>
        <p:nvSpPr>
          <p:cNvPr id="50" name="Rectangle 49"/>
          <p:cNvSpPr/>
          <p:nvPr/>
        </p:nvSpPr>
        <p:spPr>
          <a:xfrm>
            <a:off x="2644626" y="3897765"/>
            <a:ext cx="842360"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Threat model</a:t>
            </a:r>
            <a:endParaRPr lang="en-US" sz="600" dirty="0">
              <a:solidFill>
                <a:schemeClr val="tx1"/>
              </a:solidFill>
            </a:endParaRPr>
          </a:p>
        </p:txBody>
      </p:sp>
      <p:sp>
        <p:nvSpPr>
          <p:cNvPr id="51" name="Rectangle 50"/>
          <p:cNvSpPr/>
          <p:nvPr/>
        </p:nvSpPr>
        <p:spPr>
          <a:xfrm>
            <a:off x="3307682" y="4551491"/>
            <a:ext cx="3246489"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52" name="Rectangle 51"/>
          <p:cNvSpPr/>
          <p:nvPr/>
        </p:nvSpPr>
        <p:spPr>
          <a:xfrm>
            <a:off x="1572227" y="4364043"/>
            <a:ext cx="2657371"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3" name="Rectangle 52"/>
          <p:cNvSpPr/>
          <p:nvPr/>
        </p:nvSpPr>
        <p:spPr>
          <a:xfrm>
            <a:off x="3307682" y="5126412"/>
            <a:ext cx="3246489"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54" name="Rectangle 53"/>
          <p:cNvSpPr/>
          <p:nvPr/>
        </p:nvSpPr>
        <p:spPr>
          <a:xfrm>
            <a:off x="1570402" y="4938964"/>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5" name="Rectangle 54"/>
          <p:cNvSpPr/>
          <p:nvPr/>
        </p:nvSpPr>
        <p:spPr>
          <a:xfrm>
            <a:off x="4188374" y="4087111"/>
            <a:ext cx="2365797" cy="166793"/>
          </a:xfrm>
          <a:prstGeom prst="rect">
            <a:avLst/>
          </a:prstGeom>
          <a:solidFill>
            <a:schemeClr val="accent1">
              <a:alpha val="5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56" name="Straight Connector 55"/>
          <p:cNvCxnSpPr/>
          <p:nvPr/>
        </p:nvCxnSpPr>
        <p:spPr bwMode="auto">
          <a:xfrm>
            <a:off x="633126" y="3043560"/>
            <a:ext cx="94109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570401" y="4578279"/>
            <a:ext cx="2682122"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Straight Connector 57"/>
          <p:cNvCxnSpPr/>
          <p:nvPr/>
        </p:nvCxnSpPr>
        <p:spPr bwMode="auto">
          <a:xfrm>
            <a:off x="1590322" y="3573016"/>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Straight Connector 58"/>
          <p:cNvCxnSpPr/>
          <p:nvPr/>
        </p:nvCxnSpPr>
        <p:spPr bwMode="auto">
          <a:xfrm>
            <a:off x="1591051" y="3043560"/>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Straight Connector 59"/>
          <p:cNvCxnSpPr/>
          <p:nvPr/>
        </p:nvCxnSpPr>
        <p:spPr bwMode="auto">
          <a:xfrm>
            <a:off x="1552091" y="5140510"/>
            <a:ext cx="26821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1" name="Oval Callout 60"/>
          <p:cNvSpPr/>
          <p:nvPr/>
        </p:nvSpPr>
        <p:spPr bwMode="auto">
          <a:xfrm>
            <a:off x="4697766" y="3784355"/>
            <a:ext cx="953900" cy="324478"/>
          </a:xfrm>
          <a:prstGeom prst="wedgeEllipseCallout">
            <a:avLst>
              <a:gd name="adj1" fmla="val -98508"/>
              <a:gd name="adj2" fmla="val -290678"/>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1" i="0" u="none" strike="noStrike" cap="none" normalizeH="0" baseline="0" dirty="0" smtClean="0">
                <a:ln>
                  <a:noFill/>
                </a:ln>
                <a:solidFill>
                  <a:schemeClr val="tx1"/>
                </a:solidFill>
                <a:effectLst/>
                <a:latin typeface="Times New Roman" pitchFamily="16" charset="0"/>
                <a:ea typeface="MS Gothic" charset="-128"/>
              </a:rPr>
              <a:t>FRD Freeze</a:t>
            </a:r>
          </a:p>
        </p:txBody>
      </p:sp>
      <p:sp>
        <p:nvSpPr>
          <p:cNvPr id="63" name="Isosceles Triangle 62"/>
          <p:cNvSpPr>
            <a:spLocks noChangeArrowheads="1"/>
          </p:cNvSpPr>
          <p:nvPr/>
        </p:nvSpPr>
        <p:spPr bwMode="auto">
          <a:xfrm>
            <a:off x="4076339" y="2428738"/>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64" name="Text Box 24"/>
          <p:cNvSpPr txBox="1">
            <a:spLocks noChangeArrowheads="1"/>
          </p:cNvSpPr>
          <p:nvPr/>
        </p:nvSpPr>
        <p:spPr bwMode="auto">
          <a:xfrm>
            <a:off x="1346254" y="2378111"/>
            <a:ext cx="1058881"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5" name="Straight Connector 64"/>
          <p:cNvCxnSpPr/>
          <p:nvPr/>
        </p:nvCxnSpPr>
        <p:spPr bwMode="auto">
          <a:xfrm>
            <a:off x="2640534" y="4121825"/>
            <a:ext cx="159986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 name="Straight Connector 65"/>
          <p:cNvCxnSpPr/>
          <p:nvPr/>
        </p:nvCxnSpPr>
        <p:spPr bwMode="auto">
          <a:xfrm flipV="1">
            <a:off x="3253324" y="4747116"/>
            <a:ext cx="3244318" cy="15612"/>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3373598" y="3203311"/>
            <a:ext cx="3000974"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8" name="Rectangle 67"/>
          <p:cNvSpPr/>
          <p:nvPr/>
        </p:nvSpPr>
        <p:spPr>
          <a:xfrm>
            <a:off x="4987788" y="4084054"/>
            <a:ext cx="805464"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Unassociated neg.</a:t>
            </a:r>
            <a:endParaRPr lang="en-US" sz="600" dirty="0">
              <a:solidFill>
                <a:schemeClr val="tx1"/>
              </a:solidFill>
            </a:endParaRPr>
          </a:p>
        </p:txBody>
      </p:sp>
      <p:sp>
        <p:nvSpPr>
          <p:cNvPr id="69" name="Rectangle 68"/>
          <p:cNvSpPr/>
          <p:nvPr/>
        </p:nvSpPr>
        <p:spPr>
          <a:xfrm>
            <a:off x="5809854" y="4077072"/>
            <a:ext cx="736938"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600" dirty="0" smtClean="0">
                <a:solidFill>
                  <a:schemeClr val="tx1"/>
                </a:solidFill>
              </a:rPr>
              <a:t>associated </a:t>
            </a:r>
          </a:p>
          <a:p>
            <a:pPr algn="ctr">
              <a:defRPr/>
            </a:pPr>
            <a:r>
              <a:rPr lang="en-US" sz="600" dirty="0" smtClean="0">
                <a:solidFill>
                  <a:schemeClr val="tx1"/>
                </a:solidFill>
              </a:rPr>
              <a:t>neg.</a:t>
            </a:r>
            <a:endParaRPr lang="en-US" sz="600" dirty="0">
              <a:solidFill>
                <a:schemeClr val="tx1"/>
              </a:solidFill>
            </a:endParaRPr>
          </a:p>
        </p:txBody>
      </p:sp>
      <p:cxnSp>
        <p:nvCxnSpPr>
          <p:cNvPr id="70" name="Straight Connector 69"/>
          <p:cNvCxnSpPr/>
          <p:nvPr/>
        </p:nvCxnSpPr>
        <p:spPr bwMode="auto">
          <a:xfrm>
            <a:off x="5809852" y="4278494"/>
            <a:ext cx="752876"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1" name="Rectangle 70"/>
          <p:cNvSpPr/>
          <p:nvPr/>
        </p:nvSpPr>
        <p:spPr>
          <a:xfrm>
            <a:off x="4197539" y="4084054"/>
            <a:ext cx="791793"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PHY waveform</a:t>
            </a:r>
            <a:endParaRPr lang="en-US" sz="600" dirty="0">
              <a:solidFill>
                <a:schemeClr val="tx1"/>
              </a:solidFill>
            </a:endParaRPr>
          </a:p>
        </p:txBody>
      </p:sp>
      <p:cxnSp>
        <p:nvCxnSpPr>
          <p:cNvPr id="72" name="Straight Connector 71"/>
          <p:cNvCxnSpPr/>
          <p:nvPr/>
        </p:nvCxnSpPr>
        <p:spPr bwMode="auto">
          <a:xfrm>
            <a:off x="4238118" y="4285476"/>
            <a:ext cx="63994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3" name="Straight Connector 72"/>
          <p:cNvCxnSpPr/>
          <p:nvPr/>
        </p:nvCxnSpPr>
        <p:spPr bwMode="auto">
          <a:xfrm>
            <a:off x="4962793" y="4285476"/>
            <a:ext cx="79993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4" name="Rectangle 73"/>
          <p:cNvSpPr/>
          <p:nvPr/>
        </p:nvSpPr>
        <p:spPr>
          <a:xfrm>
            <a:off x="3299618" y="3550410"/>
            <a:ext cx="3254554" cy="252610"/>
          </a:xfrm>
          <a:prstGeom prst="rect">
            <a:avLst/>
          </a:prstGeom>
          <a:solidFill>
            <a:schemeClr val="accent1">
              <a:alpha val="6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75" name="Straight Connector 74"/>
          <p:cNvCxnSpPr/>
          <p:nvPr/>
        </p:nvCxnSpPr>
        <p:spPr bwMode="auto">
          <a:xfrm>
            <a:off x="3298718" y="3829298"/>
            <a:ext cx="89404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 name="Straight Connector 75"/>
          <p:cNvCxnSpPr/>
          <p:nvPr/>
        </p:nvCxnSpPr>
        <p:spPr bwMode="auto">
          <a:xfrm>
            <a:off x="5776673" y="3824858"/>
            <a:ext cx="692019"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 name="Straight Connector 76"/>
          <p:cNvCxnSpPr/>
          <p:nvPr/>
        </p:nvCxnSpPr>
        <p:spPr bwMode="auto">
          <a:xfrm>
            <a:off x="4989332" y="3824858"/>
            <a:ext cx="7058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 name="Straight Connector 77"/>
          <p:cNvCxnSpPr/>
          <p:nvPr/>
        </p:nvCxnSpPr>
        <p:spPr bwMode="auto">
          <a:xfrm>
            <a:off x="4209812" y="3824858"/>
            <a:ext cx="6587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79" name="Group 78"/>
          <p:cNvGrpSpPr/>
          <p:nvPr/>
        </p:nvGrpSpPr>
        <p:grpSpPr>
          <a:xfrm>
            <a:off x="3309937" y="3547871"/>
            <a:ext cx="3244236" cy="257760"/>
            <a:chOff x="2515383" y="2827791"/>
            <a:chExt cx="2920713" cy="187855"/>
          </a:xfrm>
        </p:grpSpPr>
        <p:sp>
          <p:nvSpPr>
            <p:cNvPr id="80" name="Rectangle 79"/>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 sequence</a:t>
              </a:r>
              <a:endParaRPr lang="en-US" sz="600" dirty="0">
                <a:solidFill>
                  <a:schemeClr val="tx1"/>
                </a:solidFill>
              </a:endParaRPr>
            </a:p>
          </p:txBody>
        </p:sp>
        <p:sp>
          <p:nvSpPr>
            <p:cNvPr id="81" name="Rectangle 80"/>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a:t>
              </a:r>
            </a:p>
            <a:p>
              <a:pPr algn="ctr">
                <a:defRPr/>
              </a:pPr>
              <a:r>
                <a:rPr lang="en-US" sz="600" dirty="0" smtClean="0">
                  <a:solidFill>
                    <a:schemeClr val="tx1"/>
                  </a:solidFill>
                </a:rPr>
                <a:t>Resource all.</a:t>
              </a:r>
              <a:endParaRPr lang="en-US" sz="600" dirty="0">
                <a:solidFill>
                  <a:schemeClr val="tx1"/>
                </a:solidFill>
              </a:endParaRPr>
            </a:p>
          </p:txBody>
        </p:sp>
        <p:sp>
          <p:nvSpPr>
            <p:cNvPr id="82" name="Rectangle 81"/>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SU sequence</a:t>
              </a:r>
              <a:endParaRPr lang="en-US" sz="600" dirty="0">
                <a:solidFill>
                  <a:schemeClr val="tx1"/>
                </a:solidFill>
              </a:endParaRPr>
            </a:p>
          </p:txBody>
        </p:sp>
        <p:sp>
          <p:nvSpPr>
            <p:cNvPr id="83" name="Rectangle 82"/>
            <p:cNvSpPr/>
            <p:nvPr/>
          </p:nvSpPr>
          <p:spPr>
            <a:xfrm>
              <a:off x="4730632"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Capability ex. and negotiation</a:t>
              </a:r>
              <a:endParaRPr lang="en-US" sz="600" dirty="0">
                <a:solidFill>
                  <a:schemeClr val="tx1"/>
                </a:solidFill>
              </a:endParaRPr>
            </a:p>
          </p:txBody>
        </p:sp>
      </p:grpSp>
      <p:sp>
        <p:nvSpPr>
          <p:cNvPr id="84" name="Text Box 24"/>
          <p:cNvSpPr txBox="1">
            <a:spLocks noChangeArrowheads="1"/>
          </p:cNvSpPr>
          <p:nvPr/>
        </p:nvSpPr>
        <p:spPr bwMode="auto">
          <a:xfrm>
            <a:off x="5914537" y="2595995"/>
            <a:ext cx="71475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July 18</a:t>
            </a:r>
          </a:p>
          <a:p>
            <a:pPr algn="ctr"/>
            <a:r>
              <a:rPr lang="en-US" altLang="en-US" sz="600" dirty="0" smtClean="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a:t>
            </a:r>
            <a:r>
              <a:rPr lang="en-US" altLang="en-US" sz="600" dirty="0" smtClean="0">
                <a:latin typeface="Arial" panose="020B0604020202020204" pitchFamily="34" charset="0"/>
                <a:cs typeface="Arial" panose="020B0604020202020204" pitchFamily="34" charset="0"/>
              </a:rPr>
              <a:t>omment</a:t>
            </a:r>
          </a:p>
          <a:p>
            <a:pPr algn="ctr"/>
            <a:r>
              <a:rPr lang="en-US" altLang="en-US" sz="600" dirty="0" smtClean="0">
                <a:latin typeface="Arial" panose="020B0604020202020204" pitchFamily="34" charset="0"/>
                <a:cs typeface="Arial" panose="020B0604020202020204" pitchFamily="34" charset="0"/>
              </a:rPr>
              <a:t>collection</a:t>
            </a:r>
            <a:endParaRPr lang="en-US" altLang="en-US" sz="600" dirty="0">
              <a:latin typeface="Arial" panose="020B0604020202020204" pitchFamily="34" charset="0"/>
              <a:cs typeface="Arial" panose="020B0604020202020204" pitchFamily="34" charset="0"/>
            </a:endParaRPr>
          </a:p>
        </p:txBody>
      </p:sp>
      <p:sp>
        <p:nvSpPr>
          <p:cNvPr id="85" name="Isosceles Triangle 84"/>
          <p:cNvSpPr>
            <a:spLocks noChangeArrowheads="1"/>
          </p:cNvSpPr>
          <p:nvPr/>
        </p:nvSpPr>
        <p:spPr bwMode="auto">
          <a:xfrm>
            <a:off x="6180138" y="2411146"/>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6" name="Isosceles Triangle 85"/>
          <p:cNvSpPr>
            <a:spLocks noChangeArrowheads="1"/>
          </p:cNvSpPr>
          <p:nvPr/>
        </p:nvSpPr>
        <p:spPr bwMode="auto">
          <a:xfrm>
            <a:off x="6233413" y="2409899"/>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7" name="Text Box 24"/>
          <p:cNvSpPr txBox="1">
            <a:spLocks noChangeArrowheads="1"/>
          </p:cNvSpPr>
          <p:nvPr/>
        </p:nvSpPr>
        <p:spPr bwMode="auto">
          <a:xfrm>
            <a:off x="5828183" y="2363863"/>
            <a:ext cx="43659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SFD</a:t>
            </a:r>
          </a:p>
          <a:p>
            <a:pPr algn="ctr"/>
            <a:r>
              <a:rPr lang="en-US" altLang="en-US" sz="600" dirty="0" smtClean="0">
                <a:latin typeface="Arial" panose="020B0604020202020204" pitchFamily="34" charset="0"/>
                <a:cs typeface="Arial" panose="020B0604020202020204" pitchFamily="34" charset="0"/>
              </a:rPr>
              <a:t>Final</a:t>
            </a:r>
            <a:endParaRPr lang="en-US" altLang="en-US" sz="600" dirty="0">
              <a:latin typeface="Arial" panose="020B0604020202020204" pitchFamily="34" charset="0"/>
              <a:cs typeface="Arial" panose="020B0604020202020204" pitchFamily="34" charset="0"/>
            </a:endParaRPr>
          </a:p>
        </p:txBody>
      </p:sp>
      <p:cxnSp>
        <p:nvCxnSpPr>
          <p:cNvPr id="88" name="Straight Connector 87"/>
          <p:cNvCxnSpPr/>
          <p:nvPr/>
        </p:nvCxnSpPr>
        <p:spPr bwMode="auto">
          <a:xfrm>
            <a:off x="4180947" y="3377312"/>
            <a:ext cx="2988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Straight Connector 88"/>
          <p:cNvCxnSpPr/>
          <p:nvPr/>
        </p:nvCxnSpPr>
        <p:spPr bwMode="auto">
          <a:xfrm>
            <a:off x="3331502" y="5341589"/>
            <a:ext cx="315958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0" name="Isosceles Triangle 89"/>
          <p:cNvSpPr>
            <a:spLocks noChangeArrowheads="1"/>
          </p:cNvSpPr>
          <p:nvPr/>
        </p:nvSpPr>
        <p:spPr bwMode="auto">
          <a:xfrm>
            <a:off x="6976580" y="2445796"/>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91" name="Text Box 24"/>
          <p:cNvSpPr txBox="1">
            <a:spLocks noChangeArrowheads="1"/>
          </p:cNvSpPr>
          <p:nvPr/>
        </p:nvSpPr>
        <p:spPr bwMode="auto">
          <a:xfrm>
            <a:off x="7072307" y="2379400"/>
            <a:ext cx="658690"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Initial</a:t>
            </a:r>
          </a:p>
          <a:p>
            <a:pPr algn="ctr"/>
            <a:r>
              <a:rPr lang="en-US" altLang="en-US" sz="600" dirty="0" smtClean="0">
                <a:latin typeface="Arial" panose="020B0604020202020204" pitchFamily="34" charset="0"/>
                <a:cs typeface="Arial" panose="020B0604020202020204" pitchFamily="34" charset="0"/>
              </a:rPr>
              <a:t>WG ballot</a:t>
            </a:r>
            <a:endParaRPr lang="en-US" altLang="en-US" sz="600" dirty="0">
              <a:latin typeface="Arial" panose="020B0604020202020204" pitchFamily="34" charset="0"/>
              <a:cs typeface="Arial" panose="020B0604020202020204" pitchFamily="34" charset="0"/>
            </a:endParaRPr>
          </a:p>
        </p:txBody>
      </p:sp>
      <p:sp>
        <p:nvSpPr>
          <p:cNvPr id="93" name="Rectangle 92"/>
          <p:cNvSpPr/>
          <p:nvPr/>
        </p:nvSpPr>
        <p:spPr>
          <a:xfrm>
            <a:off x="6384032" y="3174004"/>
            <a:ext cx="777310" cy="182987"/>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smtClean="0">
                <a:solidFill>
                  <a:schemeClr val="tx1"/>
                </a:solidFill>
              </a:rPr>
              <a:t>CC28</a:t>
            </a:r>
            <a:endParaRPr lang="en-US" sz="1100" dirty="0">
              <a:solidFill>
                <a:schemeClr val="tx1"/>
              </a:solidFill>
            </a:endParaRPr>
          </a:p>
        </p:txBody>
      </p:sp>
      <p:sp>
        <p:nvSpPr>
          <p:cNvPr id="92" name="Rectangle 91"/>
          <p:cNvSpPr/>
          <p:nvPr/>
        </p:nvSpPr>
        <p:spPr>
          <a:xfrm>
            <a:off x="7150789" y="3176546"/>
            <a:ext cx="1039262" cy="185525"/>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smtClean="0">
                <a:solidFill>
                  <a:schemeClr val="tx1"/>
                </a:solidFill>
              </a:rPr>
              <a:t>LB240 CR </a:t>
            </a:r>
            <a:endParaRPr lang="en-US" sz="1100" dirty="0">
              <a:solidFill>
                <a:schemeClr val="tx1"/>
              </a:solidFill>
            </a:endParaRPr>
          </a:p>
        </p:txBody>
      </p:sp>
      <p:sp>
        <p:nvSpPr>
          <p:cNvPr id="94" name="Oval Callout 93"/>
          <p:cNvSpPr/>
          <p:nvPr/>
        </p:nvSpPr>
        <p:spPr bwMode="auto">
          <a:xfrm>
            <a:off x="6907587" y="3763293"/>
            <a:ext cx="953900" cy="350050"/>
          </a:xfrm>
          <a:prstGeom prst="wedgeEllipseCallout">
            <a:avLst>
              <a:gd name="adj1" fmla="val -23881"/>
              <a:gd name="adj2" fmla="val -165010"/>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smtClean="0">
                <a:solidFill>
                  <a:schemeClr val="tx1"/>
                </a:solidFill>
              </a:rPr>
              <a:t>Initial WG ballot LB240</a:t>
            </a:r>
            <a:endParaRPr kumimoji="0" lang="en-US" sz="900" b="1" i="0" u="none" strike="noStrike" cap="none" normalizeH="0" baseline="0" dirty="0" smtClean="0">
              <a:ln>
                <a:noFill/>
              </a:ln>
              <a:solidFill>
                <a:schemeClr val="tx1"/>
              </a:solidFill>
              <a:effectLst/>
            </a:endParaRPr>
          </a:p>
        </p:txBody>
      </p:sp>
      <p:sp>
        <p:nvSpPr>
          <p:cNvPr id="62" name="Oval Callout 61"/>
          <p:cNvSpPr/>
          <p:nvPr/>
        </p:nvSpPr>
        <p:spPr bwMode="auto">
          <a:xfrm>
            <a:off x="5823938" y="3763293"/>
            <a:ext cx="953900" cy="350050"/>
          </a:xfrm>
          <a:prstGeom prst="wedgeEllipseCallout">
            <a:avLst>
              <a:gd name="adj1" fmla="val 9137"/>
              <a:gd name="adj2" fmla="val -215803"/>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smtClean="0">
                <a:solidFill>
                  <a:schemeClr val="tx1"/>
                </a:solidFill>
              </a:rPr>
              <a:t>SF</a:t>
            </a:r>
            <a:r>
              <a:rPr kumimoji="0" lang="en-US" sz="900" b="1" i="0" u="none" strike="noStrike" cap="none" normalizeH="0" baseline="0" dirty="0" smtClean="0">
                <a:ln>
                  <a:noFill/>
                </a:ln>
                <a:solidFill>
                  <a:schemeClr val="tx1"/>
                </a:solidFill>
                <a:effectLst/>
                <a:latin typeface="Times New Roman" pitchFamily="16" charset="0"/>
                <a:ea typeface="MS Gothic" charset="-128"/>
              </a:rPr>
              <a:t>D Freeze</a:t>
            </a:r>
          </a:p>
        </p:txBody>
      </p:sp>
      <p:sp>
        <p:nvSpPr>
          <p:cNvPr id="8" name="Text Box 24"/>
          <p:cNvSpPr txBox="1">
            <a:spLocks noChangeArrowheads="1"/>
          </p:cNvSpPr>
          <p:nvPr/>
        </p:nvSpPr>
        <p:spPr bwMode="auto">
          <a:xfrm>
            <a:off x="119336" y="2376129"/>
            <a:ext cx="1118591"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95" name="Text Box 26"/>
          <p:cNvSpPr txBox="1">
            <a:spLocks noChangeArrowheads="1"/>
          </p:cNvSpPr>
          <p:nvPr/>
        </p:nvSpPr>
        <p:spPr bwMode="auto">
          <a:xfrm flipH="1">
            <a:off x="8648114" y="2625827"/>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a:t>
            </a:r>
            <a:r>
              <a:rPr lang="en-US" altLang="en-US" sz="600" dirty="0" smtClean="0">
                <a:latin typeface="Arial" panose="020B0604020202020204" pitchFamily="34" charset="0"/>
                <a:cs typeface="Arial" panose="020B0604020202020204" pitchFamily="34" charset="0"/>
              </a:rPr>
              <a:t>3.0</a:t>
            </a:r>
            <a:r>
              <a:rPr lang="en-US" altLang="en-US" sz="600" dirty="0">
                <a:latin typeface="Arial" panose="020B0604020202020204" pitchFamily="34" charset="0"/>
                <a:cs typeface="Arial" panose="020B0604020202020204" pitchFamily="34" charset="0"/>
              </a:rPr>
              <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1</a:t>
            </a:r>
            <a:r>
              <a:rPr lang="en-US" altLang="en-US" sz="600" dirty="0" smtClean="0">
                <a:latin typeface="Arial" panose="020B0604020202020204" pitchFamily="34" charset="0"/>
                <a:cs typeface="Arial" panose="020B0604020202020204" pitchFamily="34" charset="0"/>
              </a:rPr>
              <a:t>-</a:t>
            </a:r>
            <a:r>
              <a:rPr lang="en-US" altLang="en-US" sz="600" dirty="0" smtClean="0">
                <a:latin typeface="Arial" panose="020B0604020202020204" pitchFamily="34" charset="0"/>
                <a:cs typeface="Arial" panose="020B0604020202020204" pitchFamily="34" charset="0"/>
              </a:rPr>
              <a:t>2020</a:t>
            </a:r>
          </a:p>
          <a:p>
            <a:pPr algn="ctr"/>
            <a:r>
              <a:rPr lang="en-US" altLang="en-US" sz="600" dirty="0" smtClean="0">
                <a:latin typeface="Arial" panose="020B0604020202020204" pitchFamily="34" charset="0"/>
                <a:cs typeface="Arial" panose="020B0604020202020204" pitchFamily="34" charset="0"/>
              </a:rPr>
              <a:t>Recirculation</a:t>
            </a:r>
            <a:endParaRPr lang="en-US" altLang="en-US" sz="600" dirty="0">
              <a:latin typeface="Arial" panose="020B0604020202020204" pitchFamily="34" charset="0"/>
              <a:cs typeface="Arial" panose="020B0604020202020204" pitchFamily="34" charset="0"/>
            </a:endParaRPr>
          </a:p>
        </p:txBody>
      </p:sp>
      <p:sp>
        <p:nvSpPr>
          <p:cNvPr id="96" name="Isosceles Triangle 95"/>
          <p:cNvSpPr>
            <a:spLocks noChangeArrowheads="1"/>
          </p:cNvSpPr>
          <p:nvPr/>
        </p:nvSpPr>
        <p:spPr bwMode="auto">
          <a:xfrm flipH="1">
            <a:off x="8847370" y="2406437"/>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01" name="Text Box 26"/>
          <p:cNvSpPr txBox="1">
            <a:spLocks noChangeArrowheads="1"/>
          </p:cNvSpPr>
          <p:nvPr/>
        </p:nvSpPr>
        <p:spPr bwMode="auto">
          <a:xfrm flipH="1">
            <a:off x="9258986" y="2619943"/>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a:t>
            </a:r>
            <a:r>
              <a:rPr lang="en-US" altLang="en-US" sz="600" dirty="0" smtClean="0">
                <a:latin typeface="Arial" panose="020B0604020202020204" pitchFamily="34" charset="0"/>
                <a:cs typeface="Arial" panose="020B0604020202020204" pitchFamily="34" charset="0"/>
              </a:rPr>
              <a:t>4.0</a:t>
            </a:r>
            <a:r>
              <a:rPr lang="en-US" altLang="en-US" sz="600" dirty="0">
                <a:latin typeface="Arial" panose="020B0604020202020204" pitchFamily="34" charset="0"/>
                <a:cs typeface="Arial" panose="020B0604020202020204" pitchFamily="34" charset="0"/>
              </a:rPr>
              <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7</a:t>
            </a:r>
            <a:r>
              <a:rPr lang="en-US" altLang="en-US" sz="600" dirty="0" smtClean="0">
                <a:latin typeface="Arial" panose="020B0604020202020204" pitchFamily="34" charset="0"/>
                <a:cs typeface="Arial" panose="020B0604020202020204" pitchFamily="34" charset="0"/>
              </a:rPr>
              <a:t>-</a:t>
            </a:r>
            <a:r>
              <a:rPr lang="en-US" altLang="en-US" sz="600" dirty="0" smtClean="0">
                <a:latin typeface="Arial" panose="020B0604020202020204" pitchFamily="34" charset="0"/>
                <a:cs typeface="Arial" panose="020B0604020202020204" pitchFamily="34" charset="0"/>
              </a:rPr>
              <a:t>2020</a:t>
            </a:r>
          </a:p>
          <a:p>
            <a:pPr algn="ctr"/>
            <a:r>
              <a:rPr lang="en-US" altLang="en-US" sz="600" dirty="0" smtClean="0">
                <a:latin typeface="Arial" panose="020B0604020202020204" pitchFamily="34" charset="0"/>
                <a:cs typeface="Arial" panose="020B0604020202020204" pitchFamily="34" charset="0"/>
              </a:rPr>
              <a:t>Recirculation</a:t>
            </a:r>
            <a:endParaRPr lang="en-US" altLang="en-US" sz="600" dirty="0">
              <a:latin typeface="Arial" panose="020B0604020202020204" pitchFamily="34" charset="0"/>
              <a:cs typeface="Arial" panose="020B0604020202020204" pitchFamily="34" charset="0"/>
            </a:endParaRPr>
          </a:p>
        </p:txBody>
      </p:sp>
      <p:sp>
        <p:nvSpPr>
          <p:cNvPr id="102" name="Isosceles Triangle 101"/>
          <p:cNvSpPr>
            <a:spLocks noChangeArrowheads="1"/>
          </p:cNvSpPr>
          <p:nvPr/>
        </p:nvSpPr>
        <p:spPr bwMode="auto">
          <a:xfrm flipH="1">
            <a:off x="9458242" y="2400553"/>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3741209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z="4400" dirty="0" smtClean="0"/>
              <a:t>Timelines	</a:t>
            </a:r>
            <a:endParaRPr lang="en-US" sz="4400" dirty="0"/>
          </a:p>
        </p:txBody>
      </p:sp>
      <p:sp>
        <p:nvSpPr>
          <p:cNvPr id="3" name="Content Placeholder 2"/>
          <p:cNvSpPr>
            <a:spLocks noGrp="1"/>
          </p:cNvSpPr>
          <p:nvPr>
            <p:ph idx="1"/>
          </p:nvPr>
        </p:nvSpPr>
        <p:spPr/>
        <p:txBody>
          <a:bodyPr/>
          <a:lstStyle/>
          <a:p>
            <a:pPr marL="0" indent="0"/>
            <a:r>
              <a:rPr lang="en-US" b="0" dirty="0" smtClean="0"/>
              <a:t>Motion</a:t>
            </a:r>
          </a:p>
          <a:p>
            <a:pPr marL="0" indent="0"/>
            <a:r>
              <a:rPr lang="en-US" b="0" dirty="0" err="1" smtClean="0"/>
              <a:t>TGaz</a:t>
            </a:r>
            <a:r>
              <a:rPr lang="en-US" b="0" dirty="0" smtClean="0"/>
              <a:t> commits to the timelines as depicted by slide 60 of submission 11-19-200r6.</a:t>
            </a:r>
          </a:p>
          <a:p>
            <a:pPr marL="0" indent="0"/>
            <a:endParaRPr lang="en-US" b="0" dirty="0"/>
          </a:p>
          <a:p>
            <a:pPr marL="0" indent="0"/>
            <a:r>
              <a:rPr lang="en-US" b="0" dirty="0" smtClean="0"/>
              <a:t>Moved: Christian Berger</a:t>
            </a:r>
          </a:p>
          <a:p>
            <a:pPr marL="0" indent="0"/>
            <a:r>
              <a:rPr lang="en-US" b="0" dirty="0" smtClean="0"/>
              <a:t>Second: Erik Lindskog</a:t>
            </a:r>
          </a:p>
          <a:p>
            <a:pPr marL="0" indent="0"/>
            <a:r>
              <a:rPr lang="en-US" b="0" dirty="0" smtClean="0"/>
              <a:t>Results (Y/N/A): 11/0/4</a:t>
            </a:r>
          </a:p>
          <a:p>
            <a:pPr marL="0" indent="0"/>
            <a:r>
              <a:rPr lang="en-US" b="0" dirty="0" smtClean="0"/>
              <a:t>Motion passes.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301528201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z="4400" dirty="0"/>
              <a:t>TG Status And Work Completed</a:t>
            </a:r>
            <a:endParaRPr lang="en-US" sz="4400"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b="0" dirty="0" smtClean="0"/>
              <a:t>Successful Initial WG ballot LB240 with 79.15%, ~800 technical/~700 editorial.</a:t>
            </a:r>
          </a:p>
          <a:p>
            <a:pPr>
              <a:buFont typeface="Arial" panose="020B0604020202020204" pitchFamily="34" charset="0"/>
              <a:buChar char="•"/>
            </a:pPr>
            <a:r>
              <a:rPr lang="en-US" b="0" dirty="0" smtClean="0"/>
              <a:t>Performed comment assignment of 481 CIDs.</a:t>
            </a:r>
            <a:endParaRPr lang="en-US" b="0" dirty="0"/>
          </a:p>
          <a:p>
            <a:pPr>
              <a:buFont typeface="Arial" panose="020B0604020202020204" pitchFamily="34" charset="0"/>
              <a:buChar char="•"/>
            </a:pPr>
            <a:r>
              <a:rPr lang="en-US" b="0" dirty="0" smtClean="0"/>
              <a:t>Group met for </a:t>
            </a:r>
            <a:r>
              <a:rPr lang="en-US" b="0" dirty="0" smtClean="0"/>
              <a:t>5 meeting slots and </a:t>
            </a:r>
            <a:r>
              <a:rPr lang="en-US" b="0" dirty="0" smtClean="0"/>
              <a:t>reviewed </a:t>
            </a:r>
            <a:r>
              <a:rPr lang="en-US" b="0" dirty="0"/>
              <a:t>a total of </a:t>
            </a:r>
            <a:r>
              <a:rPr lang="en-US" b="0" dirty="0" smtClean="0"/>
              <a:t>14 submissions</a:t>
            </a:r>
            <a:r>
              <a:rPr lang="en-US" b="0" dirty="0" smtClean="0"/>
              <a:t>.</a:t>
            </a:r>
          </a:p>
          <a:p>
            <a:pPr>
              <a:buFont typeface="Arial" panose="020B0604020202020204" pitchFamily="34" charset="0"/>
              <a:buChar char="•"/>
            </a:pPr>
            <a:endParaRPr lang="en-US" b="0" dirty="0" smtClean="0"/>
          </a:p>
          <a:p>
            <a:pPr>
              <a:buFont typeface="Arial" panose="020B0604020202020204" pitchFamily="34" charset="0"/>
              <a:buChar char="•"/>
            </a:pPr>
            <a:endParaRPr lang="en-US" b="0" dirty="0"/>
          </a:p>
          <a:p>
            <a:pPr marL="457200" lvl="1" indent="0"/>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170341199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Teleconference Schedule</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smtClean="0"/>
              <a:t>Mar</a:t>
            </a:r>
            <a:r>
              <a:rPr lang="en-US" altLang="en-US" dirty="0"/>
              <a:t>. </a:t>
            </a:r>
            <a:r>
              <a:rPr lang="en-US" altLang="en-US" dirty="0" smtClean="0"/>
              <a:t>27</a:t>
            </a:r>
            <a:r>
              <a:rPr lang="en-US" altLang="en-US" baseline="30000" dirty="0" smtClean="0"/>
              <a:t>th</a:t>
            </a:r>
            <a:r>
              <a:rPr lang="en-US" altLang="en-US" dirty="0" smtClean="0"/>
              <a:t>  </a:t>
            </a:r>
            <a:r>
              <a:rPr lang="en-US" altLang="en-US" dirty="0"/>
              <a:t>(Wednesday), </a:t>
            </a:r>
            <a:r>
              <a:rPr lang="en-US" altLang="en-US" dirty="0" smtClean="0"/>
              <a:t>13:00 </a:t>
            </a:r>
            <a:r>
              <a:rPr lang="en-US" altLang="en-US" dirty="0"/>
              <a:t>ET – </a:t>
            </a:r>
            <a:r>
              <a:rPr lang="en-US" altLang="en-US" dirty="0" smtClean="0"/>
              <a:t>14:30 ET</a:t>
            </a:r>
            <a:endParaRPr lang="en-US" altLang="en-US" dirty="0"/>
          </a:p>
          <a:p>
            <a:pPr>
              <a:buFont typeface="Arial" panose="020B0604020202020204" pitchFamily="34" charset="0"/>
              <a:buChar char="•"/>
            </a:pPr>
            <a:r>
              <a:rPr lang="en-US" altLang="en-US" dirty="0" smtClean="0"/>
              <a:t>Apr. 3</a:t>
            </a:r>
            <a:r>
              <a:rPr lang="en-US" altLang="en-US" baseline="30000" dirty="0" smtClean="0"/>
              <a:t>rd</a:t>
            </a:r>
            <a:r>
              <a:rPr lang="en-US" altLang="en-US" dirty="0" smtClean="0"/>
              <a:t> 	(Wednesday</a:t>
            </a:r>
            <a:r>
              <a:rPr lang="en-US" altLang="en-US" dirty="0"/>
              <a:t>), </a:t>
            </a:r>
            <a:r>
              <a:rPr lang="en-US" altLang="en-US" dirty="0" smtClean="0"/>
              <a:t>13:00 </a:t>
            </a:r>
            <a:r>
              <a:rPr lang="en-US" altLang="en-US" dirty="0"/>
              <a:t>ET – </a:t>
            </a:r>
            <a:r>
              <a:rPr lang="en-US" altLang="en-US" dirty="0" smtClean="0"/>
              <a:t>14:30 </a:t>
            </a:r>
            <a:r>
              <a:rPr lang="en-US" altLang="en-US" dirty="0"/>
              <a:t>ET</a:t>
            </a:r>
          </a:p>
          <a:p>
            <a:pPr>
              <a:buFont typeface="Arial" panose="020B0604020202020204" pitchFamily="34" charset="0"/>
              <a:buChar char="•"/>
            </a:pPr>
            <a:r>
              <a:rPr lang="en-US" altLang="en-US" dirty="0"/>
              <a:t>Apr. </a:t>
            </a:r>
            <a:r>
              <a:rPr lang="en-US" altLang="en-US" dirty="0" smtClean="0"/>
              <a:t>10</a:t>
            </a:r>
            <a:r>
              <a:rPr lang="en-US" altLang="en-US" baseline="30000" dirty="0" smtClean="0"/>
              <a:t>th</a:t>
            </a:r>
            <a:r>
              <a:rPr lang="en-US" altLang="en-US" dirty="0" smtClean="0"/>
              <a:t> </a:t>
            </a:r>
            <a:r>
              <a:rPr lang="en-US" altLang="en-US" dirty="0"/>
              <a:t>	(Wednesday), </a:t>
            </a:r>
            <a:r>
              <a:rPr lang="en-US" altLang="en-US" dirty="0" smtClean="0"/>
              <a:t>13:00 </a:t>
            </a:r>
            <a:r>
              <a:rPr lang="en-US" altLang="en-US" dirty="0"/>
              <a:t>ET – </a:t>
            </a:r>
            <a:r>
              <a:rPr lang="en-US" altLang="en-US" dirty="0" smtClean="0"/>
              <a:t>14:30 ET</a:t>
            </a:r>
          </a:p>
          <a:p>
            <a:pPr>
              <a:buFont typeface="Arial" panose="020B0604020202020204" pitchFamily="34" charset="0"/>
              <a:buChar char="•"/>
            </a:pPr>
            <a:r>
              <a:rPr lang="en-US" altLang="en-US" dirty="0" smtClean="0"/>
              <a:t>Apr. 17</a:t>
            </a:r>
            <a:r>
              <a:rPr lang="en-US" altLang="en-US" baseline="30000" dirty="0" smtClean="0"/>
              <a:t>th</a:t>
            </a:r>
            <a:r>
              <a:rPr lang="en-US" altLang="en-US" dirty="0" smtClean="0"/>
              <a:t> </a:t>
            </a:r>
            <a:r>
              <a:rPr lang="en-US" altLang="en-US" dirty="0"/>
              <a:t>	(Wednesday), </a:t>
            </a:r>
            <a:r>
              <a:rPr lang="en-US" altLang="en-US" dirty="0" smtClean="0"/>
              <a:t>13:00 </a:t>
            </a:r>
            <a:r>
              <a:rPr lang="en-US" altLang="en-US" dirty="0"/>
              <a:t>ET – </a:t>
            </a:r>
            <a:r>
              <a:rPr lang="en-US" altLang="en-US" dirty="0" smtClean="0"/>
              <a:t>14:30 </a:t>
            </a:r>
            <a:r>
              <a:rPr lang="en-US" altLang="en-US" dirty="0"/>
              <a:t>ET</a:t>
            </a:r>
          </a:p>
          <a:p>
            <a:pPr>
              <a:buFont typeface="Arial" panose="020B0604020202020204" pitchFamily="34" charset="0"/>
              <a:buChar char="•"/>
            </a:pPr>
            <a:r>
              <a:rPr lang="en-US" altLang="en-US" dirty="0"/>
              <a:t>Apr. </a:t>
            </a:r>
            <a:r>
              <a:rPr lang="en-US" altLang="en-US" dirty="0" smtClean="0"/>
              <a:t>24</a:t>
            </a:r>
            <a:r>
              <a:rPr lang="en-US" altLang="en-US" baseline="30000" dirty="0" smtClean="0"/>
              <a:t>th</a:t>
            </a:r>
            <a:r>
              <a:rPr lang="en-US" altLang="en-US" dirty="0" smtClean="0"/>
              <a:t>  </a:t>
            </a:r>
            <a:r>
              <a:rPr lang="en-US" altLang="en-US" dirty="0"/>
              <a:t>	(Wednesday), </a:t>
            </a:r>
            <a:r>
              <a:rPr lang="en-US" altLang="en-US" dirty="0" smtClean="0"/>
              <a:t>13:00 </a:t>
            </a:r>
            <a:r>
              <a:rPr lang="en-US" altLang="en-US" dirty="0"/>
              <a:t>ET – </a:t>
            </a:r>
            <a:r>
              <a:rPr lang="en-US" altLang="en-US" dirty="0" smtClean="0"/>
              <a:t>14:30 ET</a:t>
            </a:r>
          </a:p>
          <a:p>
            <a:pPr>
              <a:buFont typeface="Arial" panose="020B0604020202020204" pitchFamily="34" charset="0"/>
              <a:buChar char="•"/>
            </a:pPr>
            <a:r>
              <a:rPr lang="en-US" altLang="en-US" dirty="0" smtClean="0"/>
              <a:t>May 22</a:t>
            </a:r>
            <a:r>
              <a:rPr lang="en-US" altLang="en-US" baseline="30000" dirty="0" smtClean="0"/>
              <a:t>nd</a:t>
            </a:r>
            <a:r>
              <a:rPr lang="en-US" altLang="en-US" dirty="0" smtClean="0"/>
              <a:t> 	(Wednesday</a:t>
            </a:r>
            <a:r>
              <a:rPr lang="en-US" altLang="en-US" dirty="0"/>
              <a:t>), 13:00 ET – 14:30 </a:t>
            </a:r>
            <a:r>
              <a:rPr lang="en-US" altLang="en-US" dirty="0" smtClean="0"/>
              <a:t>ET</a:t>
            </a:r>
          </a:p>
          <a:p>
            <a:pPr marL="0" indent="0"/>
            <a:endParaRPr lang="en-US" altLang="en-US" dirty="0"/>
          </a:p>
          <a:p>
            <a:pPr>
              <a:buFont typeface="Arial" panose="020B0604020202020204" pitchFamily="34" charset="0"/>
              <a:buChar char="•"/>
            </a:pPr>
            <a:endParaRPr lang="en-US" alt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207172287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TGaz</a:t>
            </a:r>
            <a:r>
              <a:rPr lang="en-US" dirty="0" smtClean="0"/>
              <a:t> process going forward</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CR submissions that are presented in </a:t>
            </a:r>
            <a:r>
              <a:rPr lang="en-US" dirty="0" err="1" smtClean="0"/>
              <a:t>telecons</a:t>
            </a:r>
            <a:r>
              <a:rPr lang="en-US" dirty="0" smtClean="0"/>
              <a:t> and ad hoc and are brought to a </a:t>
            </a:r>
            <a:r>
              <a:rPr lang="en-US" dirty="0" err="1" smtClean="0"/>
              <a:t>strawpoll</a:t>
            </a:r>
            <a:r>
              <a:rPr lang="en-US" dirty="0"/>
              <a:t> </a:t>
            </a:r>
            <a:r>
              <a:rPr lang="en-US" dirty="0" smtClean="0"/>
              <a:t>to adopt.</a:t>
            </a:r>
          </a:p>
          <a:p>
            <a:pPr>
              <a:buFont typeface="Arial" panose="020B0604020202020204" pitchFamily="34" charset="0"/>
              <a:buChar char="•"/>
            </a:pPr>
            <a:r>
              <a:rPr lang="en-US" dirty="0" smtClean="0"/>
              <a:t>For such </a:t>
            </a:r>
            <a:r>
              <a:rPr lang="en-US" dirty="0" err="1" smtClean="0"/>
              <a:t>strawpoll</a:t>
            </a:r>
            <a:r>
              <a:rPr lang="en-US" dirty="0" smtClean="0"/>
              <a:t> that meets the approval requirement for a motion, then the chair will prepare a batch motion for the first meeting of the upcoming session for formal approval, without additional review. If any member requests to have a CID considered separately, it will be pulled out of the batch motion.</a:t>
            </a:r>
            <a:endParaRPr lang="en-US" dirty="0"/>
          </a:p>
          <a:p>
            <a:pPr marL="0" indent="0"/>
            <a:endParaRPr lang="en-US" dirty="0" smtClean="0"/>
          </a:p>
          <a:p>
            <a:pPr>
              <a:buFont typeface="Arial" panose="020B0604020202020204" pitchFamily="34" charset="0"/>
              <a:buChar char="•"/>
            </a:pPr>
            <a:endParaRPr lang="en-US" dirty="0" smtClean="0"/>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53924845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TGaz</a:t>
            </a:r>
            <a:r>
              <a:rPr lang="en-US" dirty="0" smtClean="0"/>
              <a:t> process going forward</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CR submissions that are presented in </a:t>
            </a:r>
            <a:r>
              <a:rPr lang="en-US" dirty="0" err="1" smtClean="0"/>
              <a:t>telecons</a:t>
            </a:r>
            <a:r>
              <a:rPr lang="en-US" dirty="0" smtClean="0"/>
              <a:t> and ad hoc and are brought to a </a:t>
            </a:r>
            <a:r>
              <a:rPr lang="en-US" dirty="0" err="1" smtClean="0"/>
              <a:t>strawpoll</a:t>
            </a:r>
            <a:r>
              <a:rPr lang="en-US" dirty="0"/>
              <a:t> </a:t>
            </a:r>
            <a:r>
              <a:rPr lang="en-US" dirty="0" smtClean="0"/>
              <a:t>to adopt.</a:t>
            </a:r>
          </a:p>
          <a:p>
            <a:pPr>
              <a:buFont typeface="Arial" panose="020B0604020202020204" pitchFamily="34" charset="0"/>
              <a:buChar char="•"/>
            </a:pPr>
            <a:r>
              <a:rPr lang="en-US" dirty="0" smtClean="0"/>
              <a:t>For such </a:t>
            </a:r>
            <a:r>
              <a:rPr lang="en-US" dirty="0" err="1" smtClean="0"/>
              <a:t>strawpoll</a:t>
            </a:r>
            <a:r>
              <a:rPr lang="en-US" dirty="0" smtClean="0"/>
              <a:t> that meets the approval requirement for a motion, then the chair will prepare a batch motion for the first meeting of the upcoming session for formal approval, without additional review. If any member requests to have a CID considered separately, it will be pulled out of the batch motion.</a:t>
            </a:r>
            <a:endParaRPr lang="en-US" dirty="0" smtClean="0"/>
          </a:p>
          <a:p>
            <a:pPr>
              <a:buFont typeface="Arial" panose="020B0604020202020204" pitchFamily="34" charset="0"/>
              <a:buChar char="•"/>
            </a:pPr>
            <a:endParaRPr lang="en-US" dirty="0" smtClean="0"/>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24620528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May Meeting </a:t>
            </a:r>
            <a:r>
              <a:rPr lang="en-US" dirty="0"/>
              <a:t>Goals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b="0" dirty="0" smtClean="0"/>
              <a:t>Continue comment resolution for LB240.</a:t>
            </a:r>
          </a:p>
          <a:p>
            <a:pPr>
              <a:buFont typeface="Arial" panose="020B0604020202020204" pitchFamily="34" charset="0"/>
              <a:buChar char="•"/>
            </a:pPr>
            <a:r>
              <a:rPr lang="en-US" b="0" dirty="0" smtClean="0"/>
              <a:t>Continue comment assignment as needed.</a:t>
            </a:r>
            <a:endParaRPr lang="en-US" b="0" dirty="0" smtClean="0"/>
          </a:p>
          <a:p>
            <a:pPr marL="0" indent="0"/>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92122156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335648702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AOB?</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189651379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smtClean="0"/>
              <a:t>Adjourn</a:t>
            </a:r>
            <a:endParaRPr lang="en-US" sz="6000" dirty="0"/>
          </a:p>
        </p:txBody>
      </p:sp>
      <p:sp>
        <p:nvSpPr>
          <p:cNvPr id="3" name="Content Placeholder 2"/>
          <p:cNvSpPr>
            <a:spLocks noGrp="1"/>
          </p:cNvSpPr>
          <p:nvPr>
            <p:ph idx="1"/>
          </p:nvPr>
        </p:nvSpPr>
        <p:spPr/>
        <p:txBody>
          <a:bodyPr/>
          <a:lstStyle/>
          <a:p>
            <a:endParaRPr lang="en-US" sz="4000" dirty="0" smtClean="0"/>
          </a:p>
          <a:p>
            <a:endParaRPr lang="en-US" sz="4000" dirty="0"/>
          </a:p>
          <a:p>
            <a:pPr algn="ctr"/>
            <a:r>
              <a:rPr lang="en-US" sz="6000" dirty="0" smtClean="0">
                <a:solidFill>
                  <a:srgbClr val="FF0000"/>
                </a:solidFill>
              </a:rPr>
              <a:t>Thank you</a:t>
            </a:r>
            <a:endParaRPr lang="en-US" sz="6000" dirty="0">
              <a:solidFill>
                <a:srgbClr val="FF0000"/>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342637257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3972933485"/>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to adopt text</a:t>
            </a:r>
            <a:endParaRPr lang="en-US" dirty="0"/>
          </a:p>
        </p:txBody>
      </p:sp>
      <p:sp>
        <p:nvSpPr>
          <p:cNvPr id="3" name="Content Placeholder 2"/>
          <p:cNvSpPr>
            <a:spLocks noGrp="1"/>
          </p:cNvSpPr>
          <p:nvPr>
            <p:ph idx="1"/>
          </p:nvPr>
        </p:nvSpPr>
        <p:spPr/>
        <p:txBody>
          <a:bodyPr/>
          <a:lstStyle/>
          <a:p>
            <a:r>
              <a:rPr lang="en-US" dirty="0"/>
              <a:t>Motion</a:t>
            </a:r>
          </a:p>
          <a:p>
            <a:pPr marL="0" indent="0"/>
            <a:r>
              <a:rPr lang="en-US" b="0" dirty="0"/>
              <a:t>Move to adopt document </a:t>
            </a:r>
            <a:r>
              <a:rPr lang="en-US" b="0" dirty="0" smtClean="0"/>
              <a:t>11-18-xxxx r? </a:t>
            </a:r>
            <a:r>
              <a:rPr lang="en-US" b="0" dirty="0"/>
              <a:t>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161160151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7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a:t>
            </a:r>
            <a:r>
              <a:rPr lang="en-GB" dirty="0" smtClean="0"/>
              <a:t>Master, select the top master page (theme slide master).  </a:t>
            </a:r>
            <a:r>
              <a:rPr lang="en-GB" dirty="0"/>
              <a:t>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a:t>
            </a:r>
            <a:r>
              <a:rPr lang="en-GB" dirty="0" smtClean="0"/>
              <a:t>Insert, </a:t>
            </a:r>
            <a:r>
              <a:rPr lang="en-GB" dirty="0"/>
              <a:t>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Date &amp; Time, Fixed </a:t>
            </a:r>
            <a:r>
              <a:rPr lang="en-GB" dirty="0"/>
              <a:t>=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71</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March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72</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March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a:t>
            </a:r>
            <a:r>
              <a:rPr lang="en-GB" dirty="0" smtClean="0"/>
              <a:t>2010-03-01</a:t>
            </a:r>
            <a:endParaRPr lang="en-GB" dirty="0"/>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73</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March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9218" name="Rectangle 2"/>
          <p:cNvSpPr>
            <a:spLocks noGrp="1" noChangeArrowheads="1"/>
          </p:cNvSpPr>
          <p:nvPr>
            <p:ph idx="1"/>
          </p:nvPr>
        </p:nvSpPr>
        <p:spPr>
          <a:ln/>
        </p:spPr>
        <p:txBody>
          <a:bodyPr/>
          <a:lstStyle/>
          <a:p>
            <a:pPr>
              <a:buFont typeface="Times New Roman" pitchFamily="16" charset="0"/>
              <a:buChar char="•"/>
            </a:pPr>
            <a:r>
              <a:rPr lang="en-GB"/>
              <a:t>[begin placing presentation body text here]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74</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March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75</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March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76</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March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a:t>
            </a:r>
            <a:r>
              <a:rPr lang="en-US" altLang="en-US" b="0" dirty="0" smtClean="0">
                <a:latin typeface="Calibri" pitchFamily="34" charset="0"/>
                <a:cs typeface="Calibri" pitchFamily="34" charset="0"/>
              </a:rPr>
              <a:t>Chair.</a:t>
            </a:r>
            <a:r>
              <a:rPr lang="en-US" altLang="en-US" b="0" dirty="0">
                <a:latin typeface="Calibri" pitchFamily="34" charset="0"/>
                <a:cs typeface="Calibri" pitchFamily="34" charset="0"/>
              </a:rPr>
              <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36529634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64938007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23883</TotalTime>
  <Words>4243</Words>
  <Application>Microsoft Office PowerPoint</Application>
  <PresentationFormat>Widescreen</PresentationFormat>
  <Paragraphs>982</Paragraphs>
  <Slides>76</Slides>
  <Notes>18</Notes>
  <HiddenSlides>7</HiddenSlides>
  <MMClips>0</MMClips>
  <ScaleCrop>false</ScaleCrop>
  <HeadingPairs>
    <vt:vector size="8" baseType="variant">
      <vt:variant>
        <vt:lpstr>Fonts Used</vt:lpstr>
      </vt:variant>
      <vt:variant>
        <vt:i4>10</vt:i4>
      </vt:variant>
      <vt:variant>
        <vt:lpstr>Theme</vt:lpstr>
      </vt:variant>
      <vt:variant>
        <vt:i4>1</vt:i4>
      </vt:variant>
      <vt:variant>
        <vt:lpstr>Embedded OLE Servers</vt:lpstr>
      </vt:variant>
      <vt:variant>
        <vt:i4>1</vt:i4>
      </vt:variant>
      <vt:variant>
        <vt:lpstr>Slide Titles</vt:lpstr>
      </vt:variant>
      <vt:variant>
        <vt:i4>76</vt:i4>
      </vt:variant>
    </vt:vector>
  </HeadingPairs>
  <TitlesOfParts>
    <vt:vector size="88" baseType="lpstr">
      <vt:lpstr>Arial Unicode MS</vt:lpstr>
      <vt:lpstr>Microsoft YaHei</vt:lpstr>
      <vt:lpstr>MS Gothic</vt:lpstr>
      <vt:lpstr>MS PGothic</vt:lpstr>
      <vt:lpstr>Arial</vt:lpstr>
      <vt:lpstr>Calibri</vt:lpstr>
      <vt:lpstr>DejaVu Sans</vt:lpstr>
      <vt:lpstr>Monotype Sorts</vt:lpstr>
      <vt:lpstr>Times</vt:lpstr>
      <vt:lpstr>Times New Roman</vt:lpstr>
      <vt:lpstr>Office Theme</vt:lpstr>
      <vt:lpstr>Document</vt:lpstr>
      <vt:lpstr>TGaz Next Generation Positioning  March Meeting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802 Ground rules </vt:lpstr>
      <vt:lpstr>IEEE-SA policy documents</vt:lpstr>
      <vt:lpstr>PowerPoint Presentation</vt:lpstr>
      <vt:lpstr>TGaz Schedule at a glance</vt:lpstr>
      <vt:lpstr>Agenda for the Week</vt:lpstr>
      <vt:lpstr>Submission List for the week (1)</vt:lpstr>
      <vt:lpstr>Submission List for the week (2)</vt:lpstr>
      <vt:lpstr>TG Process</vt:lpstr>
      <vt:lpstr>Meeting Slot # 1 discussion items</vt:lpstr>
      <vt:lpstr>Presentation ordering for slot # 1</vt:lpstr>
      <vt:lpstr>Approval of previous meeting minutes</vt:lpstr>
      <vt:lpstr>Approval of March 6th Telecon Minutes</vt:lpstr>
      <vt:lpstr>CSD Update</vt:lpstr>
      <vt:lpstr>Comment resolution tutorial</vt:lpstr>
      <vt:lpstr>CID Assignment</vt:lpstr>
      <vt:lpstr>CR Submission 11-19-??</vt:lpstr>
      <vt:lpstr>Amendment Text Submission 11-18-xxxx</vt:lpstr>
      <vt:lpstr>Reminder to do attendance</vt:lpstr>
      <vt:lpstr>Recess</vt:lpstr>
      <vt:lpstr>Meeting Slot # 2 discussion items</vt:lpstr>
      <vt:lpstr>Presentation ordering for slot # 2</vt:lpstr>
      <vt:lpstr>TGaz 3 day Ad-Hoc</vt:lpstr>
      <vt:lpstr>CR Submission 11-19-326</vt:lpstr>
      <vt:lpstr>CR Submission 11-19-326</vt:lpstr>
      <vt:lpstr>Reminder to do attendance</vt:lpstr>
      <vt:lpstr>Recess</vt:lpstr>
      <vt:lpstr>Meeting Slot # 3 discussion items</vt:lpstr>
      <vt:lpstr>Presentation ordering for slot # 3</vt:lpstr>
      <vt:lpstr>Submission 11-19-455</vt:lpstr>
      <vt:lpstr>CR Submission 11-19-149</vt:lpstr>
      <vt:lpstr>PowerPoint Presentation</vt:lpstr>
      <vt:lpstr>Reminder to do attendance</vt:lpstr>
      <vt:lpstr>Recess</vt:lpstr>
      <vt:lpstr>Meeting Slot # 4 discussion items</vt:lpstr>
      <vt:lpstr>Presentation ordering for slot # 4</vt:lpstr>
      <vt:lpstr>[Previously announced:] TGaz 3 day Ad-Hoc</vt:lpstr>
      <vt:lpstr>TGaz 3 day Ad-Hoc</vt:lpstr>
      <vt:lpstr>P802.11az Availability on IEEE-SA Store</vt:lpstr>
      <vt:lpstr>CR Submission 11-19-331 - Revised</vt:lpstr>
      <vt:lpstr>CR Submission 11-19-331 (amended) </vt:lpstr>
      <vt:lpstr>CR Submission 11-19-331 (to postpone) </vt:lpstr>
      <vt:lpstr>Submission 11-19-454</vt:lpstr>
      <vt:lpstr>CR Submission 11-19-149</vt:lpstr>
      <vt:lpstr>Review submissions</vt:lpstr>
      <vt:lpstr>Reminder to do attendance</vt:lpstr>
      <vt:lpstr>Recess</vt:lpstr>
      <vt:lpstr>Meeting Slot # 5 discussion items</vt:lpstr>
      <vt:lpstr>Presentation ordering for slot # 5</vt:lpstr>
      <vt:lpstr>Updated Timelines </vt:lpstr>
      <vt:lpstr>Timelines </vt:lpstr>
      <vt:lpstr>TG Status And Work Completed</vt:lpstr>
      <vt:lpstr>Teleconference Schedule</vt:lpstr>
      <vt:lpstr>TGaz process going forward</vt:lpstr>
      <vt:lpstr>TGaz process going forward</vt:lpstr>
      <vt:lpstr>May Meeting Goals</vt:lpstr>
      <vt:lpstr>Reminder to do attendance</vt:lpstr>
      <vt:lpstr>AOB?</vt:lpstr>
      <vt:lpstr>Adjourn</vt:lpstr>
      <vt:lpstr>Motion to adopt text</vt:lpstr>
      <vt:lpstr>802.11 Template Instructions 2/4</vt:lpstr>
      <vt:lpstr>802.11 Template Instructions 3/4</vt:lpstr>
      <vt:lpstr>802.11 Template Instructions 4/4 Recommendations</vt:lpstr>
      <vt:lpstr>PowerPoint Presentation</vt:lpstr>
      <vt:lpstr>PowerPoint Presentation</vt:lpstr>
      <vt:lpstr>References</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CTPClassification=CTP_IC, CTPClassification=CTP_NT</cp:keywords>
  <cp:lastModifiedBy>Segev, Jonathan</cp:lastModifiedBy>
  <cp:revision>341</cp:revision>
  <cp:lastPrinted>1601-01-01T00:00:00Z</cp:lastPrinted>
  <dcterms:created xsi:type="dcterms:W3CDTF">2018-08-06T10:28:59Z</dcterms:created>
  <dcterms:modified xsi:type="dcterms:W3CDTF">2019-03-14T20:42:58Z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7d5b2f1d-f881-47e6-81dd-ba1e0cea913d</vt:lpwstr>
  </property>
  <property fmtid="{D5CDD505-2E9C-101B-9397-08002B2CF9AE}" pid="3" name="CTP_TimeStamp">
    <vt:lpwstr>2019-03-14 20:42:58Z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