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8"/>
  </p:notesMasterIdLst>
  <p:handoutMasterIdLst>
    <p:handoutMasterId r:id="rId69"/>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281" r:id="rId20"/>
    <p:sldId id="317" r:id="rId21"/>
    <p:sldId id="318" r:id="rId22"/>
    <p:sldId id="284" r:id="rId23"/>
    <p:sldId id="314" r:id="rId24"/>
    <p:sldId id="384" r:id="rId25"/>
    <p:sldId id="325" r:id="rId26"/>
    <p:sldId id="385" r:id="rId27"/>
    <p:sldId id="328" r:id="rId28"/>
    <p:sldId id="326" r:id="rId29"/>
    <p:sldId id="287" r:id="rId30"/>
    <p:sldId id="288" r:id="rId31"/>
    <p:sldId id="299" r:id="rId32"/>
    <p:sldId id="300" r:id="rId33"/>
    <p:sldId id="386" r:id="rId34"/>
    <p:sldId id="334" r:id="rId35"/>
    <p:sldId id="387" r:id="rId36"/>
    <p:sldId id="291" r:id="rId37"/>
    <p:sldId id="292" r:id="rId38"/>
    <p:sldId id="301" r:id="rId39"/>
    <p:sldId id="302" r:id="rId40"/>
    <p:sldId id="343" r:id="rId41"/>
    <p:sldId id="342" r:id="rId42"/>
    <p:sldId id="293" r:id="rId43"/>
    <p:sldId id="294" r:id="rId44"/>
    <p:sldId id="303" r:id="rId45"/>
    <p:sldId id="304" r:id="rId46"/>
    <p:sldId id="388" r:id="rId47"/>
    <p:sldId id="389" r:id="rId48"/>
    <p:sldId id="390" r:id="rId49"/>
    <p:sldId id="296" r:id="rId50"/>
    <p:sldId id="305" r:id="rId51"/>
    <p:sldId id="306" r:id="rId52"/>
    <p:sldId id="341" r:id="rId53"/>
    <p:sldId id="309" r:id="rId54"/>
    <p:sldId id="382" r:id="rId55"/>
    <p:sldId id="295" r:id="rId56"/>
    <p:sldId id="313" r:id="rId57"/>
    <p:sldId id="311" r:id="rId58"/>
    <p:sldId id="289" r:id="rId59"/>
    <p:sldId id="290" r:id="rId60"/>
    <p:sldId id="312" r:id="rId61"/>
    <p:sldId id="259" r:id="rId62"/>
    <p:sldId id="260" r:id="rId63"/>
    <p:sldId id="261" r:id="rId64"/>
    <p:sldId id="262" r:id="rId65"/>
    <p:sldId id="263" r:id="rId66"/>
    <p:sldId id="264" r:id="rId6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281"/>
          </p14:sldIdLst>
        </p14:section>
        <p14:section name="Slot#1" id="{61A6E613-32DD-45F7-8FE4-F55F7FE808B5}">
          <p14:sldIdLst>
            <p14:sldId id="317"/>
            <p14:sldId id="318"/>
            <p14:sldId id="284"/>
            <p14:sldId id="314"/>
            <p14:sldId id="384"/>
            <p14:sldId id="325"/>
            <p14:sldId id="385"/>
            <p14:sldId id="328"/>
            <p14:sldId id="326"/>
            <p14:sldId id="287"/>
            <p14:sldId id="288"/>
          </p14:sldIdLst>
        </p14:section>
        <p14:section name="Slot#2" id="{0E687B7E-720E-4035-8603-903AAF037B31}">
          <p14:sldIdLst>
            <p14:sldId id="299"/>
            <p14:sldId id="300"/>
            <p14:sldId id="386"/>
            <p14:sldId id="334"/>
            <p14:sldId id="387"/>
            <p14:sldId id="291"/>
            <p14:sldId id="292"/>
          </p14:sldIdLst>
        </p14:section>
        <p14:section name="Slot#3" id="{5D49AB48-9724-48C6-97B3-577374A1C2CA}">
          <p14:sldIdLst>
            <p14:sldId id="301"/>
            <p14:sldId id="302"/>
            <p14:sldId id="343"/>
            <p14:sldId id="342"/>
            <p14:sldId id="293"/>
            <p14:sldId id="294"/>
          </p14:sldIdLst>
        </p14:section>
        <p14:section name="Slot#4" id="{6193A2DF-E32F-40FC-A604-C1274D537662}">
          <p14:sldIdLst>
            <p14:sldId id="303"/>
            <p14:sldId id="304"/>
            <p14:sldId id="388"/>
            <p14:sldId id="389"/>
            <p14:sldId id="390"/>
            <p14:sldId id="296"/>
          </p14:sldIdLst>
        </p14:section>
        <p14:section name="Slot#5" id="{D51E15C0-1BE5-4B71-8375-F6B1D2A3FFBF}">
          <p14:sldIdLst>
            <p14:sldId id="305"/>
            <p14:sldId id="306"/>
            <p14:sldId id="341"/>
            <p14:sldId id="309"/>
            <p14:sldId id="382"/>
            <p14:sldId id="295"/>
            <p14:sldId id="313"/>
            <p14:sldId id="311"/>
            <p14:sldId id="289"/>
            <p14:sldId id="290"/>
          </p14:sldIdLst>
        </p14:section>
        <p14:section name="Slot #6" id="{C6C71488-E606-43ED-9503-8F91C556A2EE}">
          <p14:sldIdLst/>
        </p14:section>
        <p14:section name="Slot#7" id="{D59D5964-9646-4C25-959D-E55F97EAE577}">
          <p14:sldIdLst/>
        </p14:section>
        <p14:section name="Slot #8" id="{76A54724-AB2F-4921-A6FD-92C05D7D1F9B}">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54" autoAdjust="0"/>
    <p:restoredTop sz="94660"/>
  </p:normalViewPr>
  <p:slideViewPr>
    <p:cSldViewPr>
      <p:cViewPr varScale="1">
        <p:scale>
          <a:sx n="78" d="100"/>
          <a:sy n="78" d="100"/>
        </p:scale>
        <p:origin x="316"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45</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51</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53</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084344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32</a:t>
            </a:fld>
            <a:endParaRPr lang="en-US"/>
          </a:p>
        </p:txBody>
      </p:sp>
    </p:spTree>
    <p:extLst>
      <p:ext uri="{BB962C8B-B14F-4D97-AF65-F5344CB8AC3E}">
        <p14:creationId xmlns:p14="http://schemas.microsoft.com/office/powerpoint/2010/main" val="24401827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39</a:t>
            </a:fld>
            <a:endParaRPr lang="en-US"/>
          </a:p>
        </p:txBody>
      </p:sp>
    </p:spTree>
    <p:extLst>
      <p:ext uri="{BB962C8B-B14F-4D97-AF65-F5344CB8AC3E}">
        <p14:creationId xmlns:p14="http://schemas.microsoft.com/office/powerpoint/2010/main" val="3330227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802.11-19/200r4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9/11-19-0215-01-00az-csd-update.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March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2019-03-13</a:t>
            </a:r>
            <a:endParaRPr lang="en-GB" sz="2000" b="0" dirty="0" smtClean="0"/>
          </a:p>
        </p:txBody>
      </p:sp>
      <p:sp>
        <p:nvSpPr>
          <p:cNvPr id="6" name="Date Placeholder 3"/>
          <p:cNvSpPr>
            <a:spLocks noGrp="1"/>
          </p:cNvSpPr>
          <p:nvPr>
            <p:ph type="dt" idx="10"/>
          </p:nvPr>
        </p:nvSpPr>
        <p:spPr/>
        <p:txBody>
          <a:bodyPr/>
          <a:lstStyle/>
          <a:p>
            <a:r>
              <a:rPr lang="en-US" smtClean="0"/>
              <a:t>March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97"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2333258891"/>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AZ</a:t>
                      </a: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11-19-127).  </a:t>
            </a:r>
          </a:p>
          <a:p>
            <a:pPr algn="just">
              <a:spcBef>
                <a:spcPct val="20000"/>
              </a:spcBef>
              <a:buFontTx/>
              <a:buChar char="•"/>
            </a:pPr>
            <a:r>
              <a:rPr lang="en-US" altLang="en-US" b="0" dirty="0" smtClean="0"/>
              <a:t>Approve March 6</a:t>
            </a:r>
            <a:r>
              <a:rPr lang="en-US" altLang="en-US" b="0" baseline="30000" dirty="0" smtClean="0"/>
              <a:t>th</a:t>
            </a:r>
            <a:r>
              <a:rPr lang="en-US" altLang="en-US" b="0" dirty="0" smtClean="0"/>
              <a:t> teleconferences minutes (11-19-374)</a:t>
            </a:r>
            <a:endParaRPr lang="en-US" altLang="en-US" b="0" dirty="0"/>
          </a:p>
          <a:p>
            <a:pPr algn="just">
              <a:spcBef>
                <a:spcPct val="20000"/>
              </a:spcBef>
              <a:buFontTx/>
              <a:buChar char="•"/>
            </a:pPr>
            <a:r>
              <a:rPr lang="en-US" altLang="en-US" b="0" dirty="0" smtClean="0"/>
              <a:t>Review results coming out initial WG ballot (11-19-431)</a:t>
            </a:r>
          </a:p>
          <a:p>
            <a:pPr algn="just">
              <a:spcBef>
                <a:spcPct val="20000"/>
              </a:spcBef>
              <a:buFontTx/>
              <a:buChar char="•"/>
            </a:pPr>
            <a:r>
              <a:rPr lang="en-US" altLang="en-US" b="0" dirty="0"/>
              <a:t>Review formal CR process – as needed. (11-13-230)</a:t>
            </a:r>
          </a:p>
          <a:p>
            <a:pPr algn="just">
              <a:spcBef>
                <a:spcPct val="20000"/>
              </a:spcBef>
              <a:buFontTx/>
              <a:buChar char="•"/>
            </a:pPr>
            <a:r>
              <a:rPr lang="en-US" altLang="en-US" b="0" dirty="0" smtClean="0"/>
              <a:t>CR </a:t>
            </a:r>
            <a:r>
              <a:rPr lang="en-US" altLang="en-US" b="0" dirty="0"/>
              <a:t>assignment and current status of open call for CR volunteers. </a:t>
            </a:r>
            <a:r>
              <a:rPr lang="en-US" altLang="en-US" b="0" dirty="0" smtClean="0"/>
              <a:t>(11-19-431)</a:t>
            </a:r>
            <a:endParaRPr lang="en-US" altLang="en-US" b="0" dirty="0"/>
          </a:p>
          <a:p>
            <a:pPr algn="just">
              <a:spcBef>
                <a:spcPct val="20000"/>
              </a:spcBef>
              <a:buFontTx/>
              <a:buChar char="•"/>
            </a:pPr>
            <a:r>
              <a:rPr lang="en-US" altLang="en-US" b="0" dirty="0" smtClean="0"/>
              <a:t>Review </a:t>
            </a:r>
            <a:r>
              <a:rPr lang="en-US" altLang="en-US" b="0" dirty="0" smtClean="0"/>
              <a:t>target ad hoc meeting </a:t>
            </a:r>
            <a:r>
              <a:rPr lang="en-US" altLang="en-US" b="0" dirty="0" smtClean="0"/>
              <a:t>dates.</a:t>
            </a:r>
            <a:endParaRPr lang="en-US" altLang="en-US" b="0" dirty="0" smtClean="0"/>
          </a:p>
          <a:p>
            <a:pPr algn="just">
              <a:spcBef>
                <a:spcPct val="20000"/>
              </a:spcBef>
              <a:buFontTx/>
              <a:buChar char="•"/>
            </a:pPr>
            <a:r>
              <a:rPr lang="en-US" altLang="en-US" b="0" dirty="0" smtClean="0"/>
              <a:t>Consider comment resolution adoption to the extent possible. </a:t>
            </a:r>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85065557"/>
              </p:ext>
            </p:extLst>
          </p:nvPr>
        </p:nvGraphicFramePr>
        <p:xfrm>
          <a:off x="914401" y="1340768"/>
          <a:ext cx="10460567" cy="487662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11-19-200</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March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11-19-127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Meeting Minutes January 2019 Session</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Minutes</a:t>
                      </a:r>
                    </a:p>
                  </a:txBody>
                  <a:tcPr marT="45712" marB="45712"/>
                </a:tc>
              </a:tr>
              <a:tr h="182872">
                <a:tc>
                  <a:txBody>
                    <a:bodyPr/>
                    <a:lstStyle/>
                    <a:p>
                      <a:r>
                        <a:rPr lang="en-US" sz="1800" kern="1200" dirty="0" smtClean="0">
                          <a:solidFill>
                            <a:schemeClr val="dk1"/>
                          </a:solidFill>
                          <a:latin typeface="+mn-lt"/>
                          <a:ea typeface="+mn-ea"/>
                          <a:cs typeface="+mn-cs"/>
                        </a:rPr>
                        <a:t>11-19-374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March</a:t>
                      </a:r>
                      <a:r>
                        <a:rPr lang="en-US" sz="1800" kern="1200" baseline="0" dirty="0" smtClean="0">
                          <a:solidFill>
                            <a:schemeClr val="dk1"/>
                          </a:solidFill>
                          <a:latin typeface="+mn-lt"/>
                          <a:ea typeface="+mn-ea"/>
                          <a:cs typeface="+mn-cs"/>
                        </a:rPr>
                        <a:t> 6</a:t>
                      </a:r>
                      <a:r>
                        <a:rPr lang="en-US" sz="1800" kern="1200" baseline="30000" dirty="0" smtClean="0">
                          <a:solidFill>
                            <a:schemeClr val="dk1"/>
                          </a:solidFill>
                          <a:latin typeface="+mn-lt"/>
                          <a:ea typeface="+mn-ea"/>
                          <a:cs typeface="+mn-cs"/>
                        </a:rPr>
                        <a:t>th</a:t>
                      </a:r>
                      <a:r>
                        <a:rPr lang="en-US" sz="1800" kern="1200" baseline="0" dirty="0" smtClean="0">
                          <a:solidFill>
                            <a:schemeClr val="dk1"/>
                          </a:solidFill>
                          <a:latin typeface="+mn-lt"/>
                          <a:ea typeface="+mn-ea"/>
                          <a:cs typeface="+mn-cs"/>
                        </a:rPr>
                        <a:t> </a:t>
                      </a:r>
                      <a:r>
                        <a:rPr lang="en-US" sz="1800" kern="1200" baseline="0" dirty="0" err="1" smtClean="0">
                          <a:solidFill>
                            <a:schemeClr val="dk1"/>
                          </a:solidFill>
                          <a:latin typeface="+mn-lt"/>
                          <a:ea typeface="+mn-ea"/>
                          <a:cs typeface="+mn-cs"/>
                        </a:rPr>
                        <a:t>telecon</a:t>
                      </a:r>
                      <a:r>
                        <a:rPr lang="en-US" sz="1800" kern="1200" baseline="0" dirty="0" smtClean="0">
                          <a:solidFill>
                            <a:schemeClr val="dk1"/>
                          </a:solidFill>
                          <a:latin typeface="+mn-lt"/>
                          <a:ea typeface="+mn-ea"/>
                          <a:cs typeface="+mn-cs"/>
                        </a:rPr>
                        <a:t> minutes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11-19-215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CSD update</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CSD</a:t>
                      </a:r>
                      <a:endParaRPr lang="en-US" sz="1800" kern="1200" dirty="0">
                        <a:solidFill>
                          <a:schemeClr val="dk1"/>
                        </a:solidFill>
                        <a:latin typeface="+mn-lt"/>
                        <a:ea typeface="+mn-ea"/>
                        <a:cs typeface="+mn-cs"/>
                      </a:endParaRPr>
                    </a:p>
                  </a:txBody>
                  <a:tcPr marT="45712" marB="45712"/>
                </a:tc>
              </a:tr>
              <a:tr h="182872">
                <a:tc>
                  <a:txBody>
                    <a:bodyPr/>
                    <a:lstStyle/>
                    <a:p>
                      <a:r>
                        <a:rPr lang="en-US" dirty="0" smtClean="0"/>
                        <a:t>11-19-431</a:t>
                      </a:r>
                      <a:endParaRPr lang="en-US" dirty="0"/>
                    </a:p>
                  </a:txBody>
                  <a:tcPr marT="45712" marB="45712"/>
                </a:tc>
                <a:tc>
                  <a:txBody>
                    <a:bodyPr/>
                    <a:lstStyle/>
                    <a:p>
                      <a:r>
                        <a:rPr lang="en-US" dirty="0" smtClean="0"/>
                        <a:t>Roy Want</a:t>
                      </a:r>
                      <a:endParaRPr lang="en-US" dirty="0"/>
                    </a:p>
                  </a:txBody>
                  <a:tcPr marT="45712" marB="45712"/>
                </a:tc>
                <a:tc>
                  <a:txBody>
                    <a:bodyPr/>
                    <a:lstStyle/>
                    <a:p>
                      <a:r>
                        <a:rPr lang="en-US" sz="1800" b="0" i="0" kern="1200" dirty="0" err="1" smtClean="0">
                          <a:solidFill>
                            <a:schemeClr val="dk1"/>
                          </a:solidFill>
                          <a:effectLst/>
                          <a:latin typeface="+mn-lt"/>
                          <a:ea typeface="+mn-ea"/>
                          <a:cs typeface="+mn-cs"/>
                        </a:rPr>
                        <a:t>TGaz</a:t>
                      </a:r>
                      <a:r>
                        <a:rPr lang="en-US" sz="1800" b="0" i="0" kern="1200" dirty="0" smtClean="0">
                          <a:solidFill>
                            <a:schemeClr val="dk1"/>
                          </a:solidFill>
                          <a:effectLst/>
                          <a:latin typeface="+mn-lt"/>
                          <a:ea typeface="+mn-ea"/>
                          <a:cs typeface="+mn-cs"/>
                        </a:rPr>
                        <a:t> LB240 </a:t>
                      </a:r>
                      <a:r>
                        <a:rPr lang="en-US" sz="1800" b="0" i="0" kern="1200" dirty="0" smtClean="0">
                          <a:solidFill>
                            <a:schemeClr val="dk1"/>
                          </a:solidFill>
                          <a:effectLst/>
                          <a:latin typeface="+mn-lt"/>
                          <a:ea typeface="+mn-ea"/>
                          <a:cs typeface="+mn-cs"/>
                        </a:rPr>
                        <a:t>Comment DB</a:t>
                      </a:r>
                      <a:endParaRPr lang="en-US" dirty="0"/>
                    </a:p>
                  </a:txBody>
                  <a:tcPr marT="45712" marB="45712"/>
                </a:tc>
                <a:tc>
                  <a:txBody>
                    <a:bodyPr/>
                    <a:lstStyle/>
                    <a:p>
                      <a:r>
                        <a:rPr lang="en-US" dirty="0" smtClean="0"/>
                        <a:t>CR</a:t>
                      </a:r>
                      <a:endParaRPr lang="en-US" dirty="0"/>
                    </a:p>
                  </a:txBody>
                  <a:tcPr marT="45712" marB="45712"/>
                </a:tc>
              </a:tr>
              <a:tr h="182872">
                <a:tc>
                  <a:txBody>
                    <a:bodyPr/>
                    <a:lstStyle/>
                    <a:p>
                      <a:r>
                        <a:rPr lang="en-US" dirty="0" smtClean="0"/>
                        <a:t>11-13-230</a:t>
                      </a:r>
                      <a:endParaRPr lang="en-US" dirty="0"/>
                    </a:p>
                  </a:txBody>
                  <a:tcPr marT="45712" marB="45712"/>
                </a:tc>
                <a:tc>
                  <a:txBody>
                    <a:bodyPr/>
                    <a:lstStyle/>
                    <a:p>
                      <a:r>
                        <a:rPr lang="en-US" dirty="0" smtClean="0"/>
                        <a:t>Dorothy Stanley</a:t>
                      </a:r>
                      <a:endParaRPr lang="en-US" dirty="0"/>
                    </a:p>
                  </a:txBody>
                  <a:tcPr marT="45712" marB="45712"/>
                </a:tc>
                <a:tc>
                  <a:txBody>
                    <a:bodyPr/>
                    <a:lstStyle/>
                    <a:p>
                      <a:r>
                        <a:rPr lang="en-US" dirty="0" smtClean="0"/>
                        <a:t>Comment</a:t>
                      </a:r>
                      <a:r>
                        <a:rPr lang="en-US" baseline="0" dirty="0" smtClean="0"/>
                        <a:t> </a:t>
                      </a:r>
                      <a:r>
                        <a:rPr lang="en-US" dirty="0" smtClean="0"/>
                        <a:t>resolution</a:t>
                      </a:r>
                      <a:r>
                        <a:rPr lang="en-US" baseline="0" dirty="0" smtClean="0"/>
                        <a:t> </a:t>
                      </a:r>
                      <a:r>
                        <a:rPr lang="en-US" dirty="0" smtClean="0"/>
                        <a:t>tutorial</a:t>
                      </a:r>
                      <a:endParaRPr lang="en-US" dirty="0"/>
                    </a:p>
                  </a:txBody>
                  <a:tcPr marT="45712" marB="45712"/>
                </a:tc>
                <a:tc>
                  <a:txBody>
                    <a:bodyPr/>
                    <a:lstStyle/>
                    <a:p>
                      <a:r>
                        <a:rPr lang="en-US" dirty="0" smtClean="0"/>
                        <a:t>CR</a:t>
                      </a:r>
                      <a:endParaRPr lang="en-US" dirty="0"/>
                    </a:p>
                  </a:txBody>
                  <a:tcPr marT="45712" marB="45712"/>
                </a:tc>
              </a:tr>
              <a:tr h="182872">
                <a:tc>
                  <a:txBody>
                    <a:bodyPr/>
                    <a:lstStyle/>
                    <a:p>
                      <a:r>
                        <a:rPr lang="en-US" sz="1800" kern="1200" dirty="0" smtClean="0">
                          <a:solidFill>
                            <a:schemeClr val="dk1"/>
                          </a:solidFill>
                          <a:latin typeface="+mn-lt"/>
                          <a:ea typeface="+mn-ea"/>
                          <a:cs typeface="+mn-cs"/>
                        </a:rPr>
                        <a:t>11-19-331</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Te</a:t>
                      </a:r>
                      <a:r>
                        <a:rPr lang="en-US" sz="1800" b="0" i="0" kern="1200" dirty="0" smtClean="0">
                          <a:solidFill>
                            <a:schemeClr val="dk1"/>
                          </a:solidFill>
                          <a:effectLst/>
                          <a:latin typeface="+mn-lt"/>
                          <a:ea typeface="+mn-ea"/>
                          <a:cs typeface="+mn-cs"/>
                        </a:rPr>
                        <a:t>xt clarification on </a:t>
                      </a:r>
                      <a:r>
                        <a:rPr lang="en-US" sz="1800" b="0" i="0" kern="1200" dirty="0" err="1" smtClean="0">
                          <a:solidFill>
                            <a:schemeClr val="dk1"/>
                          </a:solidFill>
                          <a:effectLst/>
                          <a:latin typeface="+mn-lt"/>
                          <a:ea typeface="+mn-ea"/>
                          <a:cs typeface="+mn-cs"/>
                        </a:rPr>
                        <a:t>iSTA</a:t>
                      </a:r>
                      <a:r>
                        <a:rPr lang="en-US" sz="1800" b="0" i="0" kern="1200" dirty="0" smtClean="0">
                          <a:solidFill>
                            <a:schemeClr val="dk1"/>
                          </a:solidFill>
                          <a:effectLst/>
                          <a:latin typeface="+mn-lt"/>
                          <a:ea typeface="+mn-ea"/>
                          <a:cs typeface="+mn-cs"/>
                        </a:rPr>
                        <a:t>-to-</a:t>
                      </a:r>
                      <a:r>
                        <a:rPr lang="en-US" sz="1800" b="0" i="0" kern="1200" dirty="0" err="1" smtClean="0">
                          <a:solidFill>
                            <a:schemeClr val="dk1"/>
                          </a:solidFill>
                          <a:effectLst/>
                          <a:latin typeface="+mn-lt"/>
                          <a:ea typeface="+mn-ea"/>
                          <a:cs typeface="+mn-cs"/>
                        </a:rPr>
                        <a:t>rSTA</a:t>
                      </a:r>
                      <a:r>
                        <a:rPr lang="en-US" sz="1800" b="0" i="0" kern="1200" dirty="0" smtClean="0">
                          <a:solidFill>
                            <a:schemeClr val="dk1"/>
                          </a:solidFill>
                          <a:effectLst/>
                          <a:latin typeface="+mn-lt"/>
                          <a:ea typeface="+mn-ea"/>
                          <a:cs typeface="+mn-cs"/>
                        </a:rPr>
                        <a:t> LMR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201158">
                <a:tc>
                  <a:txBody>
                    <a:bodyPr/>
                    <a:lstStyle/>
                    <a:p>
                      <a:r>
                        <a:rPr lang="en-US" sz="1800" kern="1200" dirty="0" smtClean="0">
                          <a:solidFill>
                            <a:schemeClr val="dk1"/>
                          </a:solidFill>
                          <a:latin typeface="+mn-lt"/>
                          <a:ea typeface="+mn-ea"/>
                          <a:cs typeface="+mn-cs"/>
                        </a:rPr>
                        <a:t>11-19-326</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Qinghua Li</a:t>
                      </a:r>
                      <a:endParaRPr lang="en-US" sz="1800" kern="1200" dirty="0">
                        <a:solidFill>
                          <a:schemeClr val="dk1"/>
                        </a:solidFill>
                        <a:latin typeface="+mn-lt"/>
                        <a:ea typeface="+mn-ea"/>
                        <a:cs typeface="+mn-cs"/>
                      </a:endParaRPr>
                    </a:p>
                  </a:txBody>
                  <a:tcPr marT="45712" marB="45712"/>
                </a:tc>
                <a:tc>
                  <a:txBody>
                    <a:bodyPr/>
                    <a:lstStyle/>
                    <a:p>
                      <a:r>
                        <a:rPr lang="en-US" sz="1800" b="0" i="0" kern="1200" dirty="0" smtClean="0">
                          <a:solidFill>
                            <a:schemeClr val="dk1"/>
                          </a:solidFill>
                          <a:effectLst/>
                          <a:latin typeface="+mn-lt"/>
                          <a:ea typeface="+mn-ea"/>
                          <a:cs typeface="+mn-cs"/>
                        </a:rPr>
                        <a:t>Spec Text for the Adaptation of Secure Sounding Signal to Bandwidth and Antenna Changes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34106">
                <a:tc>
                  <a:txBody>
                    <a:bodyPr/>
                    <a:lstStyle/>
                    <a:p>
                      <a:r>
                        <a:rPr lang="en-US" sz="1800" kern="1200" dirty="0" smtClean="0">
                          <a:solidFill>
                            <a:schemeClr val="dk1"/>
                          </a:solidFill>
                          <a:latin typeface="+mn-lt"/>
                          <a:ea typeface="+mn-ea"/>
                          <a:cs typeface="+mn-cs"/>
                        </a:rPr>
                        <a:t>11-19-412</a:t>
                      </a:r>
                      <a:endParaRPr lang="en-US" sz="1800" kern="1200" dirty="0">
                        <a:solidFill>
                          <a:schemeClr val="dk1"/>
                        </a:solidFill>
                        <a:latin typeface="+mn-lt"/>
                        <a:ea typeface="+mn-ea"/>
                        <a:cs typeface="+mn-cs"/>
                      </a:endParaRPr>
                    </a:p>
                  </a:txBody>
                  <a:tcPr marT="45712" marB="45712"/>
                </a:tc>
                <a:tc>
                  <a:txBody>
                    <a:bodyPr/>
                    <a:lstStyle/>
                    <a:p>
                      <a:r>
                        <a:rPr lang="en-US" sz="1800" b="0" i="0" kern="1200" dirty="0" smtClean="0">
                          <a:solidFill>
                            <a:schemeClr val="dk1"/>
                          </a:solidFill>
                          <a:effectLst/>
                          <a:latin typeface="+mn-lt"/>
                          <a:ea typeface="+mn-ea"/>
                          <a:cs typeface="+mn-cs"/>
                        </a:rPr>
                        <a:t>Girish Madpuwar</a:t>
                      </a:r>
                      <a:endParaRPr lang="en-US" sz="1800" kern="1200" dirty="0">
                        <a:solidFill>
                          <a:schemeClr val="dk1"/>
                        </a:solidFill>
                        <a:latin typeface="+mn-lt"/>
                        <a:ea typeface="+mn-ea"/>
                        <a:cs typeface="+mn-cs"/>
                      </a:endParaRPr>
                    </a:p>
                  </a:txBody>
                  <a:tcPr marT="45712" marB="45712"/>
                </a:tc>
                <a:tc>
                  <a:txBody>
                    <a:bodyPr/>
                    <a:lstStyle/>
                    <a:p>
                      <a:r>
                        <a:rPr lang="en-US" sz="1800" b="0" i="0" kern="1200" dirty="0" smtClean="0">
                          <a:solidFill>
                            <a:schemeClr val="dk1"/>
                          </a:solidFill>
                          <a:effectLst/>
                          <a:latin typeface="+mn-lt"/>
                          <a:ea typeface="+mn-ea"/>
                          <a:cs typeface="+mn-cs"/>
                        </a:rPr>
                        <a:t>Amendment to Secure LTF measurement Setup</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11-19-454</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Erik Lindskog</a:t>
                      </a:r>
                    </a:p>
                  </a:txBody>
                  <a:tcPr marT="45712" marB="45712"/>
                </a:tc>
                <a:tc>
                  <a:txBody>
                    <a:bodyPr/>
                    <a:lstStyle/>
                    <a:p>
                      <a:r>
                        <a:rPr lang="en-US" sz="1800" kern="1200" dirty="0" smtClean="0">
                          <a:solidFill>
                            <a:schemeClr val="dk1"/>
                          </a:solidFill>
                          <a:latin typeface="+mn-lt"/>
                          <a:ea typeface="+mn-ea"/>
                          <a:cs typeface="+mn-cs"/>
                        </a:rPr>
                        <a:t>FTM TOA measurement on non-HT duplicate </a:t>
                      </a:r>
                      <a:r>
                        <a:rPr lang="en-US" sz="1800" kern="1200" dirty="0" smtClean="0">
                          <a:solidFill>
                            <a:schemeClr val="dk1"/>
                          </a:solidFill>
                          <a:latin typeface="+mn-lt"/>
                          <a:ea typeface="+mn-ea"/>
                          <a:cs typeface="+mn-cs"/>
                        </a:rPr>
                        <a:t>PPDU</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79355818"/>
              </p:ext>
            </p:extLst>
          </p:nvPr>
        </p:nvGraphicFramePr>
        <p:xfrm>
          <a:off x="911424" y="1772816"/>
          <a:ext cx="10478360" cy="3870816"/>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11-19-455</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noProof="0" dirty="0" smtClean="0">
                          <a:solidFill>
                            <a:schemeClr val="dk1"/>
                          </a:solidFill>
                          <a:latin typeface="+mn-lt"/>
                          <a:ea typeface="+mn-ea"/>
                          <a:cs typeface="+mn-cs"/>
                        </a:rPr>
                        <a:t>Phase Shift Based TOA Reporting in Passive Location Ranging</a:t>
                      </a:r>
                      <a:endParaRPr lang="en-US" sz="18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11-19-149</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Multiband 60GHz </a:t>
                      </a:r>
                      <a:r>
                        <a:rPr lang="en-US" sz="1800" kern="1200" dirty="0" err="1" smtClean="0">
                          <a:solidFill>
                            <a:schemeClr val="dk1"/>
                          </a:solidFill>
                          <a:latin typeface="+mn-lt"/>
                          <a:ea typeface="+mn-ea"/>
                          <a:cs typeface="+mn-cs"/>
                        </a:rPr>
                        <a:t>Loc</a:t>
                      </a:r>
                      <a:r>
                        <a:rPr lang="en-US" sz="1800" kern="1200" dirty="0" smtClean="0">
                          <a:solidFill>
                            <a:schemeClr val="dk1"/>
                          </a:solidFill>
                          <a:latin typeface="+mn-lt"/>
                          <a:ea typeface="+mn-ea"/>
                          <a:cs typeface="+mn-cs"/>
                        </a:rPr>
                        <a:t> capability publishing txt.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r>
              <a:tr h="246440">
                <a:tc>
                  <a:txBody>
                    <a:bodyPr/>
                    <a:lstStyle/>
                    <a:p>
                      <a:r>
                        <a:rPr lang="en-US" sz="1800" kern="1200" dirty="0" smtClean="0">
                          <a:solidFill>
                            <a:schemeClr val="dk1"/>
                          </a:solidFill>
                          <a:latin typeface="+mn-lt"/>
                          <a:ea typeface="+mn-ea"/>
                          <a:cs typeface="+mn-cs"/>
                        </a:rPr>
                        <a:t>11-19-461</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Feng </a:t>
                      </a:r>
                      <a:r>
                        <a:rPr lang="en-US" sz="1800" kern="1200" dirty="0" err="1" smtClean="0">
                          <a:solidFill>
                            <a:schemeClr val="dk1"/>
                          </a:solidFill>
                          <a:latin typeface="+mn-lt"/>
                          <a:ea typeface="+mn-ea"/>
                          <a:cs typeface="+mn-cs"/>
                        </a:rPr>
                        <a:t>Jinag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Replay attack for secure TB ranging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11-19-468</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rtl="0"/>
                      <a:r>
                        <a:rPr lang="en-US" sz="1800" kern="1200" dirty="0" smtClean="0">
                          <a:solidFill>
                            <a:schemeClr val="dk1"/>
                          </a:solidFill>
                          <a:latin typeface="+mn-lt"/>
                          <a:ea typeface="+mn-ea"/>
                          <a:cs typeface="+mn-cs"/>
                        </a:rPr>
                        <a:t>ISTA2RSTA LMR Overview</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smtClean="0">
                        <a:solidFill>
                          <a:schemeClr val="dk1"/>
                        </a:solidFill>
                        <a:latin typeface="+mn-lt"/>
                        <a:ea typeface="+mn-ea"/>
                        <a:cs typeface="+mn-cs"/>
                      </a:endParaRPr>
                    </a:p>
                  </a:txBody>
                  <a:tcPr marT="45712" marB="45712"/>
                </a:tc>
              </a:tr>
              <a:tr h="16763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16763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0">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Contribution material </a:t>
            </a:r>
            <a:r>
              <a:rPr lang="en-US" dirty="0"/>
              <a:t>review order:</a:t>
            </a:r>
          </a:p>
          <a:p>
            <a:pPr lvl="1">
              <a:buFont typeface="Arial" panose="020B0604020202020204" pitchFamily="34" charset="0"/>
              <a:buChar char="•"/>
            </a:pPr>
            <a:r>
              <a:rPr lang="en-US" dirty="0" smtClean="0"/>
              <a:t>Comment resolution review.</a:t>
            </a:r>
          </a:p>
          <a:p>
            <a:pPr lvl="1">
              <a:buFont typeface="Arial" panose="020B0604020202020204" pitchFamily="34" charset="0"/>
              <a:buChar char="•"/>
            </a:pPr>
            <a:r>
              <a:rPr lang="en-US" dirty="0" smtClean="0"/>
              <a:t>Technical submissions</a:t>
            </a:r>
            <a:endParaRPr lang="en-US" dirty="0"/>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Vancouver</a:t>
            </a:r>
            <a:r>
              <a:rPr lang="en-US" altLang="en-US" sz="4400" dirty="0">
                <a:cs typeface="Times New Roman" panose="02020603050405020304" pitchFamily="18" charset="0"/>
              </a:rPr>
              <a:t>, </a:t>
            </a:r>
            <a:r>
              <a:rPr lang="en-US" altLang="en-US" sz="4400" dirty="0" smtClean="0">
                <a:cs typeface="Times New Roman" panose="02020603050405020304" pitchFamily="18" charset="0"/>
              </a:rPr>
              <a:t>Canada</a:t>
            </a:r>
          </a:p>
          <a:p>
            <a:pPr algn="ctr">
              <a:lnSpc>
                <a:spcPct val="90000"/>
              </a:lnSpc>
              <a:buFontTx/>
              <a:buNone/>
            </a:pPr>
            <a:r>
              <a:rPr lang="en-US" altLang="en-US" sz="4400" dirty="0" smtClean="0">
                <a:cs typeface="Times New Roman" panose="02020603050405020304" pitchFamily="18" charset="0"/>
              </a:rPr>
              <a:t>March 10</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- 15</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Review submissions ordering for the week (23 min)</a:t>
            </a:r>
          </a:p>
          <a:p>
            <a:pPr algn="just">
              <a:spcBef>
                <a:spcPct val="20000"/>
              </a:spcBef>
              <a:buFontTx/>
              <a:buChar char="•"/>
            </a:pPr>
            <a:r>
              <a:rPr lang="en-US" altLang="en-US" sz="2000" b="0" dirty="0" smtClean="0"/>
              <a:t>Approve </a:t>
            </a:r>
            <a:r>
              <a:rPr lang="en-US" altLang="en-US" sz="2000" b="0" dirty="0"/>
              <a:t>previous meeting minutes (11-19-127</a:t>
            </a:r>
            <a:r>
              <a:rPr lang="en-US" altLang="en-US" sz="2000" b="0" dirty="0" smtClean="0"/>
              <a:t>) (5 min)</a:t>
            </a:r>
            <a:endParaRPr lang="en-US" altLang="en-US" sz="2000" b="0" dirty="0"/>
          </a:p>
          <a:p>
            <a:pPr algn="just">
              <a:spcBef>
                <a:spcPct val="20000"/>
              </a:spcBef>
              <a:buFontTx/>
              <a:buChar char="•"/>
            </a:pPr>
            <a:r>
              <a:rPr lang="en-US" altLang="en-US" sz="2000" b="0" dirty="0"/>
              <a:t>Approve March 6th teleconferences </a:t>
            </a:r>
            <a:r>
              <a:rPr lang="en-US" altLang="en-US" sz="2000" b="0" dirty="0" smtClean="0"/>
              <a:t>minutes 11-19-374. </a:t>
            </a:r>
            <a:r>
              <a:rPr lang="en-US" altLang="en-US" sz="2000" b="0" dirty="0" smtClean="0"/>
              <a:t>(5 min)</a:t>
            </a:r>
            <a:endParaRPr lang="en-US" altLang="en-US" sz="2000" b="0" dirty="0"/>
          </a:p>
          <a:p>
            <a:pPr algn="just">
              <a:spcBef>
                <a:spcPct val="20000"/>
              </a:spcBef>
              <a:buFontTx/>
              <a:buChar char="•"/>
            </a:pPr>
            <a:r>
              <a:rPr lang="en-US" altLang="en-US" sz="2000" b="0" dirty="0" smtClean="0"/>
              <a:t>Update on </a:t>
            </a:r>
            <a:r>
              <a:rPr lang="en-US" altLang="en-US" sz="2000" b="0" dirty="0" err="1" smtClean="0"/>
              <a:t>TGaz</a:t>
            </a:r>
            <a:r>
              <a:rPr lang="en-US" altLang="en-US" sz="2000" b="0" dirty="0" smtClean="0"/>
              <a:t> CSD (10 min)</a:t>
            </a:r>
          </a:p>
          <a:p>
            <a:pPr algn="just">
              <a:spcBef>
                <a:spcPct val="20000"/>
              </a:spcBef>
              <a:buFontTx/>
              <a:buChar char="•"/>
            </a:pPr>
            <a:r>
              <a:rPr lang="en-US" altLang="en-US" sz="2000" b="0" dirty="0" smtClean="0"/>
              <a:t>Comment resolution tutorial (30min) </a:t>
            </a:r>
          </a:p>
          <a:p>
            <a:pPr algn="just">
              <a:spcBef>
                <a:spcPct val="20000"/>
              </a:spcBef>
              <a:buFontTx/>
              <a:buChar char="•"/>
            </a:pPr>
            <a:r>
              <a:rPr lang="en-US" altLang="en-US" sz="2000" b="0" dirty="0" smtClean="0"/>
              <a:t>Review </a:t>
            </a:r>
            <a:r>
              <a:rPr lang="en-US" altLang="en-US" sz="2000" b="0" dirty="0" smtClean="0"/>
              <a:t>results of LB240 and assignment  (40 min)</a:t>
            </a:r>
          </a:p>
          <a:p>
            <a:pPr algn="just">
              <a:spcBef>
                <a:spcPct val="20000"/>
              </a:spcBef>
              <a:buFontTx/>
              <a:buChar char="•"/>
            </a:pPr>
            <a:endParaRPr lang="en-US" altLang="en-US" sz="2000" b="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060024837"/>
              </p:ext>
            </p:extLst>
          </p:nvPr>
        </p:nvGraphicFramePr>
        <p:xfrm>
          <a:off x="929215" y="1628800"/>
          <a:ext cx="10460568" cy="3322216"/>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11-19-200</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March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11-19-127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Meeting Minutes January 2019 Session</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5min</a:t>
                      </a:r>
                    </a:p>
                  </a:txBody>
                  <a:tcPr marT="45712" marB="45712"/>
                </a:tc>
              </a:tr>
              <a:tr h="182876">
                <a:tc>
                  <a:txBody>
                    <a:bodyPr/>
                    <a:lstStyle/>
                    <a:p>
                      <a:r>
                        <a:rPr lang="en-US" sz="1800" kern="1200" dirty="0" smtClean="0">
                          <a:solidFill>
                            <a:schemeClr val="dk1"/>
                          </a:solidFill>
                          <a:latin typeface="+mn-lt"/>
                          <a:ea typeface="+mn-ea"/>
                          <a:cs typeface="+mn-cs"/>
                        </a:rPr>
                        <a:t>11-19-374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March</a:t>
                      </a:r>
                      <a:r>
                        <a:rPr lang="en-US" sz="1800" kern="1200" baseline="0" dirty="0" smtClean="0">
                          <a:solidFill>
                            <a:schemeClr val="dk1"/>
                          </a:solidFill>
                          <a:latin typeface="+mn-lt"/>
                          <a:ea typeface="+mn-ea"/>
                          <a:cs typeface="+mn-cs"/>
                        </a:rPr>
                        <a:t> 6</a:t>
                      </a:r>
                      <a:r>
                        <a:rPr lang="en-US" sz="1800" kern="1200" baseline="30000" dirty="0" smtClean="0">
                          <a:solidFill>
                            <a:schemeClr val="dk1"/>
                          </a:solidFill>
                          <a:latin typeface="+mn-lt"/>
                          <a:ea typeface="+mn-ea"/>
                          <a:cs typeface="+mn-cs"/>
                        </a:rPr>
                        <a:t>th</a:t>
                      </a:r>
                      <a:r>
                        <a:rPr lang="en-US" sz="1800" kern="1200" baseline="0" dirty="0" smtClean="0">
                          <a:solidFill>
                            <a:schemeClr val="dk1"/>
                          </a:solidFill>
                          <a:latin typeface="+mn-lt"/>
                          <a:ea typeface="+mn-ea"/>
                          <a:cs typeface="+mn-cs"/>
                        </a:rPr>
                        <a:t> </a:t>
                      </a:r>
                      <a:r>
                        <a:rPr lang="en-US" sz="1800" kern="1200" baseline="0" dirty="0" err="1" smtClean="0">
                          <a:solidFill>
                            <a:schemeClr val="dk1"/>
                          </a:solidFill>
                          <a:latin typeface="+mn-lt"/>
                          <a:ea typeface="+mn-ea"/>
                          <a:cs typeface="+mn-cs"/>
                        </a:rPr>
                        <a:t>telecon</a:t>
                      </a:r>
                      <a:r>
                        <a:rPr lang="en-US" sz="1800" kern="1200" baseline="0" dirty="0" smtClean="0">
                          <a:solidFill>
                            <a:schemeClr val="dk1"/>
                          </a:solidFill>
                          <a:latin typeface="+mn-lt"/>
                          <a:ea typeface="+mn-ea"/>
                          <a:cs typeface="+mn-cs"/>
                        </a:rPr>
                        <a:t> minutes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5min</a:t>
                      </a:r>
                      <a:endParaRPr lang="en-US" sz="16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11-19-215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CSD update</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CSD</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10min</a:t>
                      </a:r>
                      <a:endParaRPr lang="en-US" sz="1600" kern="1200" dirty="0">
                        <a:solidFill>
                          <a:schemeClr val="dk1"/>
                        </a:solidFill>
                        <a:latin typeface="+mn-lt"/>
                        <a:ea typeface="+mn-ea"/>
                        <a:cs typeface="+mn-cs"/>
                      </a:endParaRPr>
                    </a:p>
                  </a:txBody>
                  <a:tcPr marT="45712" marB="45712"/>
                </a:tc>
              </a:tr>
              <a:tr h="365752">
                <a:tc>
                  <a:txBody>
                    <a:bodyPr/>
                    <a:lstStyle/>
                    <a:p>
                      <a:r>
                        <a:rPr lang="en-US" dirty="0" smtClean="0"/>
                        <a:t>11-13-230</a:t>
                      </a:r>
                      <a:endParaRPr lang="en-US" dirty="0"/>
                    </a:p>
                  </a:txBody>
                  <a:tcPr marT="45712" marB="45712"/>
                </a:tc>
                <a:tc>
                  <a:txBody>
                    <a:bodyPr/>
                    <a:lstStyle/>
                    <a:p>
                      <a:r>
                        <a:rPr lang="en-US" dirty="0" smtClean="0"/>
                        <a:t>Dorothy Stanley</a:t>
                      </a:r>
                      <a:endParaRPr lang="en-US" dirty="0"/>
                    </a:p>
                  </a:txBody>
                  <a:tcPr marT="45712" marB="45712"/>
                </a:tc>
                <a:tc>
                  <a:txBody>
                    <a:bodyPr/>
                    <a:lstStyle/>
                    <a:p>
                      <a:r>
                        <a:rPr lang="en-US" dirty="0" smtClean="0"/>
                        <a:t>Comment</a:t>
                      </a:r>
                      <a:r>
                        <a:rPr lang="en-US" baseline="0" dirty="0" smtClean="0"/>
                        <a:t> </a:t>
                      </a:r>
                      <a:r>
                        <a:rPr lang="en-US" dirty="0" smtClean="0"/>
                        <a:t>resolution</a:t>
                      </a:r>
                      <a:r>
                        <a:rPr lang="en-US" baseline="0" dirty="0" smtClean="0"/>
                        <a:t> </a:t>
                      </a:r>
                      <a:r>
                        <a:rPr lang="en-US" dirty="0" smtClean="0"/>
                        <a:t>tutorial</a:t>
                      </a:r>
                      <a:endParaRPr lang="en-US" dirty="0"/>
                    </a:p>
                  </a:txBody>
                  <a:tcPr marT="45712" marB="45712"/>
                </a:tc>
                <a:tc>
                  <a:txBody>
                    <a:bodyPr/>
                    <a:lstStyle/>
                    <a:p>
                      <a:r>
                        <a:rPr lang="en-US" dirty="0" smtClean="0"/>
                        <a:t>CR</a:t>
                      </a:r>
                      <a:endParaRPr lang="en-US"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endParaRPr lang="en-US" sz="1600" kern="1200" dirty="0" smtClean="0">
                        <a:solidFill>
                          <a:schemeClr val="dk1"/>
                        </a:solidFill>
                        <a:latin typeface="+mn-lt"/>
                        <a:ea typeface="+mn-ea"/>
                        <a:cs typeface="+mn-cs"/>
                      </a:endParaRPr>
                    </a:p>
                  </a:txBody>
                  <a:tcPr marT="45712" marB="45712"/>
                </a:tc>
              </a:tr>
              <a:tr h="365752">
                <a:tc>
                  <a:txBody>
                    <a:bodyPr/>
                    <a:lstStyle/>
                    <a:p>
                      <a:r>
                        <a:rPr lang="en-US" dirty="0" smtClean="0"/>
                        <a:t>11-19-431</a:t>
                      </a:r>
                      <a:endParaRPr lang="en-US" dirty="0"/>
                    </a:p>
                  </a:txBody>
                  <a:tcPr marT="45712" marB="45712"/>
                </a:tc>
                <a:tc>
                  <a:txBody>
                    <a:bodyPr/>
                    <a:lstStyle/>
                    <a:p>
                      <a:r>
                        <a:rPr lang="en-US" dirty="0" smtClean="0"/>
                        <a:t>Roy Want</a:t>
                      </a:r>
                      <a:endParaRPr lang="en-US" dirty="0"/>
                    </a:p>
                  </a:txBody>
                  <a:tcPr marT="45712" marB="45712"/>
                </a:tc>
                <a:tc>
                  <a:txBody>
                    <a:bodyPr/>
                    <a:lstStyle/>
                    <a:p>
                      <a:r>
                        <a:rPr lang="en-US" sz="1800" b="0" i="0" kern="1200" dirty="0" err="1" smtClean="0">
                          <a:solidFill>
                            <a:schemeClr val="dk1"/>
                          </a:solidFill>
                          <a:effectLst/>
                          <a:latin typeface="+mn-lt"/>
                          <a:ea typeface="+mn-ea"/>
                          <a:cs typeface="+mn-cs"/>
                        </a:rPr>
                        <a:t>TGaz</a:t>
                      </a:r>
                      <a:r>
                        <a:rPr lang="en-US" sz="1800" b="0" i="0" kern="1200" dirty="0" smtClean="0">
                          <a:solidFill>
                            <a:schemeClr val="dk1"/>
                          </a:solidFill>
                          <a:effectLst/>
                          <a:latin typeface="+mn-lt"/>
                          <a:ea typeface="+mn-ea"/>
                          <a:cs typeface="+mn-cs"/>
                        </a:rPr>
                        <a:t> LB240 Comment results</a:t>
                      </a:r>
                      <a:r>
                        <a:rPr lang="en-US" sz="1800" b="0" i="0" kern="1200" baseline="0" dirty="0" smtClean="0">
                          <a:solidFill>
                            <a:schemeClr val="dk1"/>
                          </a:solidFill>
                          <a:effectLst/>
                          <a:latin typeface="+mn-lt"/>
                          <a:ea typeface="+mn-ea"/>
                          <a:cs typeface="+mn-cs"/>
                        </a:rPr>
                        <a:t> and assignment</a:t>
                      </a:r>
                      <a:endParaRPr lang="en-US" dirty="0"/>
                    </a:p>
                  </a:txBody>
                  <a:tcPr marT="45712" marB="45712"/>
                </a:tc>
                <a:tc>
                  <a:txBody>
                    <a:bodyPr/>
                    <a:lstStyle/>
                    <a:p>
                      <a:r>
                        <a:rPr lang="en-US" dirty="0" smtClean="0"/>
                        <a:t>CR</a:t>
                      </a:r>
                      <a:endParaRPr lang="en-US" dirty="0"/>
                    </a:p>
                  </a:txBody>
                  <a:tcPr marT="45712" marB="45712"/>
                </a:tc>
                <a:tc>
                  <a:txBody>
                    <a:bodyPr/>
                    <a:lstStyle/>
                    <a:p>
                      <a:r>
                        <a:rPr lang="en-US" sz="1600" kern="1200" dirty="0" smtClean="0">
                          <a:solidFill>
                            <a:schemeClr val="dk1"/>
                          </a:solidFill>
                          <a:latin typeface="+mn-lt"/>
                          <a:ea typeface="+mn-ea"/>
                          <a:cs typeface="+mn-cs"/>
                        </a:rPr>
                        <a:t>40min</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11-19/127 </a:t>
            </a:r>
            <a:r>
              <a:rPr lang="en-US" b="0" dirty="0"/>
              <a:t>“</a:t>
            </a:r>
            <a:r>
              <a:rPr lang="en-US" dirty="0"/>
              <a:t>meeting minutes </a:t>
            </a:r>
            <a:r>
              <a:rPr lang="en-US" dirty="0" smtClean="0"/>
              <a:t>Jan. 2019</a:t>
            </a:r>
            <a:r>
              <a:rPr lang="en-US" b="0" dirty="0" smtClean="0"/>
              <a:t>” </a:t>
            </a:r>
            <a:r>
              <a:rPr lang="en-US" b="0" dirty="0"/>
              <a:t>posted to Mentor on </a:t>
            </a:r>
            <a:r>
              <a:rPr lang="en-US" b="0" dirty="0" smtClean="0"/>
              <a:t>Feb. 9</a:t>
            </a:r>
            <a:r>
              <a:rPr lang="en-US" b="0" baseline="30000" dirty="0" smtClean="0"/>
              <a:t>th</a:t>
            </a:r>
            <a:r>
              <a:rPr lang="en-US" b="0" dirty="0" smtClean="0"/>
              <a:t> 2019</a:t>
            </a:r>
            <a:r>
              <a:rPr lang="en-US" b="0" dirty="0" smtClean="0"/>
              <a:t>. </a:t>
            </a:r>
            <a:endParaRPr lang="en-US" b="0" dirty="0"/>
          </a:p>
          <a:p>
            <a:endParaRPr lang="en-US" dirty="0"/>
          </a:p>
          <a:p>
            <a:r>
              <a:rPr lang="en-US" dirty="0"/>
              <a:t>Motion:</a:t>
            </a:r>
          </a:p>
          <a:p>
            <a:pPr marL="0" indent="0"/>
            <a:r>
              <a:rPr lang="en-US" b="0" dirty="0"/>
              <a:t>Move to approve document </a:t>
            </a:r>
            <a:r>
              <a:rPr lang="en-US" b="0" dirty="0" smtClean="0"/>
              <a:t>11-19/127 r0 </a:t>
            </a:r>
            <a:r>
              <a:rPr lang="en-US" b="0" dirty="0"/>
              <a:t>as </a:t>
            </a:r>
            <a:r>
              <a:rPr lang="en-US" b="0" dirty="0" err="1"/>
              <a:t>TGaz</a:t>
            </a:r>
            <a:r>
              <a:rPr lang="en-US" b="0" dirty="0"/>
              <a:t> meeting minutes for the </a:t>
            </a:r>
            <a:r>
              <a:rPr lang="en-US" b="0" dirty="0" smtClean="0"/>
              <a:t>Jan. meeting</a:t>
            </a:r>
            <a:r>
              <a:rPr lang="en-US" b="0" dirty="0"/>
              <a:t>. </a:t>
            </a:r>
            <a:endParaRPr lang="en-US" b="0" dirty="0" smtClean="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Qinghua Li </a:t>
            </a:r>
            <a:endParaRPr lang="en-US" b="0" dirty="0"/>
          </a:p>
          <a:p>
            <a:r>
              <a:rPr lang="en-US" b="0" dirty="0"/>
              <a:t>Results (Y/N/A</a:t>
            </a:r>
            <a:r>
              <a:rPr lang="en-US" b="0" dirty="0" smtClean="0"/>
              <a:t>): 22/0/1</a:t>
            </a:r>
          </a:p>
          <a:p>
            <a:r>
              <a:rPr lang="en-US" b="0" dirty="0" smtClean="0"/>
              <a:t>Motion passes.</a:t>
            </a:r>
            <a:endParaRPr lang="en-US"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 6</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11-19/374r0 “March 6</a:t>
            </a:r>
            <a:r>
              <a:rPr lang="en-US" b="0" baseline="30000" dirty="0" smtClean="0"/>
              <a:t>th</a:t>
            </a:r>
            <a:r>
              <a:rPr lang="en-US" b="0" dirty="0" smtClean="0"/>
              <a:t> </a:t>
            </a:r>
            <a:r>
              <a:rPr lang="en-US" b="0" dirty="0" err="1" smtClean="0"/>
              <a:t>Telecon</a:t>
            </a:r>
            <a:r>
              <a:rPr lang="en-US" b="0" dirty="0" smtClean="0"/>
              <a:t> Minutes” </a:t>
            </a:r>
            <a:r>
              <a:rPr lang="en-US" b="0" dirty="0"/>
              <a:t>posted to Mentor on </a:t>
            </a:r>
            <a:r>
              <a:rPr lang="en-US" b="0" dirty="0" smtClean="0"/>
              <a:t>March 10</a:t>
            </a:r>
            <a:r>
              <a:rPr lang="en-US" b="0" baseline="30000" dirty="0" smtClean="0"/>
              <a:t>th</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11-19/374r0 </a:t>
            </a:r>
            <a:r>
              <a:rPr lang="en-US" b="0" dirty="0"/>
              <a:t>as </a:t>
            </a:r>
            <a:r>
              <a:rPr lang="en-US" b="0" dirty="0" err="1"/>
              <a:t>TGaz</a:t>
            </a:r>
            <a:r>
              <a:rPr lang="en-US" b="0" dirty="0"/>
              <a:t> </a:t>
            </a:r>
            <a:r>
              <a:rPr lang="en-US" b="0" dirty="0" smtClean="0"/>
              <a:t>meeting minutes </a:t>
            </a:r>
            <a:r>
              <a:rPr lang="en-US" b="0" dirty="0"/>
              <a:t>for the </a:t>
            </a:r>
            <a:r>
              <a:rPr lang="en-US" b="0" dirty="0" smtClean="0"/>
              <a:t>March 6</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Roy Want</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r>
              <a:rPr lang="en-US" b="0" dirty="0" smtClean="0"/>
              <a:t>): 20/0/3 </a:t>
            </a:r>
          </a:p>
          <a:p>
            <a:r>
              <a:rPr lang="en-US"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CSD Update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Original CSD called for submission on a CAD (Co-existence Assurance Document).</a:t>
            </a:r>
          </a:p>
          <a:p>
            <a:pPr>
              <a:buFont typeface="Arial" panose="020B0604020202020204" pitchFamily="34" charset="0"/>
              <a:buChar char="•"/>
            </a:pPr>
            <a:r>
              <a:rPr lang="en-US" dirty="0" smtClean="0"/>
              <a:t>In effect no changes on transmission envelope, channel access methods, channel protection methods.</a:t>
            </a:r>
          </a:p>
          <a:p>
            <a:pPr>
              <a:buFont typeface="Arial" panose="020B0604020202020204" pitchFamily="34" charset="0"/>
              <a:buChar char="•"/>
            </a:pPr>
            <a:r>
              <a:rPr lang="en-US" dirty="0" smtClean="0"/>
              <a:t>No need to have a CAD, and in accordance a CSD change was made:</a:t>
            </a:r>
          </a:p>
          <a:p>
            <a:pPr lvl="1">
              <a:buFont typeface="Arial" panose="020B0604020202020204" pitchFamily="34" charset="0"/>
              <a:buChar char="•"/>
            </a:pPr>
            <a:r>
              <a:rPr lang="en-US" dirty="0" smtClean="0"/>
              <a:t>Approved by WG and by EC coming out of the January meeting.</a:t>
            </a:r>
          </a:p>
          <a:p>
            <a:pPr lvl="1">
              <a:buFont typeface="Arial" panose="020B0604020202020204" pitchFamily="34" charset="0"/>
              <a:buChar char="•"/>
            </a:pPr>
            <a:r>
              <a:rPr lang="en-US" dirty="0" smtClean="0"/>
              <a:t>Updated CSD can be found </a:t>
            </a:r>
            <a:r>
              <a:rPr lang="en-US" dirty="0" smtClean="0">
                <a:hlinkClick r:id="rId2"/>
              </a:rPr>
              <a:t>here</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0785343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tutorial</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335899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Assignment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525701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11-19-???r? for CIDs ???,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dirty="0" smtClean="0"/>
              <a:t>:</a:t>
            </a:r>
            <a:endParaRPr lang="en-US" b="0" dirty="0" smtClean="0"/>
          </a:p>
          <a:p>
            <a:r>
              <a:rPr lang="en-US" dirty="0" smtClean="0"/>
              <a:t>Results </a:t>
            </a:r>
            <a:r>
              <a:rPr lang="en-US" b="0" dirty="0"/>
              <a:t>(Y/N/A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0176475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11-18-xxxx</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11-18-xxxx 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b="0" dirty="0"/>
              <a:t> </a:t>
            </a:r>
            <a:endParaRPr lang="en-US" b="0" dirty="0" smtClean="0"/>
          </a:p>
          <a:p>
            <a:r>
              <a:rPr lang="en-US" dirty="0" smtClean="0"/>
              <a:t>Results </a:t>
            </a:r>
            <a:r>
              <a:rPr lang="en-US" b="0" dirty="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March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760809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comment assignment and call for volunteers </a:t>
            </a:r>
            <a:r>
              <a:rPr lang="en-US" altLang="en-US" sz="2000" b="0" dirty="0" smtClean="0"/>
              <a:t>(30min)</a:t>
            </a:r>
          </a:p>
          <a:p>
            <a:pPr algn="just">
              <a:spcBef>
                <a:spcPct val="20000"/>
              </a:spcBef>
              <a:buFontTx/>
              <a:buChar char="•"/>
            </a:pPr>
            <a:r>
              <a:rPr lang="en-US" altLang="en-US" sz="2000" b="0" dirty="0" smtClean="0"/>
              <a:t>Ad hoc setting (7min)</a:t>
            </a:r>
            <a:endParaRPr lang="en-US" altLang="en-US" sz="2000" b="0" dirty="0" smtClean="0"/>
          </a:p>
          <a:p>
            <a:pPr algn="just">
              <a:spcBef>
                <a:spcPct val="20000"/>
              </a:spcBef>
              <a:buFontTx/>
              <a:buChar char="•"/>
            </a:pPr>
            <a:r>
              <a:rPr lang="en-US" altLang="en-US" sz="2000" b="0" dirty="0" smtClean="0"/>
              <a:t>Review </a:t>
            </a:r>
            <a:r>
              <a:rPr lang="en-US" altLang="en-US" sz="2000" b="0" dirty="0"/>
              <a:t>submissions </a:t>
            </a:r>
            <a:r>
              <a:rPr lang="en-US" altLang="en-US" sz="2000" b="0" dirty="0" smtClean="0"/>
              <a:t>per </a:t>
            </a:r>
            <a:r>
              <a:rPr lang="en-US" altLang="en-US" sz="2000" b="0" dirty="0"/>
              <a:t>presentation </a:t>
            </a:r>
            <a:r>
              <a:rPr lang="en-US" altLang="en-US" sz="2000" b="0" dirty="0" smtClean="0"/>
              <a:t>ordering</a:t>
            </a:r>
            <a:r>
              <a:rPr lang="en-US" altLang="en-US" sz="2000" b="0" dirty="0"/>
              <a:t> </a:t>
            </a:r>
            <a:r>
              <a:rPr lang="en-US" altLang="en-US" sz="2000" b="0" dirty="0" smtClean="0"/>
              <a:t>(as time permits)</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4032698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87836228"/>
              </p:ext>
            </p:extLst>
          </p:nvPr>
        </p:nvGraphicFramePr>
        <p:xfrm>
          <a:off x="551384" y="1556793"/>
          <a:ext cx="11161240" cy="3682155"/>
        </p:xfrm>
        <a:graphic>
          <a:graphicData uri="http://schemas.openxmlformats.org/drawingml/2006/table">
            <a:tbl>
              <a:tblPr firstRow="1" bandRow="1">
                <a:tableStyleId>{21E4AEA4-8DFA-4A89-87EB-49C32662AFE0}</a:tableStyleId>
              </a:tblPr>
              <a:tblGrid>
                <a:gridCol w="1665857"/>
                <a:gridCol w="1862535"/>
                <a:gridCol w="4104456"/>
                <a:gridCol w="1512168"/>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67227">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2019 Agenda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85515">
                <a:tc>
                  <a:txBody>
                    <a:bodyPr/>
                    <a:lstStyle/>
                    <a:p>
                      <a:pPr marL="0" algn="l" defTabSz="914400" rtl="0" eaLnBrk="1" latinLnBrk="0" hangingPunct="1"/>
                      <a:r>
                        <a:rPr lang="en-US" sz="1600" kern="1200" dirty="0" smtClean="0">
                          <a:solidFill>
                            <a:schemeClr val="dk1"/>
                          </a:solidFill>
                          <a:latin typeface="+mn-lt"/>
                          <a:ea typeface="+mn-ea"/>
                          <a:cs typeface="+mn-cs"/>
                        </a:rPr>
                        <a:t>11-19-431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LB240 Comment results and assignment</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30min/as</a:t>
                      </a:r>
                      <a:r>
                        <a:rPr lang="en-US" sz="1600" kern="1200" baseline="0" dirty="0" smtClean="0">
                          <a:solidFill>
                            <a:schemeClr val="dk1"/>
                          </a:solidFill>
                          <a:latin typeface="+mn-lt"/>
                          <a:ea typeface="+mn-ea"/>
                          <a:cs typeface="+mn-cs"/>
                        </a:rPr>
                        <a:t> needed</a:t>
                      </a:r>
                      <a:endParaRPr lang="en-US" sz="1600" kern="1200" dirty="0">
                        <a:solidFill>
                          <a:schemeClr val="dk1"/>
                        </a:solidFill>
                        <a:latin typeface="+mn-lt"/>
                        <a:ea typeface="+mn-ea"/>
                        <a:cs typeface="+mn-cs"/>
                      </a:endParaRPr>
                    </a:p>
                  </a:txBody>
                  <a:tcPr marT="45712" marB="45712"/>
                </a:tc>
              </a:tr>
              <a:tr h="185515">
                <a:tc>
                  <a:txBody>
                    <a:bodyPr/>
                    <a:lstStyle/>
                    <a:p>
                      <a:pPr marL="0" algn="l" defTabSz="914400" rtl="0" eaLnBrk="1" latinLnBrk="0" hangingPunct="1"/>
                      <a:r>
                        <a:rPr lang="en-US" sz="1600" kern="1200" dirty="0" smtClean="0">
                          <a:solidFill>
                            <a:schemeClr val="dk1"/>
                          </a:solidFill>
                          <a:latin typeface="+mn-lt"/>
                          <a:ea typeface="+mn-ea"/>
                          <a:cs typeface="+mn-cs"/>
                        </a:rPr>
                        <a:t>11-19-412</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Girish Madpuwar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 to Secure LTF measurement Setup</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8288">
                <a:tc>
                  <a:txBody>
                    <a:bodyPr/>
                    <a:lstStyle/>
                    <a:p>
                      <a:pPr marL="0" algn="l" defTabSz="914400" rtl="0" eaLnBrk="1" latinLnBrk="0" hangingPunct="1"/>
                      <a:r>
                        <a:rPr lang="en-US" sz="1600" kern="1200" dirty="0" smtClean="0">
                          <a:solidFill>
                            <a:schemeClr val="dk1"/>
                          </a:solidFill>
                          <a:latin typeface="+mn-lt"/>
                          <a:ea typeface="+mn-ea"/>
                          <a:cs typeface="+mn-cs"/>
                        </a:rPr>
                        <a:t>11-19-326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Qinghua Li</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Spec Text for the Adaptation of Secure Sounding Signal to Bandwidth and Antenna Changes</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15min</a:t>
                      </a:r>
                      <a:endParaRPr lang="en-US" sz="1600" kern="1200" dirty="0" smtClean="0">
                        <a:solidFill>
                          <a:schemeClr val="dk1"/>
                        </a:solidFill>
                        <a:latin typeface="+mn-lt"/>
                        <a:ea typeface="+mn-ea"/>
                        <a:cs typeface="+mn-cs"/>
                      </a:endParaRPr>
                    </a:p>
                  </a:txBody>
                  <a:tcPr marT="45712" marB="45712"/>
                </a:tc>
              </a:tr>
              <a:tr h="371030">
                <a:tc>
                  <a:txBody>
                    <a:bodyPr/>
                    <a:lstStyle/>
                    <a:p>
                      <a:pPr marL="0" algn="l" defTabSz="914400" rtl="0" eaLnBrk="1" latinLnBrk="0" hangingPunct="1"/>
                      <a:r>
                        <a:rPr lang="en-US" sz="1600" kern="1200" dirty="0" smtClean="0">
                          <a:solidFill>
                            <a:schemeClr val="dk1"/>
                          </a:solidFill>
                          <a:latin typeface="+mn-lt"/>
                          <a:ea typeface="+mn-ea"/>
                          <a:cs typeface="+mn-cs"/>
                        </a:rPr>
                        <a:t>11-19-331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Qi Wang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Text clarification on </a:t>
                      </a:r>
                      <a:r>
                        <a:rPr lang="en-US" sz="1600" kern="1200" dirty="0" err="1" smtClean="0">
                          <a:solidFill>
                            <a:schemeClr val="dk1"/>
                          </a:solidFill>
                          <a:latin typeface="+mn-lt"/>
                          <a:ea typeface="+mn-ea"/>
                          <a:cs typeface="+mn-cs"/>
                        </a:rPr>
                        <a:t>iSTA</a:t>
                      </a:r>
                      <a:r>
                        <a:rPr lang="en-US" sz="1600" kern="1200" dirty="0" smtClean="0">
                          <a:solidFill>
                            <a:schemeClr val="dk1"/>
                          </a:solidFill>
                          <a:latin typeface="+mn-lt"/>
                          <a:ea typeface="+mn-ea"/>
                          <a:cs typeface="+mn-cs"/>
                        </a:rPr>
                        <a:t>-to-</a:t>
                      </a:r>
                      <a:r>
                        <a:rPr lang="en-US" sz="1600" kern="1200" dirty="0" err="1" smtClean="0">
                          <a:solidFill>
                            <a:schemeClr val="dk1"/>
                          </a:solidFill>
                          <a:latin typeface="+mn-lt"/>
                          <a:ea typeface="+mn-ea"/>
                          <a:cs typeface="+mn-cs"/>
                        </a:rPr>
                        <a:t>rSTA</a:t>
                      </a:r>
                      <a:r>
                        <a:rPr lang="en-US" sz="1600" kern="1200" dirty="0" smtClean="0">
                          <a:solidFill>
                            <a:schemeClr val="dk1"/>
                          </a:solidFill>
                          <a:latin typeface="+mn-lt"/>
                          <a:ea typeface="+mn-ea"/>
                          <a:cs typeface="+mn-cs"/>
                        </a:rPr>
                        <a:t> LMR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40min</a:t>
                      </a:r>
                      <a:endParaRPr lang="en-US" sz="1600" kern="1200" dirty="0">
                        <a:solidFill>
                          <a:schemeClr val="dk1"/>
                        </a:solidFill>
                        <a:latin typeface="+mn-lt"/>
                        <a:ea typeface="+mn-ea"/>
                        <a:cs typeface="+mn-cs"/>
                      </a:endParaRPr>
                    </a:p>
                  </a:txBody>
                  <a:tcPr marT="45712" marB="45712"/>
                </a:tc>
              </a:tr>
              <a:tr h="404771">
                <a:tc>
                  <a:txBody>
                    <a:bodyPr/>
                    <a:lstStyle/>
                    <a:p>
                      <a:r>
                        <a:rPr lang="en-US" sz="1600" kern="1200" dirty="0" smtClean="0">
                          <a:solidFill>
                            <a:schemeClr val="dk1"/>
                          </a:solidFill>
                          <a:latin typeface="+mn-lt"/>
                          <a:ea typeface="+mn-ea"/>
                          <a:cs typeface="+mn-cs"/>
                        </a:rPr>
                        <a:t>11-19-461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Feng </a:t>
                      </a:r>
                      <a:r>
                        <a:rPr lang="en-US" sz="1600" kern="1200" dirty="0" smtClean="0">
                          <a:solidFill>
                            <a:schemeClr val="dk1"/>
                          </a:solidFill>
                          <a:latin typeface="+mn-lt"/>
                          <a:ea typeface="+mn-ea"/>
                          <a:cs typeface="+mn-cs"/>
                        </a:rPr>
                        <a:t>Jiang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Replay attack for secure TB ranging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30min/as time permits</a:t>
                      </a:r>
                      <a:endParaRPr lang="en-US" sz="1600" kern="1200" dirty="0">
                        <a:solidFill>
                          <a:schemeClr val="dk1"/>
                        </a:solidFill>
                        <a:latin typeface="+mn-lt"/>
                        <a:ea typeface="+mn-ea"/>
                        <a:cs typeface="+mn-cs"/>
                      </a:endParaRPr>
                    </a:p>
                  </a:txBody>
                  <a:tcPr marT="45712" marB="45712"/>
                </a:tc>
              </a:tr>
              <a:tr h="404771">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3 day Ad-Hoc</a:t>
            </a:r>
            <a:endParaRPr lang="en-US" dirty="0"/>
          </a:p>
        </p:txBody>
      </p:sp>
      <p:sp>
        <p:nvSpPr>
          <p:cNvPr id="3" name="Content Placeholder 2"/>
          <p:cNvSpPr>
            <a:spLocks noGrp="1"/>
          </p:cNvSpPr>
          <p:nvPr>
            <p:ph idx="1"/>
          </p:nvPr>
        </p:nvSpPr>
        <p:spPr>
          <a:xfrm>
            <a:off x="914401" y="1981201"/>
            <a:ext cx="9862119" cy="4113213"/>
          </a:xfrm>
        </p:spPr>
        <p:txBody>
          <a:bodyPr/>
          <a:lstStyle/>
          <a:p>
            <a:pPr>
              <a:buFont typeface="Arial" panose="020B0604020202020204" pitchFamily="34" charset="0"/>
              <a:buChar char="•"/>
            </a:pPr>
            <a:r>
              <a:rPr lang="en-US" dirty="0" smtClean="0"/>
              <a:t>To enable sufficient discussion time to address </a:t>
            </a:r>
            <a:r>
              <a:rPr lang="en-US" dirty="0" smtClean="0"/>
              <a:t>comment received </a:t>
            </a:r>
            <a:r>
              <a:rPr lang="en-US" dirty="0" smtClean="0"/>
              <a:t>during LB240.</a:t>
            </a:r>
          </a:p>
          <a:p>
            <a:pPr>
              <a:buFont typeface="Arial" panose="020B0604020202020204" pitchFamily="34" charset="0"/>
              <a:buChar char="•"/>
            </a:pPr>
            <a:r>
              <a:rPr lang="en-US" dirty="0" smtClean="0"/>
              <a:t>Have an ad-hoc between each of the upcoming IEEE weeks:</a:t>
            </a:r>
          </a:p>
          <a:p>
            <a:pPr lvl="1">
              <a:buFont typeface="Arial" panose="020B0604020202020204" pitchFamily="34" charset="0"/>
              <a:buChar char="•"/>
            </a:pPr>
            <a:r>
              <a:rPr lang="en-US" sz="2400" dirty="0" smtClean="0"/>
              <a:t>Ad hoc #1: May 1</a:t>
            </a:r>
            <a:r>
              <a:rPr lang="en-US" sz="2400" baseline="30000" dirty="0" smtClean="0"/>
              <a:t>st </a:t>
            </a:r>
            <a:r>
              <a:rPr lang="en-US" sz="2400" dirty="0" smtClean="0"/>
              <a:t>- May 3</a:t>
            </a:r>
            <a:r>
              <a:rPr lang="en-US" sz="2400" baseline="30000" dirty="0" smtClean="0"/>
              <a:t>rd</a:t>
            </a:r>
            <a:endParaRPr lang="en-US" sz="2400" dirty="0" smtClean="0"/>
          </a:p>
          <a:p>
            <a:pPr lvl="1">
              <a:buFont typeface="Arial" panose="020B0604020202020204" pitchFamily="34" charset="0"/>
              <a:buChar char="•"/>
            </a:pPr>
            <a:r>
              <a:rPr lang="en-US" sz="2400" dirty="0" smtClean="0"/>
              <a:t>Ad hoc #2: </a:t>
            </a:r>
            <a:r>
              <a:rPr lang="en-US" sz="2400" dirty="0" smtClean="0"/>
              <a:t>for June/July TBC.</a:t>
            </a:r>
            <a:endParaRPr lang="en-US" sz="2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701879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11-19-326</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pPr marL="0" indent="0"/>
            <a:r>
              <a:rPr lang="en-US" b="0" dirty="0" smtClean="0"/>
              <a:t>Do you support </a:t>
            </a:r>
            <a:r>
              <a:rPr lang="en-US" b="0" dirty="0" smtClean="0"/>
              <a:t>adoption of resolutions </a:t>
            </a:r>
            <a:r>
              <a:rPr lang="en-US" b="0" dirty="0" smtClean="0"/>
              <a:t>depicted by document </a:t>
            </a:r>
            <a:r>
              <a:rPr lang="en-US" b="0" dirty="0" smtClean="0"/>
              <a:t>11-19-326r1 </a:t>
            </a:r>
            <a:r>
              <a:rPr lang="en-US" b="0" dirty="0" smtClean="0"/>
              <a:t>for CIDs </a:t>
            </a:r>
            <a:r>
              <a:rPr lang="en-US" b="0" dirty="0" smtClean="0"/>
              <a:t>1821?</a:t>
            </a:r>
            <a:endParaRPr lang="en-US" b="0" dirty="0"/>
          </a:p>
          <a:p>
            <a:endParaRPr lang="en-US" b="0" dirty="0"/>
          </a:p>
          <a:p>
            <a:r>
              <a:rPr lang="en-US" dirty="0" smtClean="0"/>
              <a:t>Results </a:t>
            </a:r>
            <a:r>
              <a:rPr lang="en-US" b="0" dirty="0" smtClean="0"/>
              <a:t>(Y/N/A):21/0/9</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84609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11-19-326</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a:t>
            </a:r>
            <a:r>
              <a:rPr lang="en-US" b="0" dirty="0" smtClean="0"/>
              <a:t>11-19-326r1 </a:t>
            </a:r>
            <a:r>
              <a:rPr lang="en-US" b="0" dirty="0" smtClean="0"/>
              <a:t>for </a:t>
            </a:r>
            <a:r>
              <a:rPr lang="en-US" b="0" dirty="0" smtClean="0"/>
              <a:t>CID </a:t>
            </a:r>
            <a:r>
              <a:rPr lang="en-US" b="0" dirty="0" smtClean="0"/>
              <a:t>1821, </a:t>
            </a:r>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Yongho Seok</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smtClean="0"/>
              <a:t>(Y/N/A): 22/3/4</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1327931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848608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6113107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a:t>
            </a:r>
            <a:r>
              <a:rPr lang="en-US" altLang="en-US" sz="2000" b="0" dirty="0"/>
              <a:t>submissions (as per presentation </a:t>
            </a:r>
            <a:r>
              <a:rPr lang="en-US" altLang="en-US" sz="2000" b="0" dirty="0" smtClean="0"/>
              <a:t>ordering)</a:t>
            </a:r>
            <a:endParaRPr lang="en-US" altLang="en-US" sz="2000" b="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0336204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342841214"/>
              </p:ext>
            </p:extLst>
          </p:nvPr>
        </p:nvGraphicFramePr>
        <p:xfrm>
          <a:off x="551384" y="1628800"/>
          <a:ext cx="11233247" cy="3891165"/>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93035">
                <a:tc>
                  <a:txBody>
                    <a:bodyPr/>
                    <a:lstStyle/>
                    <a:p>
                      <a:pPr marL="0" algn="l" defTabSz="914400" rtl="0" eaLnBrk="1" latinLnBrk="0" hangingPunct="1"/>
                      <a:r>
                        <a:rPr lang="en-US" sz="1600" kern="1200" dirty="0" smtClean="0">
                          <a:solidFill>
                            <a:schemeClr val="dk1"/>
                          </a:solidFill>
                          <a:latin typeface="+mn-lt"/>
                          <a:ea typeface="+mn-ea"/>
                          <a:cs typeface="+mn-cs"/>
                        </a:rPr>
                        <a:t>11-19-331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Qi Wang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Text clarification on </a:t>
                      </a:r>
                      <a:r>
                        <a:rPr lang="en-US" sz="1600" kern="1200" dirty="0" err="1" smtClean="0">
                          <a:solidFill>
                            <a:schemeClr val="dk1"/>
                          </a:solidFill>
                          <a:latin typeface="+mn-lt"/>
                          <a:ea typeface="+mn-ea"/>
                          <a:cs typeface="+mn-cs"/>
                        </a:rPr>
                        <a:t>iSTA</a:t>
                      </a:r>
                      <a:r>
                        <a:rPr lang="en-US" sz="1600" kern="1200" dirty="0" smtClean="0">
                          <a:solidFill>
                            <a:schemeClr val="dk1"/>
                          </a:solidFill>
                          <a:latin typeface="+mn-lt"/>
                          <a:ea typeface="+mn-ea"/>
                          <a:cs typeface="+mn-cs"/>
                        </a:rPr>
                        <a:t>-to-</a:t>
                      </a:r>
                      <a:r>
                        <a:rPr lang="en-US" sz="1600" kern="1200" dirty="0" err="1" smtClean="0">
                          <a:solidFill>
                            <a:schemeClr val="dk1"/>
                          </a:solidFill>
                          <a:latin typeface="+mn-lt"/>
                          <a:ea typeface="+mn-ea"/>
                          <a:cs typeface="+mn-cs"/>
                        </a:rPr>
                        <a:t>rSTA</a:t>
                      </a:r>
                      <a:r>
                        <a:rPr lang="en-US" sz="1600" kern="1200" dirty="0" smtClean="0">
                          <a:solidFill>
                            <a:schemeClr val="dk1"/>
                          </a:solidFill>
                          <a:latin typeface="+mn-lt"/>
                          <a:ea typeface="+mn-ea"/>
                          <a:cs typeface="+mn-cs"/>
                        </a:rPr>
                        <a:t> LMR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20min - completion</a:t>
                      </a:r>
                      <a:endParaRPr lang="en-US" sz="1600" kern="1200" dirty="0">
                        <a:solidFill>
                          <a:schemeClr val="dk1"/>
                        </a:solidFill>
                        <a:latin typeface="+mn-lt"/>
                        <a:ea typeface="+mn-ea"/>
                        <a:cs typeface="+mn-cs"/>
                      </a:endParaRPr>
                    </a:p>
                  </a:txBody>
                  <a:tcPr marT="45712" marB="45712"/>
                </a:tc>
              </a:tr>
              <a:tr h="386069">
                <a:tc>
                  <a:txBody>
                    <a:bodyPr/>
                    <a:lstStyle/>
                    <a:p>
                      <a:r>
                        <a:rPr lang="en-US" sz="1600" kern="1200" dirty="0" smtClean="0">
                          <a:solidFill>
                            <a:schemeClr val="dk1"/>
                          </a:solidFill>
                          <a:latin typeface="+mn-lt"/>
                          <a:ea typeface="+mn-ea"/>
                          <a:cs typeface="+mn-cs"/>
                        </a:rPr>
                        <a:t>11-19-461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Feng Jiang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Replay attack for secure TB ranging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193035">
                <a:tc>
                  <a:txBody>
                    <a:bodyPr/>
                    <a:lstStyle/>
                    <a:p>
                      <a:pPr marL="0" algn="l" defTabSz="914400" rtl="0" eaLnBrk="1" latinLnBrk="0" hangingPunct="1"/>
                      <a:r>
                        <a:rPr lang="en-US" sz="1600" kern="1200" dirty="0" smtClean="0">
                          <a:solidFill>
                            <a:schemeClr val="dk1"/>
                          </a:solidFill>
                          <a:latin typeface="+mn-lt"/>
                          <a:ea typeface="+mn-ea"/>
                          <a:cs typeface="+mn-cs"/>
                        </a:rPr>
                        <a:t>11-19-455</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Phase Shift Based TOA Reporting in Passive Location Ranging</a:t>
                      </a:r>
                      <a:endParaRPr lang="en-US" sz="16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CR</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45min</a:t>
                      </a:r>
                      <a:endParaRPr lang="en-US" sz="16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rtl="0"/>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11-18-2104</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lvl="0"/>
            <a:r>
              <a:rPr lang="en-US" b="0" dirty="0" smtClean="0"/>
              <a:t>Move </a:t>
            </a:r>
            <a:r>
              <a:rPr lang="en-US" b="0" dirty="0"/>
              <a:t>to adopt </a:t>
            </a:r>
            <a:r>
              <a:rPr lang="en-US" b="0" dirty="0" smtClean="0"/>
              <a:t>the resolutions depicted by document 11-19-??? for CIDs ???</a:t>
            </a:r>
          </a:p>
          <a:p>
            <a:pPr lvl="0"/>
            <a:r>
              <a:rPr lang="en-US" b="0" dirty="0" smtClean="0"/>
              <a:t>of LB240.</a:t>
            </a:r>
            <a:endParaRPr lang="en-US" dirty="0"/>
          </a:p>
          <a:p>
            <a:pPr marL="0" indent="0"/>
            <a:r>
              <a:rPr lang="en-US" b="0" dirty="0" smtClean="0"/>
              <a:t>instruct 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a:t>
            </a:r>
          </a:p>
          <a:p>
            <a:r>
              <a:rPr lang="en-US" dirty="0" smtClean="0"/>
              <a:t>Second:</a:t>
            </a:r>
            <a:endParaRPr lang="en-US" b="0" dirty="0" smtClean="0"/>
          </a:p>
          <a:p>
            <a:r>
              <a:rPr lang="en-US" dirty="0" smtClean="0"/>
              <a:t>Results </a:t>
            </a:r>
            <a:r>
              <a:rPr lang="en-US" b="0" dirty="0" smtClean="0"/>
              <a:t>(Y/N/A):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1123011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527770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1593001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280968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a:t>
            </a:r>
            <a:r>
              <a:rPr lang="en-US" altLang="en-US" sz="2000" b="0" dirty="0" smtClean="0"/>
              <a:t>)</a:t>
            </a:r>
          </a:p>
          <a:p>
            <a:pPr algn="just">
              <a:spcBef>
                <a:spcPct val="20000"/>
              </a:spcBef>
              <a:buFontTx/>
              <a:buChar char="•"/>
            </a:pPr>
            <a:r>
              <a:rPr lang="en-US" altLang="en-US" sz="2000" b="0" dirty="0" smtClean="0"/>
              <a:t>Approve </a:t>
            </a:r>
            <a:r>
              <a:rPr lang="en-US" altLang="en-US" sz="2000" b="0" dirty="0" err="1" smtClean="0"/>
              <a:t>TGaz</a:t>
            </a:r>
            <a:r>
              <a:rPr lang="en-US" altLang="en-US" sz="2000" b="0" dirty="0" smtClean="0"/>
              <a:t> Ad hoc meeting and </a:t>
            </a:r>
            <a:r>
              <a:rPr lang="en-US" altLang="en-US" sz="2000" b="0" dirty="0" err="1" smtClean="0"/>
              <a:t>telecons</a:t>
            </a:r>
            <a:r>
              <a:rPr lang="en-US" altLang="en-US" sz="2000" b="0" dirty="0" smtClean="0"/>
              <a:t> (10min)</a:t>
            </a:r>
          </a:p>
          <a:p>
            <a:pPr algn="just">
              <a:spcBef>
                <a:spcPct val="20000"/>
              </a:spcBef>
              <a:buFontTx/>
              <a:buChar char="•"/>
            </a:pPr>
            <a:r>
              <a:rPr lang="en-US" altLang="en-US" sz="2000" b="0" dirty="0" smtClean="0"/>
              <a:t>R</a:t>
            </a:r>
            <a:r>
              <a:rPr lang="en-US" altLang="en-US" sz="2000" b="0" dirty="0" smtClean="0"/>
              <a:t>eview process for </a:t>
            </a:r>
            <a:r>
              <a:rPr lang="en-US" altLang="en-US" sz="2000" b="0" dirty="0" err="1" smtClean="0"/>
              <a:t>TGaz</a:t>
            </a:r>
            <a:r>
              <a:rPr lang="en-US" altLang="en-US" sz="2000" b="0" dirty="0" smtClean="0"/>
              <a:t> Ad hoc and </a:t>
            </a:r>
            <a:r>
              <a:rPr lang="en-US" altLang="en-US" sz="2000" b="0" dirty="0" err="1" smtClean="0"/>
              <a:t>Telecons</a:t>
            </a:r>
            <a:r>
              <a:rPr lang="en-US" altLang="en-US" sz="2000" b="0" dirty="0" smtClean="0"/>
              <a:t> </a:t>
            </a:r>
            <a:r>
              <a:rPr lang="en-US" altLang="en-US" sz="2000" b="0" dirty="0" smtClean="0"/>
              <a:t>(</a:t>
            </a:r>
            <a:r>
              <a:rPr lang="en-US" altLang="en-US" sz="2000" b="0" dirty="0" smtClean="0"/>
              <a:t>5min)</a:t>
            </a:r>
            <a:endParaRPr lang="en-US" altLang="en-US" sz="2000" b="0" dirty="0"/>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73898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80452975"/>
              </p:ext>
            </p:extLst>
          </p:nvPr>
        </p:nvGraphicFramePr>
        <p:xfrm>
          <a:off x="767408" y="1556792"/>
          <a:ext cx="10729192" cy="3892592"/>
        </p:xfrm>
        <a:graphic>
          <a:graphicData uri="http://schemas.openxmlformats.org/drawingml/2006/table">
            <a:tbl>
              <a:tblPr firstRow="1" bandRow="1">
                <a:tableStyleId>{21E4AEA4-8DFA-4A89-87EB-49C32662AFE0}</a:tableStyleId>
              </a:tblPr>
              <a:tblGrid>
                <a:gridCol w="1296144"/>
                <a:gridCol w="1800200"/>
                <a:gridCol w="4188949"/>
                <a:gridCol w="2160065"/>
                <a:gridCol w="1283834"/>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57000">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2019</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205736">
                <a:tc>
                  <a:txBody>
                    <a:bodyPr/>
                    <a:lstStyle/>
                    <a:p>
                      <a:pPr marL="0" algn="l" defTabSz="914400" rtl="0" eaLnBrk="1" latinLnBrk="0" hangingPunct="1"/>
                      <a:r>
                        <a:rPr lang="en-US" sz="1600" kern="1200" dirty="0" smtClean="0">
                          <a:solidFill>
                            <a:schemeClr val="dk1"/>
                          </a:solidFill>
                          <a:latin typeface="+mn-lt"/>
                          <a:ea typeface="+mn-ea"/>
                          <a:cs typeface="+mn-cs"/>
                        </a:rPr>
                        <a:t>11-19-454</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FTM TOA measurement on non-HT duplicate PPDU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45min</a:t>
                      </a:r>
                    </a:p>
                  </a:txBody>
                  <a:tcPr marT="45712" marB="45712"/>
                </a:tc>
              </a:tr>
              <a:tr h="205736">
                <a:tc>
                  <a:txBody>
                    <a:bodyPr/>
                    <a:lstStyle/>
                    <a:p>
                      <a:r>
                        <a:rPr lang="en-US" sz="1800" kern="1200" dirty="0" smtClean="0">
                          <a:solidFill>
                            <a:schemeClr val="dk1"/>
                          </a:solidFill>
                          <a:latin typeface="+mn-lt"/>
                          <a:ea typeface="+mn-ea"/>
                          <a:cs typeface="+mn-cs"/>
                        </a:rPr>
                        <a:t>11-19-149</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Multiband 60GHz </a:t>
                      </a:r>
                      <a:r>
                        <a:rPr lang="en-US" sz="1800" kern="1200" dirty="0" err="1" smtClean="0">
                          <a:solidFill>
                            <a:schemeClr val="dk1"/>
                          </a:solidFill>
                          <a:latin typeface="+mn-lt"/>
                          <a:ea typeface="+mn-ea"/>
                          <a:cs typeface="+mn-cs"/>
                        </a:rPr>
                        <a:t>Loc</a:t>
                      </a:r>
                      <a:r>
                        <a:rPr lang="en-US" sz="1800" kern="1200" dirty="0" smtClean="0">
                          <a:solidFill>
                            <a:schemeClr val="dk1"/>
                          </a:solidFill>
                          <a:latin typeface="+mn-lt"/>
                          <a:ea typeface="+mn-ea"/>
                          <a:cs typeface="+mn-cs"/>
                        </a:rPr>
                        <a:t> capability publishing txt.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smtClean="0">
                          <a:solidFill>
                            <a:schemeClr val="dk1"/>
                          </a:solidFill>
                          <a:latin typeface="+mn-lt"/>
                          <a:ea typeface="+mn-ea"/>
                          <a:cs typeface="+mn-cs"/>
                        </a:rPr>
                        <a:t>20min</a:t>
                      </a:r>
                      <a:r>
                        <a:rPr lang="en-US" sz="1600" kern="1200" baseline="0" smtClean="0">
                          <a:solidFill>
                            <a:schemeClr val="dk1"/>
                          </a:solidFill>
                          <a:latin typeface="+mn-lt"/>
                          <a:ea typeface="+mn-ea"/>
                          <a:cs typeface="+mn-cs"/>
                        </a:rPr>
                        <a:t> </a:t>
                      </a:r>
                      <a:endParaRPr lang="en-US" sz="1600" kern="1200" dirty="0" smtClean="0">
                        <a:solidFill>
                          <a:schemeClr val="dk1"/>
                        </a:solidFill>
                        <a:latin typeface="+mn-lt"/>
                        <a:ea typeface="+mn-ea"/>
                        <a:cs typeface="+mn-cs"/>
                      </a:endParaRPr>
                    </a:p>
                  </a:txBody>
                  <a:tcPr marT="45712" marB="45712"/>
                </a:tc>
              </a:tr>
              <a:tr h="411472">
                <a:tc>
                  <a:txBody>
                    <a:bodyPr/>
                    <a:lstStyle/>
                    <a:p>
                      <a:r>
                        <a:rPr lang="en-US" sz="1800" kern="1200" dirty="0" smtClean="0">
                          <a:solidFill>
                            <a:schemeClr val="dk1"/>
                          </a:solidFill>
                          <a:latin typeface="+mn-lt"/>
                          <a:ea typeface="+mn-ea"/>
                          <a:cs typeface="+mn-cs"/>
                        </a:rPr>
                        <a:t>11-19-468</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rtl="0"/>
                      <a:r>
                        <a:rPr lang="en-US" sz="1800" kern="1200" dirty="0" smtClean="0">
                          <a:solidFill>
                            <a:schemeClr val="dk1"/>
                          </a:solidFill>
                          <a:latin typeface="+mn-lt"/>
                          <a:ea typeface="+mn-ea"/>
                          <a:cs typeface="+mn-cs"/>
                        </a:rPr>
                        <a:t>ISTA2RSTA LMR Overview</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 as time permits</a:t>
                      </a:r>
                      <a:endParaRPr lang="en-US" sz="1600" kern="1200" dirty="0">
                        <a:solidFill>
                          <a:schemeClr val="dk1"/>
                        </a:solidFill>
                        <a:latin typeface="+mn-lt"/>
                        <a:ea typeface="+mn-ea"/>
                        <a:cs typeface="+mn-cs"/>
                      </a:endParaRPr>
                    </a:p>
                  </a:txBody>
                  <a:tcPr marT="45712" marB="45712"/>
                </a:tc>
              </a:tr>
              <a:tr h="365752">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[Previously </a:t>
            </a:r>
            <a:r>
              <a:rPr lang="en-US" dirty="0" smtClean="0"/>
              <a:t>announced:] </a:t>
            </a:r>
            <a:r>
              <a:rPr lang="en-US" dirty="0" err="1" smtClean="0"/>
              <a:t>TGaz</a:t>
            </a:r>
            <a:r>
              <a:rPr lang="en-US" dirty="0" smtClean="0"/>
              <a:t> </a:t>
            </a:r>
            <a:r>
              <a:rPr lang="en-US" dirty="0" smtClean="0"/>
              <a:t>3 day Ad-Hoc</a:t>
            </a:r>
            <a:endParaRPr lang="en-US" dirty="0"/>
          </a:p>
        </p:txBody>
      </p:sp>
      <p:sp>
        <p:nvSpPr>
          <p:cNvPr id="3" name="Content Placeholder 2"/>
          <p:cNvSpPr>
            <a:spLocks noGrp="1"/>
          </p:cNvSpPr>
          <p:nvPr>
            <p:ph idx="1"/>
          </p:nvPr>
        </p:nvSpPr>
        <p:spPr>
          <a:xfrm>
            <a:off x="914401" y="1981201"/>
            <a:ext cx="9862119" cy="4113213"/>
          </a:xfrm>
        </p:spPr>
        <p:txBody>
          <a:bodyPr/>
          <a:lstStyle/>
          <a:p>
            <a:pPr>
              <a:buFont typeface="Arial" panose="020B0604020202020204" pitchFamily="34" charset="0"/>
              <a:buChar char="•"/>
            </a:pPr>
            <a:r>
              <a:rPr lang="en-US" dirty="0" smtClean="0"/>
              <a:t>To enable sufficient discussion time to address </a:t>
            </a:r>
            <a:r>
              <a:rPr lang="en-US" dirty="0" smtClean="0"/>
              <a:t>comment received </a:t>
            </a:r>
            <a:r>
              <a:rPr lang="en-US" dirty="0" smtClean="0"/>
              <a:t>during LB240.</a:t>
            </a:r>
          </a:p>
          <a:p>
            <a:pPr>
              <a:buFont typeface="Arial" panose="020B0604020202020204" pitchFamily="34" charset="0"/>
              <a:buChar char="•"/>
            </a:pPr>
            <a:r>
              <a:rPr lang="en-US" dirty="0" smtClean="0"/>
              <a:t>Have an ad-hoc between each of the upcoming IEEE weeks:</a:t>
            </a:r>
          </a:p>
          <a:p>
            <a:pPr lvl="1">
              <a:buFont typeface="Arial" panose="020B0604020202020204" pitchFamily="34" charset="0"/>
              <a:buChar char="•"/>
            </a:pPr>
            <a:r>
              <a:rPr lang="en-US" sz="2400" dirty="0" smtClean="0"/>
              <a:t>Ad hoc #1: May 1</a:t>
            </a:r>
            <a:r>
              <a:rPr lang="en-US" sz="2400" baseline="30000" dirty="0" smtClean="0"/>
              <a:t>st </a:t>
            </a:r>
            <a:r>
              <a:rPr lang="en-US" sz="2400" dirty="0" smtClean="0"/>
              <a:t>- May 3</a:t>
            </a:r>
            <a:r>
              <a:rPr lang="en-US" sz="2400" baseline="30000" dirty="0" smtClean="0"/>
              <a:t>rd</a:t>
            </a:r>
            <a:endParaRPr lang="en-US" sz="2400" dirty="0" smtClean="0"/>
          </a:p>
          <a:p>
            <a:pPr lvl="1">
              <a:buFont typeface="Arial" panose="020B0604020202020204" pitchFamily="34" charset="0"/>
              <a:buChar char="•"/>
            </a:pPr>
            <a:r>
              <a:rPr lang="en-US" sz="2400" dirty="0" smtClean="0"/>
              <a:t>Ad hoc #2: </a:t>
            </a:r>
            <a:r>
              <a:rPr lang="en-US" sz="2400" dirty="0" smtClean="0"/>
              <a:t>for June/July TBC.</a:t>
            </a:r>
            <a:endParaRPr lang="en-US" sz="2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2517204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a:t>
            </a:r>
            <a:r>
              <a:rPr lang="en-US" dirty="0" smtClean="0"/>
              <a:t>3 day Ad-Hoc</a:t>
            </a:r>
            <a:endParaRPr lang="en-US" dirty="0"/>
          </a:p>
        </p:txBody>
      </p:sp>
      <p:sp>
        <p:nvSpPr>
          <p:cNvPr id="3" name="Content Placeholder 2"/>
          <p:cNvSpPr>
            <a:spLocks noGrp="1"/>
          </p:cNvSpPr>
          <p:nvPr>
            <p:ph idx="1"/>
          </p:nvPr>
        </p:nvSpPr>
        <p:spPr>
          <a:xfrm>
            <a:off x="914401" y="1981201"/>
            <a:ext cx="9862119" cy="4113213"/>
          </a:xfrm>
        </p:spPr>
        <p:txBody>
          <a:bodyPr/>
          <a:lstStyle/>
          <a:p>
            <a:pPr algn="just">
              <a:spcBef>
                <a:spcPts val="0"/>
              </a:spcBef>
              <a:spcAft>
                <a:spcPts val="0"/>
              </a:spcAft>
              <a:buFont typeface="Symbol" panose="05050102010706020507" pitchFamily="18" charset="2"/>
              <a:buChar char=""/>
              <a:tabLst>
                <a:tab pos="457200" algn="l"/>
              </a:tabLst>
              <a:defRPr/>
            </a:pPr>
            <a:r>
              <a:rPr lang="en-GB" b="0" dirty="0">
                <a:ea typeface="Times New Roman" panose="02020603050405020304" pitchFamily="18" charset="0"/>
              </a:rPr>
              <a:t>Authorize </a:t>
            </a:r>
            <a:r>
              <a:rPr lang="en-GB" b="0" dirty="0" err="1" smtClean="0">
                <a:ea typeface="Times New Roman" panose="02020603050405020304" pitchFamily="18" charset="0"/>
              </a:rPr>
              <a:t>TGaz</a:t>
            </a:r>
            <a:r>
              <a:rPr lang="en-GB" b="0" dirty="0" smtClean="0">
                <a:ea typeface="Times New Roman" panose="02020603050405020304" pitchFamily="18" charset="0"/>
              </a:rPr>
              <a:t> </a:t>
            </a:r>
            <a:r>
              <a:rPr lang="en-GB" b="0" dirty="0">
                <a:ea typeface="Times New Roman" panose="02020603050405020304" pitchFamily="18" charset="0"/>
              </a:rPr>
              <a:t>to hold an ad-hoc meeting on </a:t>
            </a:r>
            <a:r>
              <a:rPr lang="en-GB" b="0" dirty="0" smtClean="0">
                <a:ea typeface="Times New Roman" panose="02020603050405020304" pitchFamily="18" charset="0"/>
              </a:rPr>
              <a:t>May1st- May 3</a:t>
            </a:r>
            <a:r>
              <a:rPr lang="en-GB" b="0" baseline="30000" dirty="0" smtClean="0">
                <a:ea typeface="Times New Roman" panose="02020603050405020304" pitchFamily="18" charset="0"/>
              </a:rPr>
              <a:t>rd</a:t>
            </a:r>
            <a:r>
              <a:rPr lang="en-GB" b="0" dirty="0" smtClean="0">
                <a:ea typeface="Times New Roman" panose="02020603050405020304" pitchFamily="18" charset="0"/>
              </a:rPr>
              <a:t>, 2019, Sponsored by Samsung Semiconductor, 3655N 1</a:t>
            </a:r>
            <a:r>
              <a:rPr lang="en-GB" b="0" baseline="30000" dirty="0" smtClean="0">
                <a:ea typeface="Times New Roman" panose="02020603050405020304" pitchFamily="18" charset="0"/>
              </a:rPr>
              <a:t>st</a:t>
            </a:r>
            <a:r>
              <a:rPr lang="en-GB" b="0" dirty="0" smtClean="0">
                <a:ea typeface="Times New Roman" panose="02020603050405020304" pitchFamily="18" charset="0"/>
              </a:rPr>
              <a:t> </a:t>
            </a:r>
            <a:r>
              <a:rPr lang="en-GB" b="0" dirty="0" err="1" smtClean="0">
                <a:ea typeface="Times New Roman" panose="02020603050405020304" pitchFamily="18" charset="0"/>
              </a:rPr>
              <a:t>st.</a:t>
            </a:r>
            <a:r>
              <a:rPr lang="en-GB" b="0" dirty="0" smtClean="0">
                <a:ea typeface="Times New Roman" panose="02020603050405020304" pitchFamily="18" charset="0"/>
              </a:rPr>
              <a:t>, San Jose Ca. USA  </a:t>
            </a:r>
            <a:r>
              <a:rPr lang="en-GB" b="0" dirty="0">
                <a:ea typeface="Times New Roman" panose="02020603050405020304" pitchFamily="18" charset="0"/>
              </a:rPr>
              <a:t>for the purpose of comment resolution.</a:t>
            </a:r>
          </a:p>
          <a:p>
            <a:pPr marL="0" indent="0" algn="just">
              <a:spcBef>
                <a:spcPct val="0"/>
              </a:spcBef>
              <a:buFontTx/>
              <a:buNone/>
              <a:defRPr/>
            </a:pPr>
            <a:endParaRPr lang="en-US" altLang="en-US" b="0" dirty="0">
              <a:ea typeface="Microsoft YaHei" panose="020B0503020204020204" pitchFamily="34" charset="-122"/>
            </a:endParaRPr>
          </a:p>
          <a:p>
            <a:pPr algn="just">
              <a:spcBef>
                <a:spcPct val="0"/>
              </a:spcBef>
              <a:defRPr/>
            </a:pPr>
            <a:r>
              <a:rPr lang="en-US" altLang="en-US" b="0" dirty="0">
                <a:ea typeface="Microsoft YaHei" panose="020B0503020204020204" pitchFamily="34" charset="-122"/>
              </a:rPr>
              <a:t>Move</a:t>
            </a:r>
            <a:r>
              <a:rPr lang="en-US" altLang="en-US" b="0" dirty="0" smtClean="0">
                <a:ea typeface="Microsoft YaHei" panose="020B0503020204020204" pitchFamily="34" charset="-122"/>
              </a:rPr>
              <a:t>:</a:t>
            </a:r>
            <a:endParaRPr lang="en-US" altLang="en-US" b="0" dirty="0">
              <a:ea typeface="Microsoft YaHei" panose="020B0503020204020204" pitchFamily="34" charset="-122"/>
            </a:endParaRPr>
          </a:p>
          <a:p>
            <a:pPr algn="just">
              <a:spcBef>
                <a:spcPct val="0"/>
              </a:spcBef>
              <a:defRPr/>
            </a:pPr>
            <a:r>
              <a:rPr lang="en-US" altLang="en-US" b="0" dirty="0">
                <a:ea typeface="Microsoft YaHei" panose="020B0503020204020204" pitchFamily="34" charset="-122"/>
              </a:rPr>
              <a:t>Second</a:t>
            </a:r>
            <a:r>
              <a:rPr lang="en-US" altLang="en-US" b="0" dirty="0" smtClean="0">
                <a:ea typeface="Microsoft YaHei" panose="020B0503020204020204" pitchFamily="34" charset="-122"/>
              </a:rPr>
              <a:t>:</a:t>
            </a:r>
            <a:endParaRPr lang="en-US" altLang="en-US" b="0" dirty="0">
              <a:ea typeface="Microsoft YaHei" panose="020B0503020204020204" pitchFamily="34" charset="-122"/>
            </a:endParaRPr>
          </a:p>
          <a:p>
            <a:pPr algn="just">
              <a:spcBef>
                <a:spcPct val="0"/>
              </a:spcBef>
              <a:defRPr/>
            </a:pPr>
            <a:r>
              <a:rPr lang="en-US" altLang="en-US" b="0" dirty="0" smtClean="0">
                <a:ea typeface="Microsoft YaHei" panose="020B0503020204020204" pitchFamily="34" charset="-122"/>
              </a:rPr>
              <a:t>Result (Y/N/A):</a:t>
            </a:r>
            <a:endParaRPr lang="en-US" altLang="en-US" b="0" dirty="0">
              <a:ea typeface="Microsoft YaHei" panose="020B0503020204020204" pitchFamily="34" charset="-122"/>
            </a:endParaRPr>
          </a:p>
          <a:p>
            <a:pPr>
              <a:buFont typeface="Arial" panose="020B0604020202020204" pitchFamily="34" charset="0"/>
              <a:buChar char="•"/>
            </a:pPr>
            <a:endParaRPr lang="en-US" sz="2400"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3615876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7621050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328930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TG timelines, accomplishments and targets (15min)</a:t>
            </a:r>
          </a:p>
          <a:p>
            <a:pPr algn="just">
              <a:spcBef>
                <a:spcPct val="20000"/>
              </a:spcBef>
              <a:buFontTx/>
              <a:buChar char="•"/>
            </a:pPr>
            <a:r>
              <a:rPr lang="en-US" altLang="en-US" sz="2000" b="0" dirty="0" smtClean="0"/>
              <a:t>Review </a:t>
            </a:r>
            <a:r>
              <a:rPr lang="en-US" altLang="en-US" sz="2000" b="0" dirty="0" smtClean="0"/>
              <a:t>submissions (as per presentation ordering)</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662616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563526788"/>
              </p:ext>
            </p:extLst>
          </p:nvPr>
        </p:nvGraphicFramePr>
        <p:xfrm>
          <a:off x="551384" y="2060848"/>
          <a:ext cx="10724100" cy="3291744"/>
        </p:xfrm>
        <a:graphic>
          <a:graphicData uri="http://schemas.openxmlformats.org/drawingml/2006/table">
            <a:tbl>
              <a:tblPr firstRow="1" bandRow="1">
                <a:tableStyleId>{21E4AEA4-8DFA-4A89-87EB-49C32662AFE0}</a:tableStyleId>
              </a:tblPr>
              <a:tblGrid>
                <a:gridCol w="1296144"/>
                <a:gridCol w="1825049"/>
                <a:gridCol w="4160642"/>
                <a:gridCol w="1863181"/>
                <a:gridCol w="1579084"/>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11-19-200</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March 2019</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10min/As needed</a:t>
                      </a:r>
                      <a:endParaRPr lang="en-US" sz="1600" dirty="0"/>
                    </a:p>
                  </a:txBody>
                  <a:tcPr marT="45712" marB="45712"/>
                </a:tc>
              </a:tr>
              <a:tr h="28955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rtl="0"/>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3564870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Considering Moving to Initial WG Ballot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944083" y="2642384"/>
            <a:ext cx="487356"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9-</a:t>
            </a:r>
            <a:r>
              <a:rPr lang="en-US" altLang="en-US" sz="600" dirty="0" smtClean="0">
                <a:latin typeface="Arial" panose="020B0604020202020204" pitchFamily="34" charset="0"/>
                <a:cs typeface="Arial" panose="020B0604020202020204" pitchFamily="34" charset="0"/>
              </a:rPr>
              <a:t>2019</a:t>
            </a:r>
            <a:endParaRPr lang="en-US" altLang="en-US" sz="600" dirty="0">
              <a:latin typeface="Arial" panose="020B0604020202020204" pitchFamily="34" charset="0"/>
              <a:cs typeface="Arial" panose="020B0604020202020204" pitchFamily="34" charset="0"/>
            </a:endParaRP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CC28</a:t>
            </a:r>
            <a:endParaRPr lang="en-US" sz="1100" dirty="0">
              <a:solidFill>
                <a:schemeClr val="tx1"/>
              </a:solidFill>
            </a:endParaRP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LB240 CR </a:t>
            </a:r>
            <a:endParaRPr lang="en-US" sz="1100" dirty="0">
              <a:solidFill>
                <a:schemeClr val="tx1"/>
              </a:solidFill>
            </a:endParaRP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Initial WG ballot LB240</a:t>
            </a:r>
            <a:endParaRPr kumimoji="0" lang="en-US" sz="900" b="1" i="0" u="none" strike="noStrike" cap="none" normalizeH="0" baseline="0" dirty="0" smtClean="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Tree>
    <p:extLst>
      <p:ext uri="{BB962C8B-B14F-4D97-AF65-F5344CB8AC3E}">
        <p14:creationId xmlns:p14="http://schemas.microsoft.com/office/powerpoint/2010/main" val="28374120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a:t>TG Status And Work Completed</a:t>
            </a:r>
            <a:endParaRPr lang="en-US" sz="4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Successful Initial WG ballot LB240 with 79.15%, ~800 technical/~700 editorial.</a:t>
            </a:r>
          </a:p>
          <a:p>
            <a:pPr>
              <a:buFont typeface="Arial" panose="020B0604020202020204" pitchFamily="34" charset="0"/>
              <a:buChar char="•"/>
            </a:pPr>
            <a:r>
              <a:rPr lang="en-US" b="0" dirty="0" smtClean="0"/>
              <a:t>Performed comment assignment of ?? CIDs.</a:t>
            </a:r>
            <a:endParaRPr lang="en-US" b="0" dirty="0"/>
          </a:p>
          <a:p>
            <a:pPr>
              <a:buFont typeface="Arial" panose="020B0604020202020204" pitchFamily="34" charset="0"/>
              <a:buChar char="•"/>
            </a:pPr>
            <a:r>
              <a:rPr lang="en-US" b="0" dirty="0" smtClean="0"/>
              <a:t>Group met for </a:t>
            </a:r>
            <a:r>
              <a:rPr lang="en-US" b="0" dirty="0" smtClean="0"/>
              <a:t>5 meeting slots and </a:t>
            </a:r>
            <a:r>
              <a:rPr lang="en-US" b="0" dirty="0" smtClean="0"/>
              <a:t>reviewed </a:t>
            </a:r>
            <a:r>
              <a:rPr lang="en-US" b="0" dirty="0"/>
              <a:t>a total of </a:t>
            </a:r>
            <a:r>
              <a:rPr lang="en-US" b="0" dirty="0" smtClean="0"/>
              <a:t>?? </a:t>
            </a:r>
            <a:r>
              <a:rPr lang="en-US" b="0" dirty="0" smtClean="0"/>
              <a:t>submissions.</a:t>
            </a:r>
          </a:p>
          <a:p>
            <a:pPr>
              <a:buFont typeface="Arial" panose="020B0604020202020204" pitchFamily="34" charset="0"/>
              <a:buChar char="•"/>
            </a:pPr>
            <a:r>
              <a:rPr lang="en-US" b="0" dirty="0" smtClean="0"/>
              <a:t>Generated resolution for ?? Comments. </a:t>
            </a:r>
          </a:p>
          <a:p>
            <a:pPr>
              <a:buFont typeface="Arial" panose="020B0604020202020204" pitchFamily="34" charset="0"/>
              <a:buChar char="•"/>
            </a:pPr>
            <a:endParaRPr lang="en-US" b="0" dirty="0" smtClean="0"/>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0152820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 going forward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CR submissions which were presented in </a:t>
            </a:r>
            <a:r>
              <a:rPr lang="en-US" dirty="0" err="1" smtClean="0"/>
              <a:t>telecon</a:t>
            </a:r>
            <a:r>
              <a:rPr lang="en-US" dirty="0"/>
              <a:t>/</a:t>
            </a:r>
            <a:r>
              <a:rPr lang="en-US" dirty="0" smtClean="0"/>
              <a:t>ad hoc and run a </a:t>
            </a:r>
            <a:r>
              <a:rPr lang="en-US" dirty="0" err="1" smtClean="0"/>
              <a:t>strawpoll</a:t>
            </a:r>
            <a:r>
              <a:rPr lang="en-US" dirty="0" smtClean="0"/>
              <a:t> and meet a 75% will be introduced for motioning during the opening of </a:t>
            </a:r>
            <a:r>
              <a:rPr lang="en-US" dirty="0" err="1" smtClean="0"/>
              <a:t>TGaz</a:t>
            </a:r>
            <a:r>
              <a:rPr lang="en-US" dirty="0" smtClean="0"/>
              <a:t> in the following IEEE week.</a:t>
            </a:r>
          </a:p>
          <a:p>
            <a:pPr>
              <a:buFont typeface="Arial" panose="020B0604020202020204" pitchFamily="34" charset="0"/>
              <a:buChar char="•"/>
            </a:pPr>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415072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buFont typeface="Arial" panose="020B0604020202020204" pitchFamily="34" charset="0"/>
              <a:buChar char="•"/>
            </a:pPr>
            <a:r>
              <a:rPr lang="en-US" altLang="en-US" dirty="0" smtClean="0"/>
              <a:t>Mar. 20</a:t>
            </a:r>
            <a:r>
              <a:rPr lang="en-US" altLang="en-US" baseline="30000" dirty="0" smtClean="0"/>
              <a:t>th</a:t>
            </a:r>
            <a:r>
              <a:rPr lang="en-US" altLang="en-US" dirty="0" smtClean="0"/>
              <a:t>  </a:t>
            </a:r>
            <a:r>
              <a:rPr lang="en-US" altLang="en-US" dirty="0"/>
              <a:t>(Wednesday), </a:t>
            </a:r>
            <a:r>
              <a:rPr lang="en-US" altLang="en-US" dirty="0" smtClean="0"/>
              <a:t>13:00am </a:t>
            </a:r>
            <a:r>
              <a:rPr lang="en-US" altLang="en-US" dirty="0"/>
              <a:t>ET – </a:t>
            </a:r>
            <a:r>
              <a:rPr lang="en-US" altLang="en-US" dirty="0" smtClean="0"/>
              <a:t>14:30am </a:t>
            </a:r>
            <a:r>
              <a:rPr lang="en-US" altLang="en-US" dirty="0"/>
              <a:t>ET</a:t>
            </a:r>
          </a:p>
          <a:p>
            <a:pPr>
              <a:buFont typeface="Arial" panose="020B0604020202020204" pitchFamily="34" charset="0"/>
              <a:buChar char="•"/>
            </a:pPr>
            <a:r>
              <a:rPr lang="en-US" altLang="en-US" dirty="0"/>
              <a:t>Mar. </a:t>
            </a:r>
            <a:r>
              <a:rPr lang="en-US" altLang="en-US" dirty="0" smtClean="0"/>
              <a:t>27</a:t>
            </a:r>
            <a:r>
              <a:rPr lang="en-US" altLang="en-US" baseline="30000" dirty="0" smtClean="0"/>
              <a:t>th</a:t>
            </a:r>
            <a:r>
              <a:rPr lang="en-US" altLang="en-US" dirty="0" smtClean="0"/>
              <a:t>  </a:t>
            </a:r>
            <a:r>
              <a:rPr lang="en-US" altLang="en-US" dirty="0"/>
              <a:t>(Wednesday), 13:00am ET – 14:30am ET</a:t>
            </a:r>
          </a:p>
          <a:p>
            <a:pPr>
              <a:buFont typeface="Arial" panose="020B0604020202020204" pitchFamily="34" charset="0"/>
              <a:buChar char="•"/>
            </a:pPr>
            <a:r>
              <a:rPr lang="en-US" altLang="en-US" dirty="0" smtClean="0"/>
              <a:t>Apr. 3</a:t>
            </a:r>
            <a:r>
              <a:rPr lang="en-US" altLang="en-US" baseline="30000" dirty="0" smtClean="0"/>
              <a:t>rd</a:t>
            </a:r>
            <a:r>
              <a:rPr lang="en-US" altLang="en-US" dirty="0" smtClean="0"/>
              <a:t> 	(Wednesday</a:t>
            </a:r>
            <a:r>
              <a:rPr lang="en-US" altLang="en-US" dirty="0"/>
              <a:t>), 13:00am ET – 14:30am ET</a:t>
            </a:r>
          </a:p>
          <a:p>
            <a:pPr>
              <a:buFont typeface="Arial" panose="020B0604020202020204" pitchFamily="34" charset="0"/>
              <a:buChar char="•"/>
            </a:pPr>
            <a:r>
              <a:rPr lang="en-US" altLang="en-US" dirty="0"/>
              <a:t>Apr. </a:t>
            </a:r>
            <a:r>
              <a:rPr lang="en-US" altLang="en-US" dirty="0" smtClean="0"/>
              <a:t>10</a:t>
            </a:r>
            <a:r>
              <a:rPr lang="en-US" altLang="en-US" baseline="30000" dirty="0" smtClean="0"/>
              <a:t>th</a:t>
            </a:r>
            <a:r>
              <a:rPr lang="en-US" altLang="en-US" dirty="0" smtClean="0"/>
              <a:t> </a:t>
            </a:r>
            <a:r>
              <a:rPr lang="en-US" altLang="en-US" dirty="0"/>
              <a:t>	(Wednesday), 13:00am ET – 14:30am </a:t>
            </a:r>
            <a:r>
              <a:rPr lang="en-US" altLang="en-US" dirty="0" smtClean="0"/>
              <a:t>ET</a:t>
            </a:r>
          </a:p>
          <a:p>
            <a:pPr>
              <a:buFont typeface="Arial" panose="020B0604020202020204" pitchFamily="34" charset="0"/>
              <a:buChar char="•"/>
            </a:pPr>
            <a:r>
              <a:rPr lang="en-US" altLang="en-US" dirty="0" smtClean="0"/>
              <a:t>Apr. 17</a:t>
            </a:r>
            <a:r>
              <a:rPr lang="en-US" altLang="en-US" baseline="30000" dirty="0" smtClean="0"/>
              <a:t>th</a:t>
            </a:r>
            <a:r>
              <a:rPr lang="en-US" altLang="en-US" dirty="0" smtClean="0"/>
              <a:t> </a:t>
            </a:r>
            <a:r>
              <a:rPr lang="en-US" altLang="en-US" dirty="0"/>
              <a:t>	(Wednesday), 13:00am ET – 14:30am ET</a:t>
            </a:r>
          </a:p>
          <a:p>
            <a:pPr>
              <a:buFont typeface="Arial" panose="020B0604020202020204" pitchFamily="34" charset="0"/>
              <a:buChar char="•"/>
            </a:pPr>
            <a:r>
              <a:rPr lang="en-US" altLang="en-US" dirty="0"/>
              <a:t>Apr. </a:t>
            </a:r>
            <a:r>
              <a:rPr lang="en-US" altLang="en-US" dirty="0" smtClean="0"/>
              <a:t>24</a:t>
            </a:r>
            <a:r>
              <a:rPr lang="en-US" altLang="en-US" baseline="30000" dirty="0" smtClean="0"/>
              <a:t>th</a:t>
            </a:r>
            <a:r>
              <a:rPr lang="en-US" altLang="en-US" dirty="0" smtClean="0"/>
              <a:t>  </a:t>
            </a:r>
            <a:r>
              <a:rPr lang="en-US" altLang="en-US" dirty="0"/>
              <a:t>	(Wednesday), 13:00am ET – 14:30am </a:t>
            </a:r>
            <a:r>
              <a:rPr lang="en-US" altLang="en-US" dirty="0" smtClean="0"/>
              <a:t>ET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717228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Meeting </a:t>
            </a:r>
            <a:r>
              <a:rPr lang="en-US" dirty="0"/>
              <a:t>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Continue comment resolution for LB240.</a:t>
            </a:r>
          </a:p>
          <a:p>
            <a:pPr>
              <a:buFont typeface="Arial" panose="020B0604020202020204" pitchFamily="34" charset="0"/>
              <a:buChar char="•"/>
            </a:pPr>
            <a:r>
              <a:rPr lang="en-US" b="0" dirty="0" smtClean="0"/>
              <a:t>Continue comment assignment.</a:t>
            </a:r>
            <a:endParaRPr lang="en-US" b="0" dirty="0" smtClean="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9212215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8965137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4263725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22328</TotalTime>
  <Words>3620</Words>
  <Application>Microsoft Office PowerPoint</Application>
  <PresentationFormat>Widescreen</PresentationFormat>
  <Paragraphs>872</Paragraphs>
  <Slides>66</Slides>
  <Notes>18</Notes>
  <HiddenSlides>7</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66</vt:i4>
      </vt:variant>
    </vt:vector>
  </HeadingPairs>
  <TitlesOfParts>
    <vt:vector size="79" baseType="lpstr">
      <vt:lpstr>Arial Unicode MS</vt:lpstr>
      <vt:lpstr>Microsoft YaHei</vt:lpstr>
      <vt:lpstr>MS Gothic</vt:lpstr>
      <vt:lpstr>MS PGothic</vt:lpstr>
      <vt:lpstr>Arial</vt:lpstr>
      <vt:lpstr>Calibri</vt:lpstr>
      <vt:lpstr>DejaVu Sans</vt:lpstr>
      <vt:lpstr>Monotype Sorts</vt:lpstr>
      <vt:lpstr>Symbol</vt:lpstr>
      <vt:lpstr>Times</vt:lpstr>
      <vt:lpstr>Times New Roman</vt:lpstr>
      <vt:lpstr>Office Theme</vt:lpstr>
      <vt:lpstr>Document</vt:lpstr>
      <vt:lpstr>TGaz Next Generation Positioning  March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TG Process</vt:lpstr>
      <vt:lpstr>Meeting Slot # 1 discussion items</vt:lpstr>
      <vt:lpstr>Presentation ordering for slot # 1</vt:lpstr>
      <vt:lpstr>Approval of previous meeting minutes</vt:lpstr>
      <vt:lpstr>Approval of March 6th Telecon Minutes</vt:lpstr>
      <vt:lpstr>CSD Update</vt:lpstr>
      <vt:lpstr>Comment resolution tutorial</vt:lpstr>
      <vt:lpstr>CID Assignment</vt:lpstr>
      <vt:lpstr>CR Submission 11-19-??</vt:lpstr>
      <vt:lpstr>Amendment Text Submission 11-18-xxxx</vt:lpstr>
      <vt:lpstr>Reminder to do attendance</vt:lpstr>
      <vt:lpstr>Recess</vt:lpstr>
      <vt:lpstr>Meeting Slot # 2 discussion items</vt:lpstr>
      <vt:lpstr>Presentation ordering for slot # 2</vt:lpstr>
      <vt:lpstr>TGaz 3 day Ad-Hoc</vt:lpstr>
      <vt:lpstr>CR Submission 11-19-326</vt:lpstr>
      <vt:lpstr>CR Submission 11-19-326</vt:lpstr>
      <vt:lpstr>Reminder to do attendance</vt:lpstr>
      <vt:lpstr>Recess</vt:lpstr>
      <vt:lpstr>Meeting Slot # 3 discussion items</vt:lpstr>
      <vt:lpstr>Presentation ordering for slot # 3</vt:lpstr>
      <vt:lpstr>CR Submission 11-18-2104</vt:lpstr>
      <vt:lpstr>PowerPoint Presentation</vt:lpstr>
      <vt:lpstr>Reminder to do attendance</vt:lpstr>
      <vt:lpstr>Recess</vt:lpstr>
      <vt:lpstr>Meeting Slot # 4 discussion items</vt:lpstr>
      <vt:lpstr>Presentation ordering for slot # 4</vt:lpstr>
      <vt:lpstr>[Previously announced:] TGaz 3 day Ad-Hoc</vt:lpstr>
      <vt:lpstr>TGaz 3 day Ad-Hoc</vt:lpstr>
      <vt:lpstr>Reminder to do attendance</vt:lpstr>
      <vt:lpstr>Recess</vt:lpstr>
      <vt:lpstr>Meeting Slot # 5 discussion items</vt:lpstr>
      <vt:lpstr>Presentation ordering for slot # 5</vt:lpstr>
      <vt:lpstr>Reminder to do attendance</vt:lpstr>
      <vt:lpstr>Considering Moving to Initial WG Ballot</vt:lpstr>
      <vt:lpstr>TG Status And Work Completed</vt:lpstr>
      <vt:lpstr>TGaz process going forward</vt:lpstr>
      <vt:lpstr>Teleconference Schedule</vt:lpstr>
      <vt:lpstr>May Meeting Goals</vt:lpstr>
      <vt:lpstr>AOB?</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294</cp:revision>
  <cp:lastPrinted>1601-01-01T00:00:00Z</cp:lastPrinted>
  <dcterms:created xsi:type="dcterms:W3CDTF">2018-08-06T10:28:59Z</dcterms:created>
  <dcterms:modified xsi:type="dcterms:W3CDTF">2019-03-13T18:48:06Z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7d5b2f1d-f881-47e6-81dd-ba1e0cea913d</vt:lpwstr>
  </property>
  <property fmtid="{D5CDD505-2E9C-101B-9397-08002B2CF9AE}" pid="3" name="CTP_TimeStamp">
    <vt:lpwstr>2019-03-13 18:48:06Z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