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28" r:id="rId28"/>
    <p:sldId id="326" r:id="rId29"/>
    <p:sldId id="287" r:id="rId30"/>
    <p:sldId id="288" r:id="rId31"/>
    <p:sldId id="299" r:id="rId32"/>
    <p:sldId id="300" r:id="rId33"/>
    <p:sldId id="386" r:id="rId34"/>
    <p:sldId id="334" r:id="rId35"/>
    <p:sldId id="387" r:id="rId36"/>
    <p:sldId id="291" r:id="rId37"/>
    <p:sldId id="292" r:id="rId38"/>
    <p:sldId id="301" r:id="rId39"/>
    <p:sldId id="302" r:id="rId40"/>
    <p:sldId id="343" r:id="rId41"/>
    <p:sldId id="342" r:id="rId42"/>
    <p:sldId id="293" r:id="rId43"/>
    <p:sldId id="294" r:id="rId44"/>
    <p:sldId id="303" r:id="rId45"/>
    <p:sldId id="304" r:id="rId46"/>
    <p:sldId id="295" r:id="rId47"/>
    <p:sldId id="296" r:id="rId48"/>
    <p:sldId id="305" r:id="rId49"/>
    <p:sldId id="306" r:id="rId50"/>
    <p:sldId id="365" r:id="rId51"/>
    <p:sldId id="366" r:id="rId52"/>
    <p:sldId id="367" r:id="rId53"/>
    <p:sldId id="368" r:id="rId54"/>
    <p:sldId id="341" r:id="rId55"/>
    <p:sldId id="298" r:id="rId56"/>
    <p:sldId id="307" r:id="rId57"/>
    <p:sldId id="359" r:id="rId58"/>
    <p:sldId id="369" r:id="rId59"/>
    <p:sldId id="309" r:id="rId60"/>
    <p:sldId id="297" r:id="rId61"/>
    <p:sldId id="351" r:id="rId62"/>
    <p:sldId id="371" r:id="rId63"/>
    <p:sldId id="373" r:id="rId64"/>
    <p:sldId id="372" r:id="rId65"/>
    <p:sldId id="374" r:id="rId66"/>
    <p:sldId id="375" r:id="rId67"/>
    <p:sldId id="376" r:id="rId68"/>
    <p:sldId id="332" r:id="rId69"/>
    <p:sldId id="333" r:id="rId70"/>
    <p:sldId id="329" r:id="rId71"/>
    <p:sldId id="330" r:id="rId72"/>
    <p:sldId id="377" r:id="rId73"/>
    <p:sldId id="331" r:id="rId74"/>
    <p:sldId id="348" r:id="rId75"/>
    <p:sldId id="308" r:id="rId76"/>
    <p:sldId id="379" r:id="rId77"/>
    <p:sldId id="380" r:id="rId78"/>
    <p:sldId id="381" r:id="rId79"/>
    <p:sldId id="353" r:id="rId80"/>
    <p:sldId id="382" r:id="rId81"/>
    <p:sldId id="313" r:id="rId82"/>
    <p:sldId id="311" r:id="rId83"/>
    <p:sldId id="350" r:id="rId84"/>
    <p:sldId id="289" r:id="rId85"/>
    <p:sldId id="347" r:id="rId86"/>
    <p:sldId id="290"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28"/>
            <p14:sldId id="326"/>
            <p14:sldId id="287"/>
            <p14:sldId id="288"/>
          </p14:sldIdLst>
        </p14:section>
        <p14:section name="Slot#2" id="{0E687B7E-720E-4035-8603-903AAF037B31}">
          <p14:sldIdLst>
            <p14:sldId id="299"/>
            <p14:sldId id="300"/>
            <p14:sldId id="386"/>
            <p14:sldId id="334"/>
            <p14:sldId id="387"/>
            <p14:sldId id="291"/>
            <p14:sldId id="292"/>
          </p14:sldIdLst>
        </p14:section>
        <p14:section name="Slot#3" id="{5D49AB48-9724-48C6-97B3-577374A1C2CA}">
          <p14:sldIdLst>
            <p14:sldId id="301"/>
            <p14:sldId id="302"/>
            <p14:sldId id="343"/>
            <p14:sldId id="34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82"/>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p:cViewPr varScale="1">
        <p:scale>
          <a:sx n="78" d="100"/>
          <a:sy n="78" d="100"/>
        </p:scale>
        <p:origin x="47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2019-03-12</a:t>
            </a:r>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8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a:t>Review formal CR process – as needed. (11-13-230)</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a:t>
            </a:r>
            <a:r>
              <a:rPr lang="en-US" altLang="en-US" b="0" dirty="0" smtClean="0"/>
              <a:t>target ad hoc meeting </a:t>
            </a:r>
            <a:r>
              <a:rPr lang="en-US" altLang="en-US" b="0" dirty="0" smtClean="0"/>
              <a:t>dates.</a:t>
            </a:r>
            <a:endParaRPr lang="en-US" altLang="en-US" b="0" dirty="0" smtClean="0"/>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5065557"/>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DB</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FTM TOA measurement on non-HT duplicate </a:t>
                      </a:r>
                      <a:r>
                        <a:rPr lang="en-US" sz="1800" kern="1200" dirty="0" smtClean="0">
                          <a:solidFill>
                            <a:schemeClr val="dk1"/>
                          </a:solidFill>
                          <a:latin typeface="+mn-lt"/>
                          <a:ea typeface="+mn-ea"/>
                          <a:cs typeface="+mn-cs"/>
                        </a:rPr>
                        <a:t>PPDU</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79355818"/>
              </p:ext>
            </p:extLst>
          </p:nvPr>
        </p:nvGraphicFramePr>
        <p:xfrm>
          <a:off x="911424" y="1772816"/>
          <a:ext cx="10478360" cy="38708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11-19-461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Replay attack for secure TB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a:t>
            </a:r>
            <a:r>
              <a:rPr lang="en-US" altLang="en-US" sz="2000" b="0" dirty="0" smtClean="0"/>
              <a:t>minutes 11-19-374. </a:t>
            </a:r>
            <a:r>
              <a:rPr lang="en-US" altLang="en-US" sz="2000" b="0" dirty="0" smtClean="0"/>
              <a:t>(5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Comment resolution tutorial (30min) </a:t>
            </a:r>
          </a:p>
          <a:p>
            <a:pPr algn="just">
              <a:spcBef>
                <a:spcPct val="20000"/>
              </a:spcBef>
              <a:buFontTx/>
              <a:buChar char="•"/>
            </a:pPr>
            <a:r>
              <a:rPr lang="en-US" altLang="en-US" sz="2000" b="0" dirty="0" smtClean="0"/>
              <a:t>Review </a:t>
            </a:r>
            <a:r>
              <a:rPr lang="en-US" altLang="en-US" sz="2000" b="0" dirty="0" smtClean="0"/>
              <a:t>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24837"/>
              </p:ext>
            </p:extLst>
          </p:nvPr>
        </p:nvGraphicFramePr>
        <p:xfrm>
          <a:off x="929215" y="1628800"/>
          <a:ext cx="10460568" cy="332221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657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Feb. 9</a:t>
            </a:r>
            <a:r>
              <a:rPr lang="en-US" b="0" baseline="30000" dirty="0" smtClean="0"/>
              <a:t>th</a:t>
            </a:r>
            <a:r>
              <a:rPr lang="en-US" b="0" dirty="0" smtClean="0"/>
              <a:t> 2019</a:t>
            </a:r>
            <a:r>
              <a:rPr lang="en-US" b="0" dirty="0" smtClean="0"/>
              <a:t>.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Qinghua Li </a:t>
            </a:r>
            <a:endParaRPr lang="en-US" b="0" dirty="0"/>
          </a:p>
          <a:p>
            <a:r>
              <a:rPr lang="en-US" b="0" dirty="0"/>
              <a:t>Results (Y/N/A</a:t>
            </a:r>
            <a:r>
              <a:rPr lang="en-US" b="0" dirty="0" smtClean="0"/>
              <a:t>): 22/0/1</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20/0/3 </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a:t>
            </a:r>
            <a:r>
              <a:rPr lang="en-US" altLang="en-US" sz="2000" b="0" dirty="0" smtClean="0"/>
              <a:t>(30min)</a:t>
            </a:r>
          </a:p>
          <a:p>
            <a:pPr algn="just">
              <a:spcBef>
                <a:spcPct val="20000"/>
              </a:spcBef>
              <a:buFontTx/>
              <a:buChar char="•"/>
            </a:pPr>
            <a:r>
              <a:rPr lang="en-US" altLang="en-US" sz="2000" b="0" dirty="0" smtClean="0"/>
              <a:t>Ad hoc setting (7min)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836228"/>
              </p:ext>
            </p:extLst>
          </p:nvPr>
        </p:nvGraphicFramePr>
        <p:xfrm>
          <a:off x="551384" y="1556793"/>
          <a:ext cx="11161240" cy="3682155"/>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a:t>
                      </a:r>
                      <a:r>
                        <a:rPr lang="en-US" sz="1600" kern="1200" baseline="0" dirty="0" smtClean="0">
                          <a:solidFill>
                            <a:schemeClr val="dk1"/>
                          </a:solidFill>
                          <a:latin typeface="+mn-lt"/>
                          <a:ea typeface="+mn-ea"/>
                          <a:cs typeface="+mn-cs"/>
                        </a:rPr>
                        <a:t>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404771">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a:t>
                      </a:r>
                      <a:r>
                        <a:rPr lang="en-US" sz="1600" kern="1200" dirty="0" smtClean="0">
                          <a:solidFill>
                            <a:schemeClr val="dk1"/>
                          </a:solidFill>
                          <a:latin typeface="+mn-lt"/>
                          <a:ea typeface="+mn-ea"/>
                          <a:cs typeface="+mn-cs"/>
                        </a:rPr>
                        <a:t>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a:t>
            </a:r>
            <a:r>
              <a:rPr lang="en-US" dirty="0" smtClean="0"/>
              <a:t>comment received </a:t>
            </a:r>
            <a:r>
              <a:rPr lang="en-US" dirty="0" smtClean="0"/>
              <a:t>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a:t>
            </a:r>
            <a:r>
              <a:rPr lang="en-US" sz="2400" dirty="0" smtClean="0"/>
              <a:t>for June/July TBC.</a:t>
            </a:r>
            <a:endParaRPr lang="en-US" sz="2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a:t>
            </a:r>
            <a:r>
              <a:rPr lang="en-US" b="0" dirty="0" smtClean="0"/>
              <a:t>adoption of resolutions </a:t>
            </a:r>
            <a:r>
              <a:rPr lang="en-US" b="0" dirty="0" smtClean="0"/>
              <a:t>depicted by document </a:t>
            </a:r>
            <a:r>
              <a:rPr lang="en-US" b="0" dirty="0" smtClean="0"/>
              <a:t>11-19-326r1 </a:t>
            </a:r>
            <a:r>
              <a:rPr lang="en-US" b="0" dirty="0" smtClean="0"/>
              <a:t>for CIDs </a:t>
            </a:r>
            <a:r>
              <a:rPr lang="en-US" b="0" dirty="0" smtClean="0"/>
              <a:t>1821?</a:t>
            </a:r>
            <a:endParaRPr lang="en-US" b="0" dirty="0"/>
          </a:p>
          <a:p>
            <a:endParaRPr lang="en-US" b="0" dirty="0"/>
          </a:p>
          <a:p>
            <a:r>
              <a:rPr lang="en-US" dirty="0" smtClean="0"/>
              <a:t>Results </a:t>
            </a:r>
            <a:r>
              <a:rPr lang="en-US" b="0" dirty="0" smtClean="0"/>
              <a:t>(Y/N/A):21/0/9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11-19-326</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11-19-326r1 </a:t>
            </a:r>
            <a:r>
              <a:rPr lang="en-US" b="0" dirty="0" smtClean="0"/>
              <a:t>for </a:t>
            </a:r>
            <a:r>
              <a:rPr lang="en-US" b="0" dirty="0" smtClean="0"/>
              <a:t>CID </a:t>
            </a:r>
            <a:r>
              <a:rPr lang="en-US" b="0" dirty="0" smtClean="0"/>
              <a:t>1821,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22/3/4</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32793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72618829"/>
              </p:ext>
            </p:extLst>
          </p:nvPr>
        </p:nvGraphicFramePr>
        <p:xfrm>
          <a:off x="551384" y="1628800"/>
          <a:ext cx="11233247" cy="4683629"/>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 - completion</a:t>
                      </a:r>
                      <a:endParaRPr lang="en-US" sz="1600" kern="1200" dirty="0">
                        <a:solidFill>
                          <a:schemeClr val="dk1"/>
                        </a:solidFill>
                        <a:latin typeface="+mn-lt"/>
                        <a:ea typeface="+mn-ea"/>
                        <a:cs typeface="+mn-cs"/>
                      </a:endParaRPr>
                    </a:p>
                  </a:txBody>
                  <a:tcPr marT="45712" marB="45712"/>
                </a:tc>
              </a:tr>
              <a:tr h="386069">
                <a:tc>
                  <a:txBody>
                    <a:bodyPr/>
                    <a:lstStyle/>
                    <a:p>
                      <a:r>
                        <a:rPr lang="en-US" sz="1600" kern="1200" dirty="0" smtClean="0">
                          <a:solidFill>
                            <a:schemeClr val="dk1"/>
                          </a:solidFill>
                          <a:latin typeface="+mn-lt"/>
                          <a:ea typeface="+mn-ea"/>
                          <a:cs typeface="+mn-cs"/>
                        </a:rPr>
                        <a:t>11-19-461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Feng Jiang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Replay attack for secure TB ranging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93035">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45min</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FTM TOA measurement on non-HT duplicate PPDU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11-19-149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Multiband 60GHz </a:t>
                      </a:r>
                      <a:r>
                        <a:rPr lang="en-US" sz="1800" kern="1200" dirty="0" err="1" smtClean="0">
                          <a:solidFill>
                            <a:schemeClr val="dk1"/>
                          </a:solidFill>
                          <a:latin typeface="+mn-lt"/>
                          <a:ea typeface="+mn-ea"/>
                          <a:cs typeface="+mn-cs"/>
                        </a:rPr>
                        <a:t>Loc</a:t>
                      </a:r>
                      <a:r>
                        <a:rPr lang="en-US" sz="1800" kern="1200" dirty="0" smtClean="0">
                          <a:solidFill>
                            <a:schemeClr val="dk1"/>
                          </a:solidFill>
                          <a:latin typeface="+mn-lt"/>
                          <a:ea typeface="+mn-ea"/>
                          <a:cs typeface="+mn-cs"/>
                        </a:rPr>
                        <a:t> capability publishing txt.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smtClean="0">
                          <a:solidFill>
                            <a:schemeClr val="dk1"/>
                          </a:solidFill>
                          <a:latin typeface="+mn-lt"/>
                          <a:ea typeface="+mn-ea"/>
                          <a:cs typeface="+mn-cs"/>
                        </a:rPr>
                        <a:t>20min</a:t>
                      </a:r>
                      <a:r>
                        <a:rPr lang="en-US" sz="1600" kern="1200" baseline="0" smtClean="0">
                          <a:solidFill>
                            <a:schemeClr val="dk1"/>
                          </a:solidFill>
                          <a:latin typeface="+mn-lt"/>
                          <a:ea typeface="+mn-ea"/>
                          <a:cs typeface="+mn-cs"/>
                        </a:rPr>
                        <a:t> </a:t>
                      </a:r>
                      <a:endParaRPr lang="en-US" sz="1600" kern="1200" dirty="0" smtClean="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11-19-468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ISTA2RSTA LMR Overview</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 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 for CIDs ???</a:t>
            </a:r>
          </a:p>
          <a:p>
            <a:pPr lvl="0"/>
            <a:r>
              <a:rPr lang="en-US" b="0" dirty="0" smtClean="0"/>
              <a:t>of LB240.</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p>
          <a:p>
            <a:r>
              <a:rPr lang="en-US" dirty="0" smtClean="0"/>
              <a:t>Second:</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4988057"/>
              </p:ext>
            </p:extLst>
          </p:nvPr>
        </p:nvGraphicFramePr>
        <p:xfrm>
          <a:off x="767408" y="1556792"/>
          <a:ext cx="10729192" cy="3115360"/>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205736">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11-19-072r1 for CIDs 497,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89826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9912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11-19-122r1 for </a:t>
            </a:r>
            <a:r>
              <a:rPr lang="en-US" b="0" dirty="0"/>
              <a:t>CIDs 111, 112</a:t>
            </a:r>
            <a:r>
              <a:rPr lang="en-US" b="0" dirty="0" smtClean="0"/>
              <a:t>, </a:t>
            </a:r>
            <a:r>
              <a:rPr lang="en-US" b="0" dirty="0"/>
              <a:t>151, 152, 260, 268, 270, 271, 272, and 273 </a:t>
            </a:r>
            <a:r>
              <a:rPr lang="en-US" b="0" dirty="0" smtClean="0"/>
              <a:t>,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97954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9864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097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 – special order past submission 093</a:t>
            </a:r>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8775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11-19-093r1 for </a:t>
            </a:r>
            <a:r>
              <a:rPr lang="en-US" b="0" dirty="0"/>
              <a:t>CIDs 134, 200, 202, 203, 441, 180, 494, 51, 52, 181, </a:t>
            </a:r>
            <a:r>
              <a:rPr lang="en-US" b="0" dirty="0" smtClean="0"/>
              <a:t>and 442,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9927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427990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89089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11-18-2153r0 for </a:t>
            </a:r>
            <a:r>
              <a:rPr lang="en-US" b="0" dirty="0"/>
              <a:t>CIDs </a:t>
            </a:r>
            <a:r>
              <a:rPr lang="en-US" b="0" dirty="0" smtClean="0"/>
              <a:t>73,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9846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3922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11-19-145r1 for CIDs 210, 213, 484,485, 518, 536 and 501,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236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42311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94883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16171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88029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7081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1622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11-19-158r3 for CID 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2745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43639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01126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11-19-163r6,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07083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11-19-150r5,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4571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11-19-191r1,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18153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Published a new draft, P802.11az </a:t>
            </a:r>
            <a:r>
              <a:rPr lang="en-US" b="0" dirty="0" smtClean="0"/>
              <a:t>D0.6.</a:t>
            </a:r>
            <a:endParaRPr lang="en-US" b="0" dirty="0"/>
          </a:p>
          <a:p>
            <a:pPr>
              <a:buFont typeface="Arial" panose="020B0604020202020204" pitchFamily="34" charset="0"/>
              <a:buChar char="•"/>
            </a:pPr>
            <a:r>
              <a:rPr lang="en-US" b="0" dirty="0" smtClean="0"/>
              <a:t>Group met for 8 timeslot and reviewed </a:t>
            </a:r>
            <a:r>
              <a:rPr lang="en-US" b="0" dirty="0"/>
              <a:t>a total of </a:t>
            </a:r>
            <a:r>
              <a:rPr lang="en-US" b="0" dirty="0" smtClean="0"/>
              <a:t>32 submissions.</a:t>
            </a:r>
          </a:p>
          <a:p>
            <a:pPr>
              <a:buFont typeface="Arial" panose="020B0604020202020204" pitchFamily="34" charset="0"/>
              <a:buChar char="•"/>
            </a:pPr>
            <a:r>
              <a:rPr lang="en-US" b="0" dirty="0" smtClean="0"/>
              <a:t>Closed all 64 identified TBDs in the spec.</a:t>
            </a:r>
          </a:p>
          <a:p>
            <a:pPr>
              <a:buFont typeface="Arial" panose="020B0604020202020204" pitchFamily="34" charset="0"/>
              <a:buChar char="•"/>
            </a:pPr>
            <a:r>
              <a:rPr lang="en-US" b="0" dirty="0" smtClean="0"/>
              <a:t>TG approved Initial WG ballot initiation.</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technical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28941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81986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21194</TotalTime>
  <Words>5317</Words>
  <Application>Microsoft Office PowerPoint</Application>
  <PresentationFormat>Widescreen</PresentationFormat>
  <Paragraphs>1337</Paragraphs>
  <Slides>93</Slides>
  <Notes>22</Notes>
  <HiddenSlides>34</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4"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CR Submission 11-19-??</vt:lpstr>
      <vt:lpstr>Amendment Text Submission 11-18-xxxx</vt:lpstr>
      <vt:lpstr>Reminder to do attendance</vt:lpstr>
      <vt:lpstr>Recess</vt:lpstr>
      <vt:lpstr>Meeting Slot # 2 discussion items</vt:lpstr>
      <vt:lpstr>Presentation ordering for slot # 2</vt:lpstr>
      <vt:lpstr>TGaz 3 day Ad-Hoc</vt:lpstr>
      <vt:lpstr>CR Submission 11-19-326</vt:lpstr>
      <vt:lpstr>CR Submission 11-19-326</vt:lpstr>
      <vt:lpstr>Reminder to do attendance</vt:lpstr>
      <vt:lpstr>Recess</vt:lpstr>
      <vt:lpstr>Meeting Slot # 3 discussion items</vt:lpstr>
      <vt:lpstr>Presentation ordering for slot # 3</vt:lpstr>
      <vt:lpstr>CR Submission 11-18-2104</vt:lpstr>
      <vt:lpstr>PowerPoint Presentation</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TG Status And Work Completed</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276</cp:revision>
  <cp:lastPrinted>1601-01-01T00:00:00Z</cp:lastPrinted>
  <dcterms:created xsi:type="dcterms:W3CDTF">2018-08-06T10:28:59Z</dcterms:created>
  <dcterms:modified xsi:type="dcterms:W3CDTF">2019-03-12T23:54:13Z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2019-03-12 23:54:12Z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