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7"/>
  </p:notesMasterIdLst>
  <p:handoutMasterIdLst>
    <p:handoutMasterId r:id="rId98"/>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281" r:id="rId20"/>
    <p:sldId id="317" r:id="rId21"/>
    <p:sldId id="318" r:id="rId22"/>
    <p:sldId id="284" r:id="rId23"/>
    <p:sldId id="314" r:id="rId24"/>
    <p:sldId id="384" r:id="rId25"/>
    <p:sldId id="325" r:id="rId26"/>
    <p:sldId id="385" r:id="rId27"/>
    <p:sldId id="386" r:id="rId28"/>
    <p:sldId id="328" r:id="rId29"/>
    <p:sldId id="326" r:id="rId30"/>
    <p:sldId id="287" r:id="rId31"/>
    <p:sldId id="288" r:id="rId32"/>
    <p:sldId id="299" r:id="rId33"/>
    <p:sldId id="300" r:id="rId34"/>
    <p:sldId id="334" r:id="rId35"/>
    <p:sldId id="335" r:id="rId36"/>
    <p:sldId id="336" r:id="rId37"/>
    <p:sldId id="337" r:id="rId38"/>
    <p:sldId id="291" r:id="rId39"/>
    <p:sldId id="292" r:id="rId40"/>
    <p:sldId id="301" r:id="rId41"/>
    <p:sldId id="302" r:id="rId42"/>
    <p:sldId id="343" r:id="rId43"/>
    <p:sldId id="342" r:id="rId44"/>
    <p:sldId id="293" r:id="rId45"/>
    <p:sldId id="294" r:id="rId46"/>
    <p:sldId id="303" r:id="rId47"/>
    <p:sldId id="304" r:id="rId48"/>
    <p:sldId id="295" r:id="rId49"/>
    <p:sldId id="296" r:id="rId50"/>
    <p:sldId id="305" r:id="rId51"/>
    <p:sldId id="306" r:id="rId52"/>
    <p:sldId id="365" r:id="rId53"/>
    <p:sldId id="366" r:id="rId54"/>
    <p:sldId id="367" r:id="rId55"/>
    <p:sldId id="368" r:id="rId56"/>
    <p:sldId id="341" r:id="rId57"/>
    <p:sldId id="298" r:id="rId58"/>
    <p:sldId id="307" r:id="rId59"/>
    <p:sldId id="359" r:id="rId60"/>
    <p:sldId id="369" r:id="rId61"/>
    <p:sldId id="309" r:id="rId62"/>
    <p:sldId id="297" r:id="rId63"/>
    <p:sldId id="351" r:id="rId64"/>
    <p:sldId id="371" r:id="rId65"/>
    <p:sldId id="373" r:id="rId66"/>
    <p:sldId id="372" r:id="rId67"/>
    <p:sldId id="374" r:id="rId68"/>
    <p:sldId id="375" r:id="rId69"/>
    <p:sldId id="376" r:id="rId70"/>
    <p:sldId id="332" r:id="rId71"/>
    <p:sldId id="333" r:id="rId72"/>
    <p:sldId id="329" r:id="rId73"/>
    <p:sldId id="330" r:id="rId74"/>
    <p:sldId id="377" r:id="rId75"/>
    <p:sldId id="331" r:id="rId76"/>
    <p:sldId id="348" r:id="rId77"/>
    <p:sldId id="308" r:id="rId78"/>
    <p:sldId id="379" r:id="rId79"/>
    <p:sldId id="380" r:id="rId80"/>
    <p:sldId id="381" r:id="rId81"/>
    <p:sldId id="353" r:id="rId82"/>
    <p:sldId id="382" r:id="rId83"/>
    <p:sldId id="313" r:id="rId84"/>
    <p:sldId id="311" r:id="rId85"/>
    <p:sldId id="350" r:id="rId86"/>
    <p:sldId id="289" r:id="rId87"/>
    <p:sldId id="347" r:id="rId88"/>
    <p:sldId id="290" r:id="rId89"/>
    <p:sldId id="312" r:id="rId90"/>
    <p:sldId id="259" r:id="rId91"/>
    <p:sldId id="260" r:id="rId92"/>
    <p:sldId id="261" r:id="rId93"/>
    <p:sldId id="262" r:id="rId94"/>
    <p:sldId id="263" r:id="rId95"/>
    <p:sldId id="264" r:id="rId9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281"/>
          </p14:sldIdLst>
        </p14:section>
        <p14:section name="Slot#1" id="{61A6E613-32DD-45F7-8FE4-F55F7FE808B5}">
          <p14:sldIdLst>
            <p14:sldId id="317"/>
            <p14:sldId id="318"/>
            <p14:sldId id="284"/>
            <p14:sldId id="314"/>
            <p14:sldId id="384"/>
            <p14:sldId id="325"/>
            <p14:sldId id="385"/>
            <p14:sldId id="386"/>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43"/>
            <p14:sldId id="34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82"/>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660"/>
  </p:normalViewPr>
  <p:slideViewPr>
    <p:cSldViewPr>
      <p:cViewPr varScale="1">
        <p:scale>
          <a:sx n="75" d="100"/>
          <a:sy n="75" d="100"/>
        </p:scale>
        <p:origin x="6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330227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0215-01-00az-csd-update.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2019-01-28</a:t>
            </a:r>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7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33325889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AZ</a:t>
                      </a: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p>
          <a:p>
            <a:pPr algn="just">
              <a:spcBef>
                <a:spcPct val="20000"/>
              </a:spcBef>
              <a:buFontTx/>
              <a:buChar char="•"/>
            </a:pPr>
            <a:r>
              <a:rPr lang="en-US" altLang="en-US" b="0" dirty="0" smtClean="0"/>
              <a:t>Approve March 6</a:t>
            </a:r>
            <a:r>
              <a:rPr lang="en-US" altLang="en-US" b="0" baseline="30000" dirty="0" smtClean="0"/>
              <a:t>th</a:t>
            </a:r>
            <a:r>
              <a:rPr lang="en-US" altLang="en-US" b="0" dirty="0" smtClean="0"/>
              <a:t> teleconferences minutes (11-19-374)</a:t>
            </a:r>
            <a:endParaRPr lang="en-US" altLang="en-US" b="0" dirty="0"/>
          </a:p>
          <a:p>
            <a:pPr algn="just">
              <a:spcBef>
                <a:spcPct val="20000"/>
              </a:spcBef>
              <a:buFontTx/>
              <a:buChar char="•"/>
            </a:pPr>
            <a:r>
              <a:rPr lang="en-US" altLang="en-US" b="0" dirty="0" smtClean="0"/>
              <a:t>Review results coming out initial WG ballot (11-19-431)</a:t>
            </a:r>
          </a:p>
          <a:p>
            <a:pPr algn="just">
              <a:spcBef>
                <a:spcPct val="20000"/>
              </a:spcBef>
              <a:buFontTx/>
              <a:buChar char="•"/>
            </a:pPr>
            <a:r>
              <a:rPr lang="en-US" altLang="en-US" b="0" dirty="0" smtClean="0"/>
              <a:t>CR </a:t>
            </a:r>
            <a:r>
              <a:rPr lang="en-US" altLang="en-US" b="0" dirty="0"/>
              <a:t>assignment and current status of open call for CR volunteers. </a:t>
            </a:r>
            <a:r>
              <a:rPr lang="en-US" altLang="en-US" b="0" dirty="0" smtClean="0"/>
              <a:t>(11-19-431)</a:t>
            </a:r>
            <a:endParaRPr lang="en-US" altLang="en-US" b="0" dirty="0"/>
          </a:p>
          <a:p>
            <a:pPr algn="just">
              <a:spcBef>
                <a:spcPct val="20000"/>
              </a:spcBef>
              <a:buFontTx/>
              <a:buChar char="•"/>
            </a:pPr>
            <a:r>
              <a:rPr lang="en-US" altLang="en-US" b="0" dirty="0" smtClean="0"/>
              <a:t>Review formal CR process – as needed. (11-13-230)</a:t>
            </a:r>
          </a:p>
          <a:p>
            <a:pPr algn="just">
              <a:spcBef>
                <a:spcPct val="20000"/>
              </a:spcBef>
              <a:buFontTx/>
              <a:buChar char="•"/>
            </a:pPr>
            <a:r>
              <a:rPr lang="en-US" altLang="en-US" b="0" dirty="0" smtClean="0"/>
              <a:t>Review target ad hoc meeting date.</a:t>
            </a:r>
          </a:p>
          <a:p>
            <a:pPr algn="just">
              <a:spcBef>
                <a:spcPct val="20000"/>
              </a:spcBef>
              <a:buFontTx/>
              <a:buChar char="•"/>
            </a:pPr>
            <a:r>
              <a:rPr lang="en-US" altLang="en-US" b="0" dirty="0" smtClean="0"/>
              <a:t>Consider comment resolution adoption to the extent possible. </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6902519"/>
              </p:ext>
            </p:extLst>
          </p:nvPr>
        </p:nvGraphicFramePr>
        <p:xfrm>
          <a:off x="914401" y="1340768"/>
          <a:ext cx="10460567" cy="48766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r>
              <a:tr h="182872">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r>
              <a:tr h="18287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Comment</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r>
              <a:tr h="182872">
                <a:tc>
                  <a:txBody>
                    <a:bodyPr/>
                    <a:lstStyle/>
                    <a:p>
                      <a:r>
                        <a:rPr lang="en-US" sz="1800" kern="1200" dirty="0" smtClean="0">
                          <a:solidFill>
                            <a:schemeClr val="dk1"/>
                          </a:solidFill>
                          <a:latin typeface="+mn-lt"/>
                          <a:ea typeface="+mn-ea"/>
                          <a:cs typeface="+mn-cs"/>
                        </a:rPr>
                        <a:t>11-19-331</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Te</a:t>
                      </a:r>
                      <a:r>
                        <a:rPr lang="en-US" sz="1800" b="0" i="0" kern="1200" dirty="0" smtClean="0">
                          <a:solidFill>
                            <a:schemeClr val="dk1"/>
                          </a:solidFill>
                          <a:effectLst/>
                          <a:latin typeface="+mn-lt"/>
                          <a:ea typeface="+mn-ea"/>
                          <a:cs typeface="+mn-cs"/>
                        </a:rPr>
                        <a:t>xt clarification on </a:t>
                      </a:r>
                      <a:r>
                        <a:rPr lang="en-US" sz="1800" b="0" i="0" kern="1200" dirty="0" err="1" smtClean="0">
                          <a:solidFill>
                            <a:schemeClr val="dk1"/>
                          </a:solidFill>
                          <a:effectLst/>
                          <a:latin typeface="+mn-lt"/>
                          <a:ea typeface="+mn-ea"/>
                          <a:cs typeface="+mn-cs"/>
                        </a:rPr>
                        <a:t>iSTA</a:t>
                      </a:r>
                      <a:r>
                        <a:rPr lang="en-US" sz="1800" b="0" i="0" kern="1200" dirty="0" smtClean="0">
                          <a:solidFill>
                            <a:schemeClr val="dk1"/>
                          </a:solidFill>
                          <a:effectLst/>
                          <a:latin typeface="+mn-lt"/>
                          <a:ea typeface="+mn-ea"/>
                          <a:cs typeface="+mn-cs"/>
                        </a:rPr>
                        <a:t>-to-</a:t>
                      </a:r>
                      <a:r>
                        <a:rPr lang="en-US" sz="1800" b="0" i="0" kern="1200" dirty="0" err="1" smtClean="0">
                          <a:solidFill>
                            <a:schemeClr val="dk1"/>
                          </a:solidFill>
                          <a:effectLst/>
                          <a:latin typeface="+mn-lt"/>
                          <a:ea typeface="+mn-ea"/>
                          <a:cs typeface="+mn-cs"/>
                        </a:rPr>
                        <a:t>rSTA</a:t>
                      </a:r>
                      <a:r>
                        <a:rPr lang="en-US" sz="1800" b="0" i="0" kern="1200" dirty="0" smtClean="0">
                          <a:solidFill>
                            <a:schemeClr val="dk1"/>
                          </a:solidFill>
                          <a:effectLst/>
                          <a:latin typeface="+mn-lt"/>
                          <a:ea typeface="+mn-ea"/>
                          <a:cs typeface="+mn-cs"/>
                        </a:rPr>
                        <a:t> LMR</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01158">
                <a:tc>
                  <a:txBody>
                    <a:bodyPr/>
                    <a:lstStyle/>
                    <a:p>
                      <a:r>
                        <a:rPr lang="en-US" sz="1800" kern="1200" dirty="0" smtClean="0">
                          <a:solidFill>
                            <a:schemeClr val="dk1"/>
                          </a:solidFill>
                          <a:latin typeface="+mn-lt"/>
                          <a:ea typeface="+mn-ea"/>
                          <a:cs typeface="+mn-cs"/>
                        </a:rPr>
                        <a:t>11-19-326</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Qinghua Li</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Spec Text for the Adaptation of Secure Sounding Signal to Bandwidth and Antenna Changes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34106">
                <a:tc>
                  <a:txBody>
                    <a:bodyPr/>
                    <a:lstStyle/>
                    <a:p>
                      <a:r>
                        <a:rPr lang="en-US" sz="1800" kern="1200" dirty="0" smtClean="0">
                          <a:solidFill>
                            <a:schemeClr val="dk1"/>
                          </a:solidFill>
                          <a:latin typeface="+mn-lt"/>
                          <a:ea typeface="+mn-ea"/>
                          <a:cs typeface="+mn-cs"/>
                        </a:rPr>
                        <a:t>11-19-412</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Girish Madpuwar</a:t>
                      </a:r>
                      <a:endParaRPr lang="en-US" sz="1800" kern="1200" dirty="0">
                        <a:solidFill>
                          <a:schemeClr val="dk1"/>
                        </a:solidFill>
                        <a:latin typeface="+mn-lt"/>
                        <a:ea typeface="+mn-ea"/>
                        <a:cs typeface="+mn-cs"/>
                      </a:endParaRPr>
                    </a:p>
                  </a:txBody>
                  <a:tcPr marT="45712" marB="45712"/>
                </a:tc>
                <a:tc>
                  <a:txBody>
                    <a:bodyPr/>
                    <a:lstStyle/>
                    <a:p>
                      <a:r>
                        <a:rPr lang="en-US" sz="1800" b="0" i="0" kern="1200" dirty="0" smtClean="0">
                          <a:solidFill>
                            <a:schemeClr val="dk1"/>
                          </a:solidFill>
                          <a:effectLst/>
                          <a:latin typeface="+mn-lt"/>
                          <a:ea typeface="+mn-ea"/>
                          <a:cs typeface="+mn-cs"/>
                        </a:rPr>
                        <a:t>Amendment to Secure LTF measurement Setup</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0">
                <a:tc>
                  <a:txBody>
                    <a:bodyPr/>
                    <a:lstStyle/>
                    <a:p>
                      <a:r>
                        <a:rPr lang="en-US" sz="1800" kern="1200" dirty="0" smtClean="0">
                          <a:solidFill>
                            <a:schemeClr val="dk1"/>
                          </a:solidFill>
                          <a:latin typeface="+mn-lt"/>
                          <a:ea typeface="+mn-ea"/>
                          <a:cs typeface="+mn-cs"/>
                        </a:rPr>
                        <a:t>11-19-454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Erik Lindskog</a:t>
                      </a:r>
                      <a:endParaRPr lang="en-US" sz="1800" kern="1200" dirty="0" smtClean="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FTM TOA measurement on non-HT duplicate PPD</a:t>
                      </a: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3617252"/>
              </p:ext>
            </p:extLst>
          </p:nvPr>
        </p:nvGraphicFramePr>
        <p:xfrm>
          <a:off x="911424" y="1772816"/>
          <a:ext cx="10478360" cy="359649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800" kern="1200" dirty="0" smtClean="0">
                          <a:solidFill>
                            <a:schemeClr val="dk1"/>
                          </a:solidFill>
                          <a:latin typeface="+mn-lt"/>
                          <a:ea typeface="+mn-ea"/>
                          <a:cs typeface="+mn-cs"/>
                        </a:rPr>
                        <a:t>11-19-455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noProof="0" dirty="0" smtClean="0">
                          <a:solidFill>
                            <a:schemeClr val="dk1"/>
                          </a:solidFill>
                          <a:latin typeface="+mn-lt"/>
                          <a:ea typeface="+mn-ea"/>
                          <a:cs typeface="+mn-cs"/>
                        </a:rPr>
                        <a:t>Phase Shift Based TOA Reporting in Passive Location Ranging</a:t>
                      </a:r>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4644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rtl="0"/>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p>
          <a:p>
            <a:pPr lvl="1">
              <a:buFont typeface="Arial" panose="020B0604020202020204" pitchFamily="34" charset="0"/>
              <a:buChar char="•"/>
            </a:pPr>
            <a:r>
              <a:rPr lang="en-US" dirty="0" smtClean="0"/>
              <a:t>Technical submissions</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Review submissions ordering for the week (23 min)</a:t>
            </a:r>
          </a:p>
          <a:p>
            <a:pPr algn="just">
              <a:spcBef>
                <a:spcPct val="20000"/>
              </a:spcBef>
              <a:buFontTx/>
              <a:buChar char="•"/>
            </a:pPr>
            <a:r>
              <a:rPr lang="en-US" altLang="en-US" sz="2000" b="0" dirty="0" smtClean="0"/>
              <a:t>Approve </a:t>
            </a:r>
            <a:r>
              <a:rPr lang="en-US" altLang="en-US" sz="2000" b="0" dirty="0"/>
              <a:t>previous meeting minutes (11-19-127</a:t>
            </a:r>
            <a:r>
              <a:rPr lang="en-US" altLang="en-US" sz="2000" b="0" dirty="0" smtClean="0"/>
              <a:t>) (5 min)</a:t>
            </a:r>
            <a:endParaRPr lang="en-US" altLang="en-US" sz="2000" b="0" dirty="0"/>
          </a:p>
          <a:p>
            <a:pPr algn="just">
              <a:spcBef>
                <a:spcPct val="20000"/>
              </a:spcBef>
              <a:buFontTx/>
              <a:buChar char="•"/>
            </a:pPr>
            <a:r>
              <a:rPr lang="en-US" altLang="en-US" sz="2000" b="0" dirty="0"/>
              <a:t>Approve March 6th teleconferences minutes</a:t>
            </a:r>
            <a:r>
              <a:rPr lang="en-US" altLang="en-US" sz="2000" b="0" dirty="0" smtClean="0"/>
              <a:t>. (5 min)</a:t>
            </a:r>
            <a:endParaRPr lang="en-US" altLang="en-US" sz="2000" b="0" dirty="0"/>
          </a:p>
          <a:p>
            <a:pPr algn="just">
              <a:spcBef>
                <a:spcPct val="20000"/>
              </a:spcBef>
              <a:buFontTx/>
              <a:buChar char="•"/>
            </a:pPr>
            <a:r>
              <a:rPr lang="en-US" altLang="en-US" sz="2000" b="0" dirty="0" smtClean="0"/>
              <a:t>Update on </a:t>
            </a:r>
            <a:r>
              <a:rPr lang="en-US" altLang="en-US" sz="2000" b="0" dirty="0" err="1" smtClean="0"/>
              <a:t>TGaz</a:t>
            </a:r>
            <a:r>
              <a:rPr lang="en-US" altLang="en-US" sz="2000" b="0" dirty="0" smtClean="0"/>
              <a:t> CSD (10 min)</a:t>
            </a:r>
          </a:p>
          <a:p>
            <a:pPr algn="just">
              <a:spcBef>
                <a:spcPct val="20000"/>
              </a:spcBef>
              <a:buFontTx/>
              <a:buChar char="•"/>
            </a:pPr>
            <a:r>
              <a:rPr lang="en-US" altLang="en-US" sz="2000" b="0" dirty="0" smtClean="0"/>
              <a:t>Review results of LB240 and assignment  (40 min)</a:t>
            </a:r>
          </a:p>
          <a:p>
            <a:pPr algn="just">
              <a:spcBef>
                <a:spcPct val="20000"/>
              </a:spcBef>
              <a:buFontTx/>
              <a:buChar char="•"/>
            </a:pPr>
            <a:endParaRPr lang="en-US" altLang="en-US" sz="2000" b="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24418344"/>
              </p:ext>
            </p:extLst>
          </p:nvPr>
        </p:nvGraphicFramePr>
        <p:xfrm>
          <a:off x="929215" y="1628800"/>
          <a:ext cx="10460568" cy="3901320"/>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Meeting Minutes January 2019 Session</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p>
                  </a:txBody>
                  <a:tcPr marT="45712" marB="45712"/>
                </a:tc>
              </a:tr>
              <a:tr h="182876">
                <a:tc>
                  <a:txBody>
                    <a:bodyPr/>
                    <a:lstStyle/>
                    <a:p>
                      <a:r>
                        <a:rPr lang="en-US" sz="1800" kern="1200" dirty="0" smtClean="0">
                          <a:solidFill>
                            <a:schemeClr val="dk1"/>
                          </a:solidFill>
                          <a:latin typeface="+mn-lt"/>
                          <a:ea typeface="+mn-ea"/>
                          <a:cs typeface="+mn-cs"/>
                        </a:rPr>
                        <a:t>11-19-374</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March</a:t>
                      </a:r>
                      <a:r>
                        <a:rPr lang="en-US" sz="1800" kern="1200" baseline="0" dirty="0" smtClean="0">
                          <a:solidFill>
                            <a:schemeClr val="dk1"/>
                          </a:solidFill>
                          <a:latin typeface="+mn-lt"/>
                          <a:ea typeface="+mn-ea"/>
                          <a:cs typeface="+mn-cs"/>
                        </a:rPr>
                        <a:t> 6</a:t>
                      </a:r>
                      <a:r>
                        <a:rPr lang="en-US" sz="1800" kern="1200" baseline="30000" dirty="0" smtClean="0">
                          <a:solidFill>
                            <a:schemeClr val="dk1"/>
                          </a:solidFill>
                          <a:latin typeface="+mn-lt"/>
                          <a:ea typeface="+mn-ea"/>
                          <a:cs typeface="+mn-cs"/>
                        </a:rPr>
                        <a:t>th</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telecon</a:t>
                      </a:r>
                      <a:r>
                        <a:rPr lang="en-US" sz="1800" kern="1200" baseline="0" dirty="0" smtClean="0">
                          <a:solidFill>
                            <a:schemeClr val="dk1"/>
                          </a:solidFill>
                          <a:latin typeface="+mn-lt"/>
                          <a:ea typeface="+mn-ea"/>
                          <a:cs typeface="+mn-cs"/>
                        </a:rPr>
                        <a:t> minutes</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167632">
                <a:tc>
                  <a:txBody>
                    <a:bodyPr/>
                    <a:lstStyle/>
                    <a:p>
                      <a:r>
                        <a:rPr lang="en-US" sz="1800" kern="1200" dirty="0" smtClean="0">
                          <a:solidFill>
                            <a:schemeClr val="dk1"/>
                          </a:solidFill>
                          <a:latin typeface="+mn-lt"/>
                          <a:ea typeface="+mn-ea"/>
                          <a:cs typeface="+mn-cs"/>
                        </a:rPr>
                        <a:t>11-19-215</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 update</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CSD</a:t>
                      </a:r>
                      <a:endParaRPr lang="en-US" sz="18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167632">
                <a:tc>
                  <a:txBody>
                    <a:bodyPr/>
                    <a:lstStyle/>
                    <a:p>
                      <a:r>
                        <a:rPr lang="en-US" dirty="0" smtClean="0"/>
                        <a:t>11-19-431</a:t>
                      </a:r>
                      <a:endParaRPr lang="en-US" dirty="0"/>
                    </a:p>
                  </a:txBody>
                  <a:tcPr marT="45712" marB="45712"/>
                </a:tc>
                <a:tc>
                  <a:txBody>
                    <a:bodyPr/>
                    <a:lstStyle/>
                    <a:p>
                      <a:r>
                        <a:rPr lang="en-US" dirty="0" smtClean="0"/>
                        <a:t>Roy Want</a:t>
                      </a:r>
                      <a:endParaRPr lang="en-US" dirty="0"/>
                    </a:p>
                  </a:txBody>
                  <a:tcPr marT="45712" marB="45712"/>
                </a:tc>
                <a:tc>
                  <a:txBody>
                    <a:bodyPr/>
                    <a:lstStyle/>
                    <a:p>
                      <a:r>
                        <a:rPr lang="en-US" sz="1800" b="0" i="0" kern="1200" dirty="0" err="1" smtClean="0">
                          <a:solidFill>
                            <a:schemeClr val="dk1"/>
                          </a:solidFill>
                          <a:effectLst/>
                          <a:latin typeface="+mn-lt"/>
                          <a:ea typeface="+mn-ea"/>
                          <a:cs typeface="+mn-cs"/>
                        </a:rPr>
                        <a:t>TGaz</a:t>
                      </a:r>
                      <a:r>
                        <a:rPr lang="en-US" sz="1800" b="0" i="0" kern="1200" dirty="0" smtClean="0">
                          <a:solidFill>
                            <a:schemeClr val="dk1"/>
                          </a:solidFill>
                          <a:effectLst/>
                          <a:latin typeface="+mn-lt"/>
                          <a:ea typeface="+mn-ea"/>
                          <a:cs typeface="+mn-cs"/>
                        </a:rPr>
                        <a:t> LB240 </a:t>
                      </a:r>
                      <a:r>
                        <a:rPr lang="en-US" sz="1800" b="0" i="0" kern="1200" dirty="0" smtClean="0">
                          <a:solidFill>
                            <a:schemeClr val="dk1"/>
                          </a:solidFill>
                          <a:effectLst/>
                          <a:latin typeface="+mn-lt"/>
                          <a:ea typeface="+mn-ea"/>
                          <a:cs typeface="+mn-cs"/>
                        </a:rPr>
                        <a:t>Comment results</a:t>
                      </a:r>
                      <a:r>
                        <a:rPr lang="en-US" sz="1800" b="0" i="0" kern="1200" baseline="0" dirty="0" smtClean="0">
                          <a:solidFill>
                            <a:schemeClr val="dk1"/>
                          </a:solidFill>
                          <a:effectLst/>
                          <a:latin typeface="+mn-lt"/>
                          <a:ea typeface="+mn-ea"/>
                          <a:cs typeface="+mn-cs"/>
                        </a:rPr>
                        <a:t> and assignment</a:t>
                      </a:r>
                      <a:endParaRPr lang="en-US" dirty="0"/>
                    </a:p>
                  </a:txBody>
                  <a:tcPr marT="45712" marB="45712"/>
                </a:tc>
                <a:tc>
                  <a:txBody>
                    <a:bodyPr/>
                    <a:lstStyle/>
                    <a:p>
                      <a:r>
                        <a:rPr lang="en-US" dirty="0" smtClean="0"/>
                        <a:t>CR</a:t>
                      </a:r>
                      <a:endParaRPr lang="en-US"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365752">
                <a:tc>
                  <a:txBody>
                    <a:bodyPr/>
                    <a:lstStyle/>
                    <a:p>
                      <a:r>
                        <a:rPr lang="en-US" dirty="0" smtClean="0"/>
                        <a:t>11-13-230</a:t>
                      </a:r>
                      <a:endParaRPr lang="en-US" dirty="0"/>
                    </a:p>
                  </a:txBody>
                  <a:tcPr marT="45712" marB="45712"/>
                </a:tc>
                <a:tc>
                  <a:txBody>
                    <a:bodyPr/>
                    <a:lstStyle/>
                    <a:p>
                      <a:r>
                        <a:rPr lang="en-US" dirty="0" smtClean="0"/>
                        <a:t>Dorothy Stanley</a:t>
                      </a:r>
                      <a:endParaRPr lang="en-US" dirty="0"/>
                    </a:p>
                  </a:txBody>
                  <a:tcPr marT="45712" marB="45712"/>
                </a:tc>
                <a:tc>
                  <a:txBody>
                    <a:bodyPr/>
                    <a:lstStyle/>
                    <a:p>
                      <a:r>
                        <a:rPr lang="en-US" dirty="0" smtClean="0"/>
                        <a:t>Comment</a:t>
                      </a:r>
                      <a:r>
                        <a:rPr lang="en-US" baseline="0" dirty="0" smtClean="0"/>
                        <a:t> </a:t>
                      </a:r>
                      <a:r>
                        <a:rPr lang="en-US" dirty="0" smtClean="0"/>
                        <a:t>resolution</a:t>
                      </a:r>
                      <a:r>
                        <a:rPr lang="en-US" baseline="0" dirty="0" smtClean="0"/>
                        <a:t> </a:t>
                      </a:r>
                      <a:r>
                        <a:rPr lang="en-US" dirty="0" smtClean="0"/>
                        <a:t>tutorial</a:t>
                      </a:r>
                      <a:endParaRPr lang="en-US" dirty="0"/>
                    </a:p>
                  </a:txBody>
                  <a:tcPr marT="45712" marB="45712"/>
                </a:tc>
                <a:tc>
                  <a:txBody>
                    <a:bodyPr/>
                    <a:lstStyle/>
                    <a:p>
                      <a:r>
                        <a:rPr lang="en-US" dirty="0" smtClean="0"/>
                        <a:t>CR</a:t>
                      </a:r>
                      <a:endParaRPr lang="en-US"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40min/as needed</a:t>
                      </a: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11-19/127 r0 </a:t>
            </a:r>
            <a:r>
              <a:rPr lang="en-US" b="0" dirty="0"/>
              <a:t>as </a:t>
            </a:r>
            <a:r>
              <a:rPr lang="en-US" b="0" dirty="0" err="1"/>
              <a:t>TGaz</a:t>
            </a:r>
            <a:r>
              <a:rPr lang="en-US" b="0" dirty="0"/>
              <a:t> meeting minutes for the </a:t>
            </a:r>
            <a:r>
              <a:rPr lang="en-US" b="0" dirty="0" smtClean="0"/>
              <a:t>Jan. 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11-19/374r0 “March 6</a:t>
            </a:r>
            <a:r>
              <a:rPr lang="en-US" b="0" baseline="30000" dirty="0" smtClean="0"/>
              <a:t>th</a:t>
            </a:r>
            <a:r>
              <a:rPr lang="en-US" b="0" dirty="0" smtClean="0"/>
              <a:t> </a:t>
            </a:r>
            <a:r>
              <a:rPr lang="en-US" b="0" dirty="0" err="1" smtClean="0"/>
              <a:t>Telecon</a:t>
            </a:r>
            <a:r>
              <a:rPr lang="en-US" b="0" dirty="0" smtClean="0"/>
              <a:t> Minutes” </a:t>
            </a:r>
            <a:r>
              <a:rPr lang="en-US" b="0" dirty="0"/>
              <a:t>posted to Mentor on </a:t>
            </a:r>
            <a:r>
              <a:rPr lang="en-US" b="0" dirty="0" smtClean="0"/>
              <a:t>March 10</a:t>
            </a:r>
            <a:r>
              <a:rPr lang="en-US" b="0" baseline="30000" dirty="0" smtClean="0"/>
              <a:t>th</a:t>
            </a:r>
            <a:r>
              <a:rPr lang="en-US" b="0" dirty="0" smtClean="0"/>
              <a:t> 2019.</a:t>
            </a:r>
            <a:endParaRPr lang="en-US" b="0" dirty="0"/>
          </a:p>
          <a:p>
            <a:endParaRPr lang="en-US" dirty="0"/>
          </a:p>
          <a:p>
            <a:r>
              <a:rPr lang="en-US" dirty="0"/>
              <a:t>Motion:</a:t>
            </a:r>
          </a:p>
          <a:p>
            <a:pPr marL="0" indent="0"/>
            <a:r>
              <a:rPr lang="en-US" b="0" dirty="0"/>
              <a:t>Move to approve document </a:t>
            </a:r>
            <a:r>
              <a:rPr lang="en-US" b="0" dirty="0" smtClean="0"/>
              <a:t>11-19/374r0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CSD Update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Original CSD called for submission on a CAD (Co-existence Assurance Document).</a:t>
            </a:r>
          </a:p>
          <a:p>
            <a:pPr>
              <a:buFont typeface="Arial" panose="020B0604020202020204" pitchFamily="34" charset="0"/>
              <a:buChar char="•"/>
            </a:pPr>
            <a:r>
              <a:rPr lang="en-US" dirty="0" smtClean="0"/>
              <a:t>In effect no changes on transmission envelope, channel access methods, channel protection methods.</a:t>
            </a:r>
          </a:p>
          <a:p>
            <a:pPr>
              <a:buFont typeface="Arial" panose="020B0604020202020204" pitchFamily="34" charset="0"/>
              <a:buChar char="•"/>
            </a:pPr>
            <a:r>
              <a:rPr lang="en-US" dirty="0" smtClean="0"/>
              <a:t>No need to have a CAD, and in accordance a CSD change was made:</a:t>
            </a:r>
          </a:p>
          <a:p>
            <a:pPr lvl="1">
              <a:buFont typeface="Arial" panose="020B0604020202020204" pitchFamily="34" charset="0"/>
              <a:buChar char="•"/>
            </a:pPr>
            <a:r>
              <a:rPr lang="en-US" dirty="0" smtClean="0"/>
              <a:t>Approved by WG and by EC coming out of the January meeting.</a:t>
            </a:r>
          </a:p>
          <a:p>
            <a:pPr lvl="1">
              <a:buFont typeface="Arial" panose="020B0604020202020204" pitchFamily="34" charset="0"/>
              <a:buChar char="•"/>
            </a:pPr>
            <a:r>
              <a:rPr lang="en-US" dirty="0" smtClean="0"/>
              <a:t>Updated CSD can be found </a:t>
            </a:r>
            <a:r>
              <a:rPr lang="en-US" dirty="0" smtClean="0">
                <a:hlinkClick r:id="rId2"/>
              </a:rPr>
              <a:t>here</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78534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tutorial</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CID Assignment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25701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3 day Ad-Hoc</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To enable sufficient discussion time to address received during LB240.</a:t>
            </a:r>
          </a:p>
          <a:p>
            <a:pPr>
              <a:buFont typeface="Arial" panose="020B0604020202020204" pitchFamily="34" charset="0"/>
              <a:buChar char="•"/>
            </a:pPr>
            <a:r>
              <a:rPr lang="en-US" dirty="0" smtClean="0"/>
              <a:t>Have an ad-hoc between each of the upcoming IEEE weeks:</a:t>
            </a:r>
          </a:p>
          <a:p>
            <a:pPr lvl="1">
              <a:buFont typeface="Arial" panose="020B0604020202020204" pitchFamily="34" charset="0"/>
              <a:buChar char="•"/>
            </a:pPr>
            <a:r>
              <a:rPr lang="en-US" sz="2400" dirty="0" smtClean="0"/>
              <a:t>Ad hoc #1: May 1</a:t>
            </a:r>
            <a:r>
              <a:rPr lang="en-US" sz="2400" baseline="30000" dirty="0" smtClean="0"/>
              <a:t>st </a:t>
            </a:r>
            <a:r>
              <a:rPr lang="en-US" sz="2400" dirty="0" smtClean="0"/>
              <a:t>- May 3</a:t>
            </a:r>
            <a:r>
              <a:rPr lang="en-US" sz="2400" baseline="30000" dirty="0" smtClean="0"/>
              <a:t>rd</a:t>
            </a:r>
            <a:endParaRPr lang="en-US" sz="2400" dirty="0" smtClean="0"/>
          </a:p>
          <a:p>
            <a:pPr lvl="1">
              <a:buFont typeface="Arial" panose="020B0604020202020204" pitchFamily="34" charset="0"/>
              <a:buChar char="•"/>
            </a:pPr>
            <a:r>
              <a:rPr lang="en-US" sz="2400" dirty="0" smtClean="0"/>
              <a:t>Ad hoc #2: July 3</a:t>
            </a:r>
            <a:r>
              <a:rPr lang="en-US" sz="2400" baseline="30000" dirty="0" smtClean="0"/>
              <a:t>rd</a:t>
            </a:r>
            <a:r>
              <a:rPr lang="en-US" sz="2400" dirty="0"/>
              <a:t> </a:t>
            </a:r>
            <a:r>
              <a:rPr lang="en-US" sz="2400" dirty="0" smtClean="0"/>
              <a:t>– July </a:t>
            </a:r>
            <a:r>
              <a:rPr lang="en-US" sz="2400" smtClean="0"/>
              <a:t>5</a:t>
            </a:r>
            <a:r>
              <a:rPr lang="en-US" sz="2400" baseline="30000" smtClean="0"/>
              <a:t>th</a:t>
            </a:r>
            <a:r>
              <a:rPr lang="en-US" sz="2400" smtClean="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70187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comment assignment and call for volunteers (10)</a:t>
            </a:r>
          </a:p>
          <a:p>
            <a:pPr algn="just">
              <a:spcBef>
                <a:spcPct val="20000"/>
              </a:spcBef>
              <a:buFontTx/>
              <a:buChar char="•"/>
            </a:pPr>
            <a:r>
              <a:rPr lang="en-US" altLang="en-US" sz="2000" b="0" dirty="0" smtClean="0"/>
              <a:t>Review </a:t>
            </a:r>
            <a:r>
              <a:rPr lang="en-US" altLang="en-US" sz="2000" b="0" dirty="0"/>
              <a:t>submissions </a:t>
            </a:r>
            <a:r>
              <a:rPr lang="en-US" altLang="en-US" sz="2000" b="0" dirty="0" smtClean="0"/>
              <a:t>per </a:t>
            </a:r>
            <a:r>
              <a:rPr lang="en-US" altLang="en-US" sz="2000" b="0" dirty="0"/>
              <a:t>presentation </a:t>
            </a:r>
            <a:r>
              <a:rPr lang="en-US" altLang="en-US" sz="2000" b="0" dirty="0" smtClean="0"/>
              <a:t>ordering</a:t>
            </a:r>
            <a:r>
              <a:rPr lang="en-US" altLang="en-US" sz="2000" b="0" dirty="0"/>
              <a:t> </a:t>
            </a:r>
            <a:r>
              <a:rPr lang="en-US" altLang="en-US" sz="2000" b="0" dirty="0" smtClean="0"/>
              <a:t>(as time permits)</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42884241"/>
              </p:ext>
            </p:extLst>
          </p:nvPr>
        </p:nvGraphicFramePr>
        <p:xfrm>
          <a:off x="551384" y="1556793"/>
          <a:ext cx="11161240" cy="4261259"/>
        </p:xfrm>
        <a:graphic>
          <a:graphicData uri="http://schemas.openxmlformats.org/drawingml/2006/table">
            <a:tbl>
              <a:tblPr firstRow="1" bandRow="1">
                <a:tableStyleId>{21E4AEA4-8DFA-4A89-87EB-49C32662AFE0}</a:tableStyleId>
              </a:tblPr>
              <a:tblGrid>
                <a:gridCol w="1665857"/>
                <a:gridCol w="1862535"/>
                <a:gridCol w="4104456"/>
                <a:gridCol w="1512168"/>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67227">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LB240 Comment results and assignment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185515">
                <a:tc>
                  <a:txBody>
                    <a:bodyPr/>
                    <a:lstStyle/>
                    <a:p>
                      <a:pPr marL="0" algn="l" defTabSz="914400" rtl="0" eaLnBrk="1" latinLnBrk="0" hangingPunct="1"/>
                      <a:r>
                        <a:rPr lang="en-US" sz="1600" kern="1200" dirty="0" smtClean="0">
                          <a:solidFill>
                            <a:schemeClr val="dk1"/>
                          </a:solidFill>
                          <a:latin typeface="+mn-lt"/>
                          <a:ea typeface="+mn-ea"/>
                          <a:cs typeface="+mn-cs"/>
                        </a:rPr>
                        <a:t>11-19-412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to Secure LTF measurement Setup</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78288">
                <a:tc>
                  <a:txBody>
                    <a:bodyPr/>
                    <a:lstStyle/>
                    <a:p>
                      <a:pPr marL="0" algn="l" defTabSz="914400" rtl="0" eaLnBrk="1" latinLnBrk="0" hangingPunct="1"/>
                      <a:r>
                        <a:rPr lang="en-US" sz="1600" kern="1200" dirty="0" smtClean="0">
                          <a:solidFill>
                            <a:schemeClr val="dk1"/>
                          </a:solidFill>
                          <a:latin typeface="+mn-lt"/>
                          <a:ea typeface="+mn-ea"/>
                          <a:cs typeface="+mn-cs"/>
                        </a:rPr>
                        <a:t>11-19-326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Qinghua Li</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 Text for the Adaptation of Secure Sounding Signal to Bandwidth and Antenna Changes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71030">
                <a:tc>
                  <a:txBody>
                    <a:bodyPr/>
                    <a:lstStyle/>
                    <a:p>
                      <a:pPr marL="0" algn="l" defTabSz="914400" rtl="0" eaLnBrk="1" latinLnBrk="0" hangingPunct="1"/>
                      <a:r>
                        <a:rPr lang="en-US" sz="1600" kern="1200" dirty="0" smtClean="0">
                          <a:solidFill>
                            <a:schemeClr val="dk1"/>
                          </a:solidFill>
                          <a:latin typeface="+mn-lt"/>
                          <a:ea typeface="+mn-ea"/>
                          <a:cs typeface="+mn-cs"/>
                        </a:rPr>
                        <a:t>11-19-331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Text clarification on </a:t>
                      </a:r>
                      <a:r>
                        <a:rPr lang="en-US" sz="1600" kern="1200" dirty="0" err="1" smtClean="0">
                          <a:solidFill>
                            <a:schemeClr val="dk1"/>
                          </a:solidFill>
                          <a:latin typeface="+mn-lt"/>
                          <a:ea typeface="+mn-ea"/>
                          <a:cs typeface="+mn-cs"/>
                        </a:rPr>
                        <a:t>iSTA</a:t>
                      </a:r>
                      <a:r>
                        <a:rPr lang="en-US" sz="1600" kern="1200" dirty="0" smtClean="0">
                          <a:solidFill>
                            <a:schemeClr val="dk1"/>
                          </a:solidFill>
                          <a:latin typeface="+mn-lt"/>
                          <a:ea typeface="+mn-ea"/>
                          <a:cs typeface="+mn-cs"/>
                        </a:rPr>
                        <a:t>-to-</a:t>
                      </a:r>
                      <a:r>
                        <a:rPr lang="en-US" sz="1600" kern="1200" dirty="0" err="1" smtClean="0">
                          <a:solidFill>
                            <a:schemeClr val="dk1"/>
                          </a:solidFill>
                          <a:latin typeface="+mn-lt"/>
                          <a:ea typeface="+mn-ea"/>
                          <a:cs typeface="+mn-cs"/>
                        </a:rPr>
                        <a:t>rSTA</a:t>
                      </a:r>
                      <a:r>
                        <a:rPr lang="en-US" sz="1600" kern="1200" dirty="0" smtClean="0">
                          <a:solidFill>
                            <a:schemeClr val="dk1"/>
                          </a:solidFill>
                          <a:latin typeface="+mn-lt"/>
                          <a:ea typeface="+mn-ea"/>
                          <a:cs typeface="+mn-cs"/>
                        </a:rPr>
                        <a:t> LMR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04762">
                <a:tc>
                  <a:txBody>
                    <a:bodyPr/>
                    <a:lstStyle/>
                    <a:p>
                      <a:pPr marL="0" algn="l" defTabSz="914400" rtl="0" eaLnBrk="1" latinLnBrk="0" hangingPunct="1"/>
                      <a:r>
                        <a:rPr lang="en-US" sz="1600" kern="1200" dirty="0" smtClean="0">
                          <a:solidFill>
                            <a:schemeClr val="dk1"/>
                          </a:solidFill>
                          <a:latin typeface="+mn-lt"/>
                          <a:ea typeface="+mn-ea"/>
                          <a:cs typeface="+mn-cs"/>
                        </a:rPr>
                        <a:t>11-19-454</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FTM TOA measurement on non-HT duplicate PPD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404771">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04771">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11-18-2152r</a:t>
            </a:r>
            <a:r>
              <a:rPr lang="en-US" b="0" dirty="0"/>
              <a:t>2</a:t>
            </a:r>
            <a:r>
              <a:rPr lang="en-US" b="0" dirty="0" smtClean="0"/>
              <a:t> for CIDs 74,189,60,183,185,186, 197,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29244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9714551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11-18-1782r2 for CIDs 542,54,55,105 and106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17044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57368559"/>
              </p:ext>
            </p:extLst>
          </p:nvPr>
        </p:nvGraphicFramePr>
        <p:xfrm>
          <a:off x="551384" y="1628800"/>
          <a:ext cx="11233247" cy="2925992"/>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Phase Shift Based TOA Reporting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11-19-455</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a:t>
            </a:r>
            <a:r>
              <a:rPr lang="en-US" b="0" dirty="0" smtClean="0"/>
              <a:t>11-19-??? for CIDs ???</a:t>
            </a:r>
          </a:p>
          <a:p>
            <a:pPr lvl="0"/>
            <a:r>
              <a:rPr lang="en-US" b="0" dirty="0" smtClean="0"/>
              <a:t>of LB240.</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a:t>
            </a:r>
            <a:endParaRPr lang="en-US" b="0" dirty="0" smtClean="0"/>
          </a:p>
          <a:p>
            <a:r>
              <a:rPr lang="en-US" dirty="0" smtClean="0"/>
              <a:t>Second</a:t>
            </a:r>
            <a:r>
              <a:rPr lang="en-US" dirty="0" smtClean="0"/>
              <a:t>:</a:t>
            </a:r>
            <a:endParaRPr lang="en-US" b="0" dirty="0" smtClean="0"/>
          </a:p>
          <a:p>
            <a:r>
              <a:rPr lang="en-US" dirty="0" smtClean="0"/>
              <a:t>Results </a:t>
            </a:r>
            <a:r>
              <a:rPr lang="en-US" b="0" dirty="0" smtClean="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4988057"/>
              </p:ext>
            </p:extLst>
          </p:nvPr>
        </p:nvGraphicFramePr>
        <p:xfrm>
          <a:off x="767408" y="1556792"/>
          <a:ext cx="10729192" cy="3115360"/>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March</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205736">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11-19-072r1 for CIDs 497,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898260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9912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11-19-122r1 for </a:t>
            </a:r>
            <a:r>
              <a:rPr lang="en-US" b="0" dirty="0"/>
              <a:t>CIDs 111, 112</a:t>
            </a:r>
            <a:r>
              <a:rPr lang="en-US" b="0" dirty="0" smtClean="0"/>
              <a:t>, </a:t>
            </a:r>
            <a:r>
              <a:rPr lang="en-US" b="0" dirty="0"/>
              <a:t>151, 152, 260, 268, 270, 271, 272, and 273 </a:t>
            </a:r>
            <a:r>
              <a:rPr lang="en-US" b="0" dirty="0" smtClean="0"/>
              <a:t>,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97954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9864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097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 – special order past submission 093</a:t>
            </a:r>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877583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11-19-093r1 for </a:t>
            </a:r>
            <a:r>
              <a:rPr lang="en-US" b="0" dirty="0"/>
              <a:t>CIDs 134, 200, 202, 203, 441, 180, 494, 51, 52, 181, </a:t>
            </a:r>
            <a:r>
              <a:rPr lang="en-US" b="0" dirty="0" smtClean="0"/>
              <a:t>and 442,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9927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427990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89089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11-18-2153r0 for </a:t>
            </a:r>
            <a:r>
              <a:rPr lang="en-US" b="0" dirty="0"/>
              <a:t>CIDs </a:t>
            </a:r>
            <a:r>
              <a:rPr lang="en-US" b="0" dirty="0" smtClean="0"/>
              <a:t>73,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9846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3922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11-19-145r1 for CIDs 210, 213, 484,485, 518, 536 and 501,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236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423113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94883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161713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88029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7081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1622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11-19-158r3 for CID 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2745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43639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01126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11-19-163r6,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070836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11-19-150r5,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45712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11-19-191r1,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18153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Published a new draft, P802.11az </a:t>
            </a:r>
            <a:r>
              <a:rPr lang="en-US" b="0" dirty="0" smtClean="0"/>
              <a:t>D0.6.</a:t>
            </a:r>
            <a:endParaRPr lang="en-US" b="0" dirty="0"/>
          </a:p>
          <a:p>
            <a:pPr>
              <a:buFont typeface="Arial" panose="020B0604020202020204" pitchFamily="34" charset="0"/>
              <a:buChar char="•"/>
            </a:pPr>
            <a:r>
              <a:rPr lang="en-US" b="0" dirty="0" smtClean="0"/>
              <a:t>Group met for 8 timeslot and reviewed </a:t>
            </a:r>
            <a:r>
              <a:rPr lang="en-US" b="0" dirty="0"/>
              <a:t>a total of </a:t>
            </a:r>
            <a:r>
              <a:rPr lang="en-US" b="0" dirty="0" smtClean="0"/>
              <a:t>32 submissions.</a:t>
            </a:r>
          </a:p>
          <a:p>
            <a:pPr>
              <a:buFont typeface="Arial" panose="020B0604020202020204" pitchFamily="34" charset="0"/>
              <a:buChar char="•"/>
            </a:pPr>
            <a:r>
              <a:rPr lang="en-US" b="0" dirty="0" smtClean="0"/>
              <a:t>Closed all 64 identified TBDs in the spec.</a:t>
            </a:r>
          </a:p>
          <a:p>
            <a:pPr>
              <a:buFont typeface="Arial" panose="020B0604020202020204" pitchFamily="34" charset="0"/>
              <a:buChar char="•"/>
            </a:pPr>
            <a:r>
              <a:rPr lang="en-US" b="0" dirty="0" smtClean="0"/>
              <a:t>TG approved Initial WG ballot initiation.</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technical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28941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81986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20801</TotalTime>
  <Words>5346</Words>
  <Application>Microsoft Office PowerPoint</Application>
  <PresentationFormat>Widescreen</PresentationFormat>
  <Paragraphs>1310</Paragraphs>
  <Slides>95</Slides>
  <Notes>22</Notes>
  <HiddenSlides>34</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95</vt:i4>
      </vt:variant>
    </vt:vector>
  </HeadingPairs>
  <TitlesOfParts>
    <vt:vector size="106"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Meeting Slot # 1 discussion items</vt:lpstr>
      <vt:lpstr>Presentation ordering for slot # 1</vt:lpstr>
      <vt:lpstr>Approval of previous meeting minutes</vt:lpstr>
      <vt:lpstr>Approval of March 6th Telecon Minutes</vt:lpstr>
      <vt:lpstr>CSD Update</vt:lpstr>
      <vt:lpstr>Comment resolution tutorial</vt:lpstr>
      <vt:lpstr>CID Assignment</vt:lpstr>
      <vt:lpstr>TGaz 3 day Ad-Hoc</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CR Submission 11-18-2104</vt:lpstr>
      <vt:lpstr>PowerPoint Presentation</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TG Status And Work Completed</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259</cp:revision>
  <cp:lastPrinted>1601-01-01T00:00:00Z</cp:lastPrinted>
  <dcterms:created xsi:type="dcterms:W3CDTF">2018-08-06T10:28:59Z</dcterms:created>
  <dcterms:modified xsi:type="dcterms:W3CDTF">2019-03-12T16:19:30Z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2019-03-12 16:19:30Z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