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Lst>
  <p:notesMasterIdLst>
    <p:notesMasterId r:id="rId19"/>
  </p:notesMasterIdLst>
  <p:handoutMasterIdLst>
    <p:handoutMasterId r:id="rId20"/>
  </p:handoutMasterIdLst>
  <p:sldIdLst>
    <p:sldId id="256" r:id="rId3"/>
    <p:sldId id="257" r:id="rId4"/>
    <p:sldId id="258" r:id="rId5"/>
    <p:sldId id="304" r:id="rId6"/>
    <p:sldId id="305" r:id="rId7"/>
    <p:sldId id="323" r:id="rId8"/>
    <p:sldId id="306" r:id="rId9"/>
    <p:sldId id="322" r:id="rId10"/>
    <p:sldId id="316" r:id="rId11"/>
    <p:sldId id="310" r:id="rId12"/>
    <p:sldId id="317" r:id="rId13"/>
    <p:sldId id="320" r:id="rId14"/>
    <p:sldId id="324" r:id="rId15"/>
    <p:sldId id="319" r:id="rId16"/>
    <p:sldId id="321" r:id="rId17"/>
    <p:sldId id="308" r:id="rId18"/>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p:scale>
          <a:sx n="67" d="100"/>
          <a:sy n="67" d="100"/>
        </p:scale>
        <p:origin x="548" y="4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0317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885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15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201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164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4006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918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701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266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146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83492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Tree>
    <p:extLst>
      <p:ext uri="{BB962C8B-B14F-4D97-AF65-F5344CB8AC3E}">
        <p14:creationId xmlns:p14="http://schemas.microsoft.com/office/powerpoint/2010/main" val="3278938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1711281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596568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394137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224300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021132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3691586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198467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19/0193r0</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r>
              <a:rPr lang="en-US" sz="1200">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algn="r">
              <a:buSzPts val="1800"/>
              <a:buFont typeface="Times New Roman"/>
              <a:buNone/>
            </a:pPr>
            <a:r>
              <a:rPr lang="en-US" sz="1800" b="1" dirty="0">
                <a:latin typeface="Times New Roman"/>
                <a:ea typeface="Times New Roman"/>
                <a:cs typeface="Times New Roman"/>
                <a:sym typeface="Times New Roman"/>
              </a:rPr>
              <a:t>doc.: IEEE </a:t>
            </a:r>
            <a:r>
              <a:rPr lang="en-US" sz="1800" b="1" dirty="0" smtClean="0">
                <a:latin typeface="Times New Roman"/>
                <a:ea typeface="Times New Roman"/>
                <a:cs typeface="Times New Roman"/>
                <a:sym typeface="Times New Roman"/>
              </a:rPr>
              <a:t>802.11-19/xxxxr0</a:t>
            </a:r>
            <a:endParaRPr sz="1800" b="1"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1243641329"/>
      </p:ext>
    </p:extLst>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11.xml"/><Relationship Id="rId5" Type="http://schemas.openxmlformats.org/officeDocument/2006/relationships/image" Target="../media/image5.jpg"/><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Evaluation procedure for IMT-2020 </a:t>
            </a:r>
            <a:r>
              <a:rPr lang="en-US" sz="2800" dirty="0" err="1" smtClean="0"/>
              <a:t>eMBB</a:t>
            </a:r>
            <a:r>
              <a:rPr lang="en-US" sz="2800" dirty="0" smtClean="0"/>
              <a:t> Dense Urban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2010-01-</a:t>
            </a:r>
            <a:r>
              <a:rPr lang="en-US" sz="2000" b="0" dirty="0" smtClean="0"/>
              <a:t>17</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January 2019</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447"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0" y="633413"/>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8" name="Rectangle 7"/>
          <p:cNvSpPr/>
          <p:nvPr/>
        </p:nvSpPr>
        <p:spPr>
          <a:xfrm>
            <a:off x="938742" y="1365361"/>
            <a:ext cx="10591800" cy="2339102"/>
          </a:xfrm>
          <a:prstGeom prst="rect">
            <a:avLst/>
          </a:prstGeom>
        </p:spPr>
        <p:txBody>
          <a:bodyPr wrap="square">
            <a:spAutoFit/>
          </a:bodyPr>
          <a:lstStyle/>
          <a:p>
            <a:pPr marL="127000" lvl="1" algn="just">
              <a:buClr>
                <a:schemeClr val="dk1"/>
              </a:buClr>
              <a:buSzPts val="1600"/>
            </a:pPr>
            <a:r>
              <a:rPr lang="en-US" sz="2000" dirty="0" smtClean="0">
                <a:solidFill>
                  <a:schemeClr val="dk1"/>
                </a:solidFill>
                <a:sym typeface="Times New Roman"/>
              </a:rPr>
              <a:t>The following metrics for </a:t>
            </a:r>
            <a:r>
              <a:rPr lang="en-US" sz="2000" dirty="0">
                <a:solidFill>
                  <a:schemeClr val="dk1"/>
                </a:solidFill>
                <a:sym typeface="Times New Roman"/>
              </a:rPr>
              <a:t>E</a:t>
            </a:r>
            <a:r>
              <a:rPr lang="en-US" sz="2000" dirty="0" smtClean="0">
                <a:solidFill>
                  <a:schemeClr val="dk1"/>
                </a:solidFill>
                <a:sym typeface="Times New Roman"/>
              </a:rPr>
              <a:t>MBB Dense Urban have to be evaluated via simulations:</a:t>
            </a:r>
          </a:p>
          <a:p>
            <a:pPr marL="685800" lvl="2" indent="-342900" algn="just">
              <a:buClr>
                <a:schemeClr val="dk1"/>
              </a:buClr>
              <a:buSzPts val="1600"/>
              <a:buFont typeface="+mj-lt"/>
              <a:buAutoNum type="arabicPeriod"/>
            </a:pPr>
            <a:r>
              <a:rPr lang="en-US" sz="1800" dirty="0" smtClean="0">
                <a:solidFill>
                  <a:schemeClr val="dk1"/>
                </a:solidFill>
                <a:sym typeface="Times New Roman"/>
              </a:rPr>
              <a:t>5%ile DL User </a:t>
            </a:r>
            <a:r>
              <a:rPr lang="en-US" sz="1800" dirty="0">
                <a:solidFill>
                  <a:schemeClr val="dk1"/>
                </a:solidFill>
                <a:sym typeface="Times New Roman"/>
              </a:rPr>
              <a:t>Spectral </a:t>
            </a:r>
            <a:r>
              <a:rPr lang="en-US" sz="1800" dirty="0" smtClean="0">
                <a:solidFill>
                  <a:schemeClr val="dk1"/>
                </a:solidFill>
                <a:sym typeface="Times New Roman"/>
              </a:rPr>
              <a:t>Efficiency</a:t>
            </a:r>
          </a:p>
          <a:p>
            <a:pPr marL="685800" lvl="2" indent="-342900" algn="just">
              <a:buClr>
                <a:schemeClr val="dk1"/>
              </a:buClr>
              <a:buSzPts val="1600"/>
              <a:buFont typeface="+mj-lt"/>
              <a:buAutoNum type="arabicPeriod"/>
            </a:pPr>
            <a:r>
              <a:rPr lang="en-US" sz="1800" dirty="0">
                <a:solidFill>
                  <a:schemeClr val="dk1"/>
                </a:solidFill>
                <a:sym typeface="Times New Roman"/>
              </a:rPr>
              <a:t>5%ile UL User Spectral Efficiency</a:t>
            </a:r>
          </a:p>
          <a:p>
            <a:pPr marL="685800" lvl="2" indent="-342900" algn="just">
              <a:buClr>
                <a:schemeClr val="dk1"/>
              </a:buClr>
              <a:buSzPts val="1600"/>
              <a:buFont typeface="+mj-lt"/>
              <a:buAutoNum type="arabicPeriod"/>
            </a:pPr>
            <a:r>
              <a:rPr lang="en-US" sz="1800" dirty="0" smtClean="0">
                <a:solidFill>
                  <a:schemeClr val="dk1"/>
                </a:solidFill>
                <a:sym typeface="Times New Roman"/>
              </a:rPr>
              <a:t>DL User experienced data rate</a:t>
            </a:r>
          </a:p>
          <a:p>
            <a:pPr marL="685800" lvl="2" indent="-342900" algn="just">
              <a:buClr>
                <a:schemeClr val="dk1"/>
              </a:buClr>
              <a:buSzPts val="1600"/>
              <a:buFont typeface="+mj-lt"/>
              <a:buAutoNum type="arabicPeriod"/>
            </a:pPr>
            <a:r>
              <a:rPr lang="en-US" sz="1800" dirty="0" smtClean="0">
                <a:solidFill>
                  <a:schemeClr val="dk1"/>
                </a:solidFill>
                <a:sym typeface="Times New Roman"/>
              </a:rPr>
              <a:t>UL </a:t>
            </a:r>
            <a:r>
              <a:rPr lang="en-US" sz="1800" dirty="0">
                <a:solidFill>
                  <a:schemeClr val="dk1"/>
                </a:solidFill>
                <a:sym typeface="Times New Roman"/>
              </a:rPr>
              <a:t>User experienced data rate</a:t>
            </a:r>
          </a:p>
          <a:p>
            <a:pPr marL="685800" lvl="2" indent="-342900" algn="just">
              <a:buClr>
                <a:schemeClr val="dk1"/>
              </a:buClr>
              <a:buSzPts val="1600"/>
              <a:buFont typeface="+mj-lt"/>
              <a:buAutoNum type="arabicPeriod"/>
            </a:pPr>
            <a:r>
              <a:rPr lang="en-US" sz="1800" dirty="0">
                <a:solidFill>
                  <a:schemeClr val="dk1"/>
                </a:solidFill>
                <a:sym typeface="Times New Roman"/>
              </a:rPr>
              <a:t>DL Average Spectral Efficiency</a:t>
            </a:r>
          </a:p>
          <a:p>
            <a:pPr marL="685800" lvl="2" indent="-342900" algn="just">
              <a:buClr>
                <a:schemeClr val="dk1"/>
              </a:buClr>
              <a:buSzPts val="1600"/>
              <a:buFont typeface="+mj-lt"/>
              <a:buAutoNum type="arabicPeriod"/>
            </a:pPr>
            <a:r>
              <a:rPr lang="en-US" sz="1800" dirty="0">
                <a:solidFill>
                  <a:schemeClr val="dk1"/>
                </a:solidFill>
                <a:sym typeface="Times New Roman"/>
              </a:rPr>
              <a:t>UL Average Spectral </a:t>
            </a:r>
            <a:r>
              <a:rPr lang="en-US" sz="1800" dirty="0" smtClean="0">
                <a:solidFill>
                  <a:schemeClr val="dk1"/>
                </a:solidFill>
                <a:sym typeface="Times New Roman"/>
              </a:rPr>
              <a:t>Efficiency</a:t>
            </a:r>
          </a:p>
          <a:p>
            <a:pPr marL="685800" lvl="2" indent="-342900" algn="just">
              <a:buClr>
                <a:schemeClr val="dk1"/>
              </a:buClr>
              <a:buSzPts val="1600"/>
              <a:buFont typeface="+mj-lt"/>
              <a:buAutoNum type="arabicPeriod"/>
            </a:pPr>
            <a:r>
              <a:rPr lang="en-US" sz="1800" dirty="0" smtClean="0">
                <a:solidFill>
                  <a:schemeClr val="dk1"/>
                </a:solidFill>
                <a:sym typeface="Times New Roman"/>
              </a:rPr>
              <a:t>Mobility</a:t>
            </a:r>
            <a:endParaRPr lang="en-US" sz="1800" dirty="0">
              <a:solidFill>
                <a:schemeClr val="dk1"/>
              </a:solidFill>
              <a:sym typeface="Times New Roman"/>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5%ile DL and UL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457200" y="1066800"/>
            <a:ext cx="11506200" cy="1585049"/>
          </a:xfrm>
          <a:prstGeom prst="rect">
            <a:avLst/>
          </a:prstGeom>
        </p:spPr>
        <p:txBody>
          <a:bodyPr wrap="square">
            <a:spAutoFit/>
          </a:bodyPr>
          <a:lstStyle/>
          <a:p>
            <a:pPr lvl="0">
              <a:lnSpc>
                <a:spcPct val="115000"/>
              </a:lnSpc>
              <a:spcBef>
                <a:spcPts val="600"/>
              </a:spcBef>
              <a:buSzPts val="1100"/>
            </a:pPr>
            <a:r>
              <a:rPr lang="en-US" sz="1600" dirty="0">
                <a:solidFill>
                  <a:schemeClr val="dk1"/>
                </a:solidFill>
              </a:rPr>
              <a:t>Definition: </a:t>
            </a:r>
            <a:r>
              <a:rPr lang="en-US" sz="1600" dirty="0">
                <a:solidFill>
                  <a:srgbClr val="0000FF"/>
                </a:solidFill>
              </a:rPr>
              <a:t>5th percentile user spectral efficiency is the 5th percentile point of the cumulative distribution function (CDF) of the normalized user throughput, estimated from all possible user locations.</a:t>
            </a:r>
          </a:p>
          <a:p>
            <a:pPr lvl="0">
              <a:lnSpc>
                <a:spcPct val="115000"/>
              </a:lnSpc>
              <a:spcBef>
                <a:spcPts val="600"/>
              </a:spcBef>
              <a:buSzPts val="1100"/>
            </a:pPr>
            <a:r>
              <a:rPr lang="en-US" sz="1600" dirty="0">
                <a:solidFill>
                  <a:schemeClr val="dk1"/>
                </a:solidFill>
              </a:rPr>
              <a:t>The requirement </a:t>
            </a:r>
            <a:r>
              <a:rPr lang="en-US" sz="1600" dirty="0" smtClean="0">
                <a:solidFill>
                  <a:schemeClr val="dk1"/>
                </a:solidFill>
              </a:rPr>
              <a:t>for EMBB Dense Urban is </a:t>
            </a:r>
            <a:r>
              <a:rPr lang="en-US" sz="1600" dirty="0">
                <a:solidFill>
                  <a:schemeClr val="dk1"/>
                </a:solidFill>
              </a:rPr>
              <a:t>as follows:</a:t>
            </a:r>
          </a:p>
          <a:p>
            <a:pPr marL="457200" indent="-330200">
              <a:lnSpc>
                <a:spcPct val="115000"/>
              </a:lnSpc>
              <a:buClr>
                <a:schemeClr val="dk1"/>
              </a:buClr>
              <a:buSzPts val="1600"/>
              <a:buFont typeface="Arial" panose="020B0604020202020204" pitchFamily="34" charset="0"/>
              <a:buChar char="•"/>
            </a:pPr>
            <a:r>
              <a:rPr lang="en-US" sz="1600" dirty="0" smtClean="0">
                <a:solidFill>
                  <a:schemeClr val="dk1"/>
                </a:solidFill>
              </a:rPr>
              <a:t>DL: 0.225 bits/s/Hz</a:t>
            </a:r>
          </a:p>
          <a:p>
            <a:pPr marL="457200" lvl="0" indent="-330200">
              <a:lnSpc>
                <a:spcPct val="115000"/>
              </a:lnSpc>
              <a:buClr>
                <a:schemeClr val="dk1"/>
              </a:buClr>
              <a:buSzPts val="1600"/>
              <a:buFont typeface="Arial" panose="020B0604020202020204" pitchFamily="34" charset="0"/>
              <a:buChar char="•"/>
            </a:pPr>
            <a:r>
              <a:rPr lang="en-US" sz="1600" dirty="0" smtClean="0">
                <a:solidFill>
                  <a:schemeClr val="dk1"/>
                </a:solidFill>
              </a:rPr>
              <a:t>UL: 0.15 bits/s/Hz</a:t>
            </a:r>
            <a:endParaRPr lang="en-US" sz="1600" dirty="0">
              <a:solidFill>
                <a:schemeClr val="dk1"/>
              </a:solidFill>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DL and UL User Experience Data Rate</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643466" y="1079242"/>
            <a:ext cx="11396133" cy="3739485"/>
          </a:xfrm>
          <a:prstGeom prst="rect">
            <a:avLst/>
          </a:prstGeom>
        </p:spPr>
        <p:txBody>
          <a:bodyPr wrap="square">
            <a:spAutoFit/>
          </a:bodyPr>
          <a:lstStyle/>
          <a:p>
            <a:pPr lvl="0">
              <a:lnSpc>
                <a:spcPct val="115000"/>
              </a:lnSpc>
              <a:spcBef>
                <a:spcPts val="600"/>
              </a:spcBef>
              <a:buSzPts val="1100"/>
            </a:pPr>
            <a:r>
              <a:rPr lang="en-US" sz="1600" dirty="0" smtClean="0">
                <a:solidFill>
                  <a:schemeClr val="dk1"/>
                </a:solidFill>
              </a:rPr>
              <a:t>Definition</a:t>
            </a:r>
            <a:r>
              <a:rPr lang="en-US" sz="1600" dirty="0">
                <a:solidFill>
                  <a:schemeClr val="dk1"/>
                </a:solidFill>
              </a:rPr>
              <a:t>: </a:t>
            </a:r>
            <a:r>
              <a:rPr lang="en-US" sz="1600" dirty="0" smtClean="0">
                <a:solidFill>
                  <a:srgbClr val="0000FF"/>
                </a:solidFill>
              </a:rPr>
              <a:t>User </a:t>
            </a:r>
            <a:r>
              <a:rPr lang="en-US" sz="1600" dirty="0">
                <a:solidFill>
                  <a:srgbClr val="0000FF"/>
                </a:solidFill>
              </a:rPr>
              <a:t>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p>
          <a:p>
            <a:pPr lvl="0">
              <a:lnSpc>
                <a:spcPct val="115000"/>
              </a:lnSpc>
              <a:spcBef>
                <a:spcPts val="600"/>
              </a:spcBef>
              <a:buSzPts val="1100"/>
            </a:pPr>
            <a:r>
              <a:rPr lang="en-US" sz="1600" dirty="0">
                <a:solidFill>
                  <a:srgbClr val="0000FF"/>
                </a:solidFill>
              </a:rPr>
              <a:t>In case of one frequency band and one layer of transmission reception points (</a:t>
            </a:r>
            <a:r>
              <a:rPr lang="en-US" sz="1600" dirty="0" err="1">
                <a:solidFill>
                  <a:srgbClr val="0000FF"/>
                </a:solidFill>
              </a:rPr>
              <a:t>TRxP</a:t>
            </a:r>
            <a:r>
              <a:rPr lang="en-US" sz="1600" dirty="0">
                <a:solidFill>
                  <a:srgbClr val="0000FF"/>
                </a:solidFill>
              </a:rPr>
              <a:t>), the user experienced data rate could be derived from the 5th percentile user spectral efficiency. Let W denote the channel bandwidth and </a:t>
            </a:r>
            <a:r>
              <a:rPr lang="en-US" sz="1600" dirty="0" err="1">
                <a:solidFill>
                  <a:srgbClr val="0000FF"/>
                </a:solidFill>
              </a:rPr>
              <a:t>SEuser</a:t>
            </a:r>
            <a:r>
              <a:rPr lang="en-US" sz="1600" dirty="0">
                <a:solidFill>
                  <a:srgbClr val="0000FF"/>
                </a:solidFill>
              </a:rPr>
              <a:t> denote the 5th percentile user spectral efficiency. Then the user experienced data rate, </a:t>
            </a:r>
            <a:r>
              <a:rPr lang="en-US" sz="1600" dirty="0" err="1">
                <a:solidFill>
                  <a:srgbClr val="0000FF"/>
                </a:solidFill>
              </a:rPr>
              <a:t>Ruser</a:t>
            </a:r>
            <a:r>
              <a:rPr lang="en-US" sz="1600" dirty="0">
                <a:solidFill>
                  <a:srgbClr val="0000FF"/>
                </a:solidFill>
              </a:rPr>
              <a:t> is given by: </a:t>
            </a:r>
            <a:r>
              <a:rPr lang="en-US" sz="1600" dirty="0" err="1">
                <a:solidFill>
                  <a:srgbClr val="0000FF"/>
                </a:solidFill>
              </a:rPr>
              <a:t>Ruser</a:t>
            </a:r>
            <a:r>
              <a:rPr lang="en-US" sz="1600" dirty="0">
                <a:solidFill>
                  <a:srgbClr val="0000FF"/>
                </a:solidFill>
              </a:rPr>
              <a:t> = W × </a:t>
            </a:r>
            <a:r>
              <a:rPr lang="en-US" sz="1600" dirty="0" err="1">
                <a:solidFill>
                  <a:srgbClr val="0000FF"/>
                </a:solidFill>
              </a:rPr>
              <a:t>SEuser</a:t>
            </a:r>
            <a:r>
              <a:rPr lang="en-US" sz="1600" dirty="0">
                <a:solidFill>
                  <a:srgbClr val="0000FF"/>
                </a:solidFill>
              </a:rPr>
              <a:t>. If the bandwidth is aggregated across multiple bands (one or more </a:t>
            </a:r>
            <a:r>
              <a:rPr lang="en-US" sz="1600" dirty="0" err="1">
                <a:solidFill>
                  <a:srgbClr val="0000FF"/>
                </a:solidFill>
              </a:rPr>
              <a:t>TRxP</a:t>
            </a:r>
            <a:r>
              <a:rPr lang="en-US" sz="1600" dirty="0">
                <a:solidFill>
                  <a:srgbClr val="0000FF"/>
                </a:solidFill>
              </a:rPr>
              <a:t> layers), the user experienced data rate is summed over the bands.</a:t>
            </a:r>
            <a:endParaRPr lang="en-US" sz="1600" i="1" dirty="0">
              <a:solidFill>
                <a:schemeClr val="dk1"/>
              </a:solidFill>
            </a:endParaRPr>
          </a:p>
          <a:p>
            <a:pPr marL="342900" lvl="0" indent="-342900">
              <a:buClr>
                <a:schemeClr val="dk1"/>
              </a:buClr>
              <a:buSzPts val="1100"/>
            </a:pPr>
            <a:r>
              <a:rPr lang="en-US" sz="1600" dirty="0">
                <a:solidFill>
                  <a:schemeClr val="dk1"/>
                </a:solidFill>
              </a:rPr>
              <a:t>The requirement </a:t>
            </a:r>
            <a:r>
              <a:rPr lang="en-US" sz="1600" dirty="0" smtClean="0">
                <a:solidFill>
                  <a:schemeClr val="dk1"/>
                </a:solidFill>
              </a:rPr>
              <a:t>for EMBB </a:t>
            </a:r>
            <a:r>
              <a:rPr lang="en-US" sz="1600" dirty="0">
                <a:solidFill>
                  <a:schemeClr val="dk1"/>
                </a:solidFill>
              </a:rPr>
              <a:t>Dense </a:t>
            </a:r>
            <a:r>
              <a:rPr lang="en-US" sz="1600" dirty="0" smtClean="0">
                <a:solidFill>
                  <a:schemeClr val="dk1"/>
                </a:solidFill>
              </a:rPr>
              <a:t>Urban is:</a:t>
            </a:r>
          </a:p>
          <a:p>
            <a:pPr marL="457200" lvl="0" indent="-330200">
              <a:lnSpc>
                <a:spcPct val="115000"/>
              </a:lnSpc>
              <a:buClr>
                <a:schemeClr val="dk1"/>
              </a:buClr>
              <a:buSzPts val="1600"/>
              <a:buFont typeface="Arial" panose="020B0604020202020204" pitchFamily="34" charset="0"/>
              <a:buChar char="•"/>
            </a:pPr>
            <a:r>
              <a:rPr lang="en-US" sz="1600" dirty="0">
                <a:solidFill>
                  <a:schemeClr val="dk1"/>
                </a:solidFill>
              </a:rPr>
              <a:t>DL: 100 Mbit/s</a:t>
            </a:r>
          </a:p>
          <a:p>
            <a:pPr marL="457200" lvl="0" indent="-330200">
              <a:lnSpc>
                <a:spcPct val="115000"/>
              </a:lnSpc>
              <a:buClr>
                <a:schemeClr val="dk1"/>
              </a:buClr>
              <a:buSzPts val="1600"/>
              <a:buFont typeface="Arial" panose="020B0604020202020204" pitchFamily="34" charset="0"/>
              <a:buChar char="•"/>
            </a:pPr>
            <a:r>
              <a:rPr lang="en-US" sz="1600" dirty="0">
                <a:solidFill>
                  <a:schemeClr val="dk1"/>
                </a:solidFill>
              </a:rPr>
              <a:t>UL: 50 </a:t>
            </a:r>
            <a:r>
              <a:rPr lang="en-US" sz="1600" dirty="0" smtClean="0">
                <a:solidFill>
                  <a:schemeClr val="dk1"/>
                </a:solidFill>
              </a:rPr>
              <a:t>Mbit/s</a:t>
            </a:r>
            <a:endParaRPr lang="en-US" sz="1600" dirty="0">
              <a:solidFill>
                <a:schemeClr val="dk1"/>
              </a:solidFill>
            </a:endParaRPr>
          </a:p>
          <a:p>
            <a:pPr algn="just"/>
            <a:endParaRPr lang="en-US" sz="1600" dirty="0" smtClean="0"/>
          </a:p>
          <a:p>
            <a:pPr algn="just"/>
            <a:endParaRPr lang="en-US" sz="1600" dirty="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lvl="0"/>
            <a:r>
              <a:rPr lang="en-US" sz="2400" dirty="0"/>
              <a:t>M</a:t>
            </a:r>
            <a:r>
              <a:rPr lang="en-US" sz="2400" dirty="0" smtClean="0"/>
              <a:t>etrics </a:t>
            </a:r>
            <a:r>
              <a:rPr lang="en-US" sz="2400" dirty="0"/>
              <a:t>: Average DL and UL spectral efficiencies</a:t>
            </a:r>
            <a:endParaRPr sz="2400" b="1" i="0" u="none" strike="noStrike" cap="none" dirty="0">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13</a:t>
            </a:fld>
            <a:endParaRPr/>
          </a:p>
        </p:txBody>
      </p:sp>
      <p:sp>
        <p:nvSpPr>
          <p:cNvPr id="310" name="Shape 310"/>
          <p:cNvSpPr txBox="1">
            <a:spLocks noGrp="1"/>
          </p:cNvSpPr>
          <p:nvPr>
            <p:ph type="body" idx="1"/>
          </p:nvPr>
        </p:nvSpPr>
        <p:spPr>
          <a:xfrm>
            <a:off x="761999" y="1176200"/>
            <a:ext cx="11201325" cy="5156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dirty="0">
                <a:solidFill>
                  <a:schemeClr val="dk1"/>
                </a:solidFill>
                <a:latin typeface="Arial"/>
                <a:ea typeface="Arial"/>
                <a:cs typeface="Arial"/>
                <a:sym typeface="Arial"/>
              </a:rPr>
              <a:t>Definition:</a:t>
            </a:r>
            <a:r>
              <a:rPr lang="en-US" sz="1600" b="0" dirty="0">
                <a:solidFill>
                  <a:srgbClr val="0000FF"/>
                </a:solidFill>
                <a:latin typeface="Arial"/>
                <a:ea typeface="Arial"/>
                <a:cs typeface="Arial"/>
                <a:sym typeface="Arial"/>
              </a:rPr>
              <a:t> Let </a:t>
            </a:r>
            <a:r>
              <a:rPr lang="en-US" sz="1600" b="0" dirty="0" err="1">
                <a:solidFill>
                  <a:srgbClr val="0000FF"/>
                </a:solidFill>
                <a:latin typeface="Arial"/>
                <a:ea typeface="Arial"/>
                <a:cs typeface="Arial"/>
                <a:sym typeface="Arial"/>
              </a:rPr>
              <a:t>Ri</a:t>
            </a:r>
            <a:r>
              <a:rPr lang="en-US" sz="1600" b="0" dirty="0">
                <a:solidFill>
                  <a:srgbClr val="0000FF"/>
                </a:solidFill>
                <a:latin typeface="Arial"/>
                <a:ea typeface="Arial"/>
                <a:cs typeface="Arial"/>
                <a:sym typeface="Arial"/>
              </a:rPr>
              <a:t> (T) denote the number of correctly received bits by user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 1,…N) (downlink) or from user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(uplink) in a system comprising a user population of N users and M Transmission Reception Points (</a:t>
            </a:r>
            <a:r>
              <a:rPr lang="en-US" sz="1600" b="0" dirty="0" err="1">
                <a:solidFill>
                  <a:srgbClr val="0000FF"/>
                </a:solidFill>
                <a:latin typeface="Arial"/>
                <a:ea typeface="Arial"/>
                <a:cs typeface="Arial"/>
                <a:sym typeface="Arial"/>
              </a:rPr>
              <a:t>TRxPs</a:t>
            </a:r>
            <a:r>
              <a:rPr lang="en-US" sz="1600" b="0" dirty="0">
                <a:solidFill>
                  <a:srgbClr val="0000FF"/>
                </a:solidFill>
                <a:latin typeface="Arial"/>
                <a:ea typeface="Arial"/>
                <a:cs typeface="Arial"/>
                <a:sym typeface="Arial"/>
              </a:rPr>
              <a:t>). Let W denote the channel bandwidth and T the time over which the data bits are received. The average spectral efficiency may be estimated by running system-level simulations over number of drops </a:t>
            </a:r>
            <a:r>
              <a:rPr lang="en-US" sz="1600" b="0" dirty="0" err="1">
                <a:solidFill>
                  <a:srgbClr val="0000FF"/>
                </a:solidFill>
                <a:latin typeface="Arial"/>
                <a:ea typeface="Arial"/>
                <a:cs typeface="Arial"/>
                <a:sym typeface="Arial"/>
              </a:rPr>
              <a:t>Ndrops</a:t>
            </a:r>
            <a:r>
              <a:rPr lang="en-US" sz="1600" b="0" dirty="0">
                <a:solidFill>
                  <a:srgbClr val="0000FF"/>
                </a:solidFill>
                <a:latin typeface="Arial"/>
                <a:ea typeface="Arial"/>
                <a:cs typeface="Arial"/>
                <a:sym typeface="Arial"/>
              </a:rPr>
              <a:t>. Each drop gives a value of                            denoted as: </a:t>
            </a:r>
            <a:endParaRPr sz="1600" b="0" dirty="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dirty="0">
                <a:solidFill>
                  <a:srgbClr val="0000FF"/>
                </a:solidFill>
                <a:latin typeface="Arial"/>
                <a:ea typeface="Arial"/>
                <a:cs typeface="Arial"/>
                <a:sym typeface="Arial"/>
              </a:rPr>
              <a:t>                                                and the estimated average spectral efficiency resulting is given by:</a:t>
            </a:r>
            <a:endParaRPr sz="1600" b="0" dirty="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rgbClr val="0000FF"/>
                </a:solidFill>
                <a:latin typeface="Arial"/>
                <a:ea typeface="Arial"/>
                <a:cs typeface="Arial"/>
                <a:sym typeface="Arial"/>
              </a:rPr>
              <a:t>For TDD, the channel bandwidth information should include the effective bandwidth, which is the operating bandwidth normalized appropriately considering the uplink/downlink ratio.</a:t>
            </a:r>
            <a:endParaRPr sz="1600" b="0" dirty="0">
              <a:solidFill>
                <a:srgbClr val="0000FF"/>
              </a:solidFill>
              <a:latin typeface="Arial"/>
              <a:ea typeface="Arial"/>
              <a:cs typeface="Arial"/>
              <a:sym typeface="Arial"/>
            </a:endParaRPr>
          </a:p>
          <a:p>
            <a:pPr marL="0" lvl="0" indent="0">
              <a:lnSpc>
                <a:spcPct val="115000"/>
              </a:lnSpc>
              <a:buSzPts val="1100"/>
            </a:pPr>
            <a:r>
              <a:rPr lang="en-US" sz="1600" b="0" dirty="0" smtClean="0">
                <a:solidFill>
                  <a:schemeClr val="dk1"/>
                </a:solidFill>
                <a:latin typeface="Arial"/>
                <a:ea typeface="Arial"/>
                <a:cs typeface="Arial"/>
                <a:sym typeface="Arial"/>
              </a:rPr>
              <a:t>The requirement </a:t>
            </a:r>
            <a:r>
              <a:rPr lang="en-US" sz="1600" b="0" dirty="0">
                <a:solidFill>
                  <a:schemeClr val="dk1"/>
                </a:solidFill>
                <a:latin typeface="Arial"/>
                <a:ea typeface="Arial"/>
                <a:cs typeface="Arial"/>
                <a:sym typeface="Arial"/>
              </a:rPr>
              <a:t>for EMBB Dense </a:t>
            </a:r>
            <a:r>
              <a:rPr lang="en-US" sz="1600" b="0" dirty="0" smtClean="0">
                <a:solidFill>
                  <a:schemeClr val="dk1"/>
                </a:solidFill>
                <a:latin typeface="Arial"/>
                <a:ea typeface="Arial"/>
                <a:cs typeface="Arial"/>
                <a:sym typeface="Arial"/>
              </a:rPr>
              <a:t>Urban is:</a:t>
            </a:r>
            <a:endParaRPr sz="1600" b="0" dirty="0">
              <a:solidFill>
                <a:schemeClr val="dk1"/>
              </a:solidFill>
              <a:latin typeface="Arial"/>
              <a:ea typeface="Arial"/>
              <a:cs typeface="Arial"/>
              <a:sym typeface="Arial"/>
            </a:endParaRPr>
          </a:p>
          <a:p>
            <a:pPr indent="-330200">
              <a:lnSpc>
                <a:spcPct val="115000"/>
              </a:lnSpc>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DL: 7.8 bits/s/Hz/</a:t>
            </a:r>
            <a:r>
              <a:rPr lang="en-US" sz="1600" b="0" dirty="0" err="1" smtClean="0">
                <a:solidFill>
                  <a:schemeClr val="dk1"/>
                </a:solidFill>
                <a:latin typeface="Arial"/>
                <a:ea typeface="Arial"/>
                <a:cs typeface="Arial"/>
                <a:sym typeface="Arial"/>
              </a:rPr>
              <a:t>TRxP</a:t>
            </a:r>
            <a:endParaRPr lang="en-US" sz="1600" b="0" dirty="0" smtClean="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dirty="0" smtClean="0">
                <a:solidFill>
                  <a:schemeClr val="dk1"/>
                </a:solidFill>
                <a:latin typeface="Arial"/>
                <a:ea typeface="Arial"/>
                <a:cs typeface="Arial"/>
                <a:sym typeface="Arial"/>
              </a:rPr>
              <a:t>UL</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5.4 </a:t>
            </a:r>
            <a:r>
              <a:rPr lang="en-US" sz="1600" b="0" dirty="0">
                <a:solidFill>
                  <a:schemeClr val="dk1"/>
                </a:solidFill>
                <a:latin typeface="Arial"/>
                <a:ea typeface="Arial"/>
                <a:cs typeface="Arial"/>
                <a:sym typeface="Arial"/>
              </a:rPr>
              <a:t>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dirty="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r>
              <a:rPr lang="en-US" smtClean="0"/>
              <a:t>January 2019</a:t>
            </a:r>
            <a:endParaRPr/>
          </a:p>
        </p:txBody>
      </p:sp>
      <p:pic>
        <p:nvPicPr>
          <p:cNvPr id="312" name="Shape 312"/>
          <p:cNvPicPr preferRelativeResize="0"/>
          <p:nvPr/>
        </p:nvPicPr>
        <p:blipFill>
          <a:blip r:embed="rId3">
            <a:alphaModFix/>
          </a:blip>
          <a:stretch>
            <a:fillRect/>
          </a:stretch>
        </p:blipFill>
        <p:spPr>
          <a:xfrm>
            <a:off x="9144000" y="2099100"/>
            <a:ext cx="1287049" cy="363525"/>
          </a:xfrm>
          <a:prstGeom prst="rect">
            <a:avLst/>
          </a:prstGeom>
          <a:noFill/>
          <a:ln>
            <a:noFill/>
          </a:ln>
        </p:spPr>
      </p:pic>
      <p:pic>
        <p:nvPicPr>
          <p:cNvPr id="313" name="Shape 313"/>
          <p:cNvPicPr preferRelativeResize="0"/>
          <p:nvPr/>
        </p:nvPicPr>
        <p:blipFill>
          <a:blip r:embed="rId4">
            <a:alphaModFix/>
          </a:blip>
          <a:stretch>
            <a:fillRect/>
          </a:stretch>
        </p:blipFill>
        <p:spPr>
          <a:xfrm>
            <a:off x="929217" y="2462625"/>
            <a:ext cx="2628583" cy="363525"/>
          </a:xfrm>
          <a:prstGeom prst="rect">
            <a:avLst/>
          </a:prstGeom>
          <a:noFill/>
          <a:ln>
            <a:noFill/>
          </a:ln>
        </p:spPr>
      </p:pic>
      <p:pic>
        <p:nvPicPr>
          <p:cNvPr id="314" name="Shape 314"/>
          <p:cNvPicPr preferRelativeResize="0"/>
          <p:nvPr/>
        </p:nvPicPr>
        <p:blipFill>
          <a:blip r:embed="rId5">
            <a:alphaModFix/>
          </a:blip>
          <a:stretch>
            <a:fillRect/>
          </a:stretch>
        </p:blipFill>
        <p:spPr>
          <a:xfrm>
            <a:off x="1905000" y="2957775"/>
            <a:ext cx="5029200" cy="876300"/>
          </a:xfrm>
          <a:prstGeom prst="rect">
            <a:avLst/>
          </a:prstGeom>
          <a:noFill/>
          <a:ln>
            <a:noFill/>
          </a:ln>
        </p:spPr>
      </p:pic>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5593015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548426"/>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Metrics : </a:t>
            </a:r>
            <a:r>
              <a:rPr lang="en-US" sz="2400" dirty="0" smtClean="0"/>
              <a:t>Mobility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506868" y="1203324"/>
            <a:ext cx="11277600" cy="584775"/>
          </a:xfrm>
          <a:prstGeom prst="rect">
            <a:avLst/>
          </a:prstGeom>
        </p:spPr>
        <p:txBody>
          <a:bodyPr wrap="square">
            <a:spAutoFit/>
          </a:bodyPr>
          <a:lstStyle/>
          <a:p>
            <a:pPr algn="just"/>
            <a:r>
              <a:rPr lang="en-US" sz="1600" dirty="0" smtClean="0"/>
              <a:t>Mobility requirement for </a:t>
            </a:r>
            <a:r>
              <a:rPr lang="en-US" sz="1600" dirty="0" err="1" smtClean="0"/>
              <a:t>eMBB</a:t>
            </a:r>
            <a:r>
              <a:rPr lang="en-US" sz="1600" dirty="0" smtClean="0"/>
              <a:t> Dense Urban is met if </a:t>
            </a:r>
            <a:r>
              <a:rPr lang="en-US" sz="1600" dirty="0" smtClean="0"/>
              <a:t>at the </a:t>
            </a:r>
            <a:r>
              <a:rPr lang="en-US" sz="1600" dirty="0" smtClean="0"/>
              <a:t>50%ile </a:t>
            </a:r>
            <a:r>
              <a:rPr lang="en-US" sz="1600" dirty="0"/>
              <a:t>SINR CDF for </a:t>
            </a:r>
            <a:r>
              <a:rPr lang="en-US" sz="1600" dirty="0" smtClean="0"/>
              <a:t>Dense Urban at 30 </a:t>
            </a:r>
            <a:r>
              <a:rPr lang="en-US" sz="1600" dirty="0" err="1" smtClean="0"/>
              <a:t>kmph</a:t>
            </a:r>
            <a:r>
              <a:rPr lang="en-GB" sz="1600" dirty="0" smtClean="0"/>
              <a:t>, </a:t>
            </a:r>
            <a:r>
              <a:rPr lang="en-US" sz="1600" dirty="0"/>
              <a:t>the technology satisfies a UL spectral efficiency of 1.12 bits/s/Hz </a:t>
            </a:r>
            <a:r>
              <a:rPr lang="en-GB" sz="1600" dirty="0" smtClean="0"/>
              <a:t>and also </a:t>
            </a:r>
            <a:r>
              <a:rPr lang="en-GB" sz="1600" dirty="0"/>
              <a:t>the residual decoded packet error ratio is less than 1</a:t>
            </a:r>
            <a:r>
              <a:rPr lang="en-GB" sz="1600" dirty="0" smtClean="0"/>
              <a:t>%</a:t>
            </a:r>
            <a:endParaRPr lang="en-US" sz="1600" dirty="0" smtClean="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GB" sz="2400" dirty="0" smtClean="0"/>
              <a:t>Summary of analytical evaluations for EMBB Dense Urban ([5])</a:t>
            </a:r>
            <a:endParaRPr lang="en-US" sz="2400" dirty="0"/>
          </a:p>
        </p:txBody>
      </p:sp>
      <p:sp>
        <p:nvSpPr>
          <p:cNvPr id="116" name="Shape 116"/>
          <p:cNvSpPr txBox="1">
            <a:spLocks noGrp="1"/>
          </p:cNvSpPr>
          <p:nvPr>
            <p:ph type="body" idx="1"/>
          </p:nvPr>
        </p:nvSpPr>
        <p:spPr>
          <a:xfrm>
            <a:off x="762000" y="3810000"/>
            <a:ext cx="10723525" cy="25908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223671990"/>
              </p:ext>
            </p:extLst>
          </p:nvPr>
        </p:nvGraphicFramePr>
        <p:xfrm>
          <a:off x="914400" y="1051050"/>
          <a:ext cx="10439401" cy="3901950"/>
        </p:xfrm>
        <a:graphic>
          <a:graphicData uri="http://schemas.openxmlformats.org/drawingml/2006/table">
            <a:tbl>
              <a:tblPr firstRow="1" firstCol="1" bandRow="1">
                <a:tableStyleId>{113D76AF-2DB7-4605-8C40-959F13C108E4}</a:tableStyleId>
              </a:tblPr>
              <a:tblGrid>
                <a:gridCol w="567904"/>
                <a:gridCol w="2791496"/>
                <a:gridCol w="2014804"/>
                <a:gridCol w="2119198"/>
                <a:gridCol w="2945999"/>
              </a:tblGrid>
              <a:tr h="222792">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a:effectLst/>
                        </a:rPr>
                        <a:t> </a:t>
                      </a:r>
                      <a:endParaRPr lang="en-US" sz="11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Metric</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ITU-R Evaluation Method</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rPr>
                        <a:t>Minimum Requirement</a:t>
                      </a:r>
                      <a:endParaRPr lang="en-US" sz="1800" b="1">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dirty="0">
                          <a:effectLst/>
                        </a:rPr>
                        <a:t>802.11ax </a:t>
                      </a:r>
                      <a:r>
                        <a:rPr lang="en-GB" sz="1400" dirty="0" smtClean="0">
                          <a:effectLst/>
                        </a:rPr>
                        <a:t>Performance</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r>
              <a:tr h="24085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1</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Peak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Analytical</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20/10 </a:t>
                      </a:r>
                      <a:r>
                        <a:rPr lang="fr-FR" sz="1400" dirty="0" err="1">
                          <a:effectLst/>
                        </a:rPr>
                        <a:t>Gbps</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a:t>
                      </a:r>
                      <a:r>
                        <a:rPr lang="fr-FR" sz="1800" dirty="0">
                          <a:effectLst/>
                        </a:rPr>
                        <a:t> </a:t>
                      </a:r>
                      <a:r>
                        <a:rPr lang="fr-FR" sz="1400" dirty="0">
                          <a:effectLst/>
                        </a:rPr>
                        <a:t>20.78 </a:t>
                      </a:r>
                      <a:r>
                        <a:rPr lang="fr-FR" sz="1400" dirty="0" err="1">
                          <a:effectLst/>
                        </a:rPr>
                        <a:t>Gbps</a:t>
                      </a:r>
                      <a:r>
                        <a:rPr lang="fr-FR" sz="1400" dirty="0">
                          <a:effectLst/>
                        </a:rPr>
                        <a:t> [Note 1]</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594613">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2</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Peak spectral </a:t>
                      </a:r>
                      <a:r>
                        <a:rPr lang="fr-FR" sz="1400" dirty="0" err="1">
                          <a:effectLst/>
                        </a:rPr>
                        <a:t>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Analytical</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30/15 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DL/UL: 58.01 bits/s/Hz [Note 2]</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r>
              <a:tr h="64428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3</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User </a:t>
                      </a:r>
                      <a:r>
                        <a:rPr lang="fr-FR" sz="1400" dirty="0" err="1">
                          <a:effectLst/>
                        </a:rPr>
                        <a:t>experienced</a:t>
                      </a:r>
                      <a:r>
                        <a:rPr lang="fr-FR" sz="1400" dirty="0">
                          <a:effectLst/>
                        </a:rPr>
                        <a:t>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rPr>
                        <a:t>Analytical for single band and single layer;</a:t>
                      </a:r>
                      <a:endParaRPr lang="en-US" sz="18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 for multi-layer</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DL/UL: 100/50 Mbit/s</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195.2/73.6 Mbps [Note 3]</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63525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4</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dirty="0">
                          <a:effectLst/>
                        </a:rPr>
                        <a:t>5</a:t>
                      </a:r>
                      <a:r>
                        <a:rPr lang="en-GB" sz="1400" baseline="30000" dirty="0">
                          <a:effectLst/>
                        </a:rPr>
                        <a:t>th</a:t>
                      </a:r>
                      <a:r>
                        <a:rPr lang="en-GB" sz="1400" dirty="0">
                          <a:effectLst/>
                        </a:rPr>
                        <a:t> percentile user spectral 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DL/UL: 0.225/0.15 bits/s/Hz</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1.22/0.46 bits/s/Hz [Note 4]</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22279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5</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Average</a:t>
                      </a:r>
                      <a:r>
                        <a:rPr lang="fr-FR" sz="1400" dirty="0">
                          <a:effectLst/>
                        </a:rPr>
                        <a:t> spectral </a:t>
                      </a:r>
                      <a:r>
                        <a:rPr lang="fr-FR" sz="1400" dirty="0" err="1">
                          <a:effectLst/>
                        </a:rPr>
                        <a:t>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DL/UL = 7.8/5.4 bits/s/Hz/TRxP</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11.34/5.37 bits/s/Hz/</a:t>
                      </a:r>
                      <a:r>
                        <a:rPr lang="fr-FR" sz="1400" dirty="0" err="1">
                          <a:effectLst/>
                        </a:rPr>
                        <a:t>TRxP</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22279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dirty="0" smtClean="0">
                          <a:effectLst/>
                        </a:rPr>
                        <a:t>6</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Mobility</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Simulation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UL: </a:t>
                      </a:r>
                      <a:r>
                        <a:rPr lang="fr-FR" sz="1400" dirty="0" smtClean="0">
                          <a:effectLst/>
                        </a:rPr>
                        <a:t>1.12 </a:t>
                      </a:r>
                      <a:r>
                        <a:rPr lang="fr-FR" sz="1400" dirty="0">
                          <a:effectLst/>
                        </a:rPr>
                        <a:t>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Not </a:t>
                      </a:r>
                      <a:r>
                        <a:rPr lang="fr-FR" sz="1400" dirty="0" err="1" smtClean="0">
                          <a:effectLst/>
                        </a:rPr>
                        <a:t>evaluated</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22279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dirty="0" smtClean="0">
                          <a:effectLst/>
                          <a:latin typeface="Arial"/>
                          <a:ea typeface="Times New Roman" panose="02020603050405020304" pitchFamily="18" charset="0"/>
                        </a:rPr>
                        <a:t>7</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Bandwidth</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Inspection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100 MHz, </a:t>
                      </a:r>
                      <a:r>
                        <a:rPr lang="fr-FR" sz="1400" dirty="0" err="1">
                          <a:effectLst/>
                        </a:rPr>
                        <a:t>scalable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20/40/80/80+80/160 MHz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bl>
          </a:graphicData>
        </a:graphic>
      </p:graphicFrame>
      <p:sp>
        <p:nvSpPr>
          <p:cNvPr id="8" name="Rectangle 7"/>
          <p:cNvSpPr/>
          <p:nvPr/>
        </p:nvSpPr>
        <p:spPr>
          <a:xfrm>
            <a:off x="838200" y="5117953"/>
            <a:ext cx="10134600" cy="1206647"/>
          </a:xfrm>
          <a:prstGeom prst="rect">
            <a:avLst/>
          </a:prstGeom>
        </p:spPr>
        <p:txBody>
          <a:bodyPr wrap="square">
            <a:spAutoFit/>
          </a:bodyPr>
          <a:lstStyle/>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Assumes a three carrier configuration: 8x8 HE160 + 8x8 HE160 + 8x8 HE40. </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Assumes an 8x8 configuration.</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Assumes 160MHz transmission bandwidth only. It is possible for 802.11ax to support a higher three carrier transmission bandwidth of (160+160+40) </a:t>
            </a:r>
            <a:r>
              <a:rPr lang="en-GB" altLang="en-US" dirty="0" err="1">
                <a:solidFill>
                  <a:schemeClr val="tx1"/>
                </a:solidFill>
                <a:latin typeface="Times" panose="02020603050405020304" pitchFamily="18" charset="0"/>
                <a:ea typeface="Batang"/>
                <a:cs typeface="Times New Roman" panose="02020603050405020304" pitchFamily="18" charset="0"/>
              </a:rPr>
              <a:t>MHz.</a:t>
            </a:r>
            <a:r>
              <a:rPr lang="en-GB" altLang="en-US" dirty="0">
                <a:solidFill>
                  <a:schemeClr val="tx1"/>
                </a:solidFill>
                <a:latin typeface="Times" panose="02020603050405020304" pitchFamily="18" charset="0"/>
                <a:ea typeface="Batang"/>
                <a:cs typeface="Times New Roman" panose="02020603050405020304" pitchFamily="18" charset="0"/>
              </a:rPr>
              <a:t>  </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This is an estimated value. It assumes the following antenna configuration: AP: 128Tx/Rx, Client: 4Tx/Rx. </a:t>
            </a:r>
            <a:endParaRPr lang="en-US" altLang="en-US" sz="1000" dirty="0">
              <a:solidFill>
                <a:schemeClr val="tx1"/>
              </a:solidFill>
            </a:endParaRPr>
          </a:p>
        </p:txBody>
      </p:sp>
    </p:spTree>
    <p:extLst>
      <p:ext uri="{BB962C8B-B14F-4D97-AF65-F5344CB8AC3E}">
        <p14:creationId xmlns:p14="http://schemas.microsoft.com/office/powerpoint/2010/main" val="3589017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r>
              <a:rPr lang="en-US" sz="1800" b="0" dirty="0" smtClean="0"/>
              <a:t>[1] IEEE </a:t>
            </a:r>
            <a:r>
              <a:rPr lang="en-US" sz="1800" b="0" dirty="0"/>
              <a:t>P802.11ax™/D3.0, “Draft Standard for Information technology Tele-communications and information exchange between systems Local and metropolitan area networks— Specific requirements Part 11: Wireless LAN Medium Access Control (MAC) and Physical Layer (PHY) Specifications; Amendment 6: Enhancements for High Efficiency WLAN” – June 2018 </a:t>
            </a:r>
          </a:p>
          <a:p>
            <a:r>
              <a:rPr lang="en-US" sz="1800" b="0" dirty="0"/>
              <a:t>[2] IEEE 802.11-18/1573r7, Summary of 802.11ax Self Evaluation for IMT-2020 EMBB Indoor Hotspot, November, 2018 </a:t>
            </a:r>
          </a:p>
          <a:p>
            <a:r>
              <a:rPr lang="en-US" sz="1800" b="0" dirty="0"/>
              <a:t>[3] IEEE 802.11-18/1240r4, Benchmarking of 802.11ax against </a:t>
            </a:r>
            <a:r>
              <a:rPr lang="en-US" sz="1800" b="0" dirty="0" err="1"/>
              <a:t>eMBB</a:t>
            </a:r>
            <a:r>
              <a:rPr lang="en-US" sz="1800" b="0" dirty="0"/>
              <a:t> Indoor Hotspot requirements using IMT-2020 simulation methodology, November, 2018 </a:t>
            </a:r>
          </a:p>
          <a:p>
            <a:r>
              <a:rPr lang="en-US" sz="1800" b="0" dirty="0"/>
              <a:t>[4] IEEE 802.11-18/0915r3, Benchmarking of 802.11ax against </a:t>
            </a:r>
            <a:r>
              <a:rPr lang="en-US" sz="1800" b="0" dirty="0" err="1"/>
              <a:t>eMBB</a:t>
            </a:r>
            <a:r>
              <a:rPr lang="en-US" sz="1800" b="0" dirty="0"/>
              <a:t> Indoor Hotspot requirements using IMT-2020 simulation methodology, November, 2018 </a:t>
            </a:r>
          </a:p>
          <a:p>
            <a:r>
              <a:rPr lang="en-US" sz="1800" b="0" dirty="0"/>
              <a:t>[5] IEEE 802.11-18/0517r2, 802.11ax for IMT-2020 EMBB Indoor Hotspot and Dense Urban, September, 2018 </a:t>
            </a:r>
          </a:p>
          <a:p>
            <a:r>
              <a:rPr lang="en-US" sz="1800" b="0" dirty="0"/>
              <a:t>[6] Report ITU-R M.2410-0 (11/2017), Minimum requirements related to technical performance for IMT-2020 radio interface(s) </a:t>
            </a:r>
          </a:p>
          <a:p>
            <a:r>
              <a:rPr lang="en-US" sz="1800" b="0" dirty="0"/>
              <a:t>[7] Report ITU-R M.2412-0 (10/2017), Guidelines for evaluation of radio interface technologies for IMT-2020 </a:t>
            </a:r>
            <a:endParaRPr lang="en-US" sz="1800" b="0" dirty="0" smtClean="0"/>
          </a:p>
          <a:p>
            <a:r>
              <a:rPr lang="en-US" sz="1800" b="0" dirty="0" smtClean="0">
                <a:solidFill>
                  <a:schemeClr val="dk1"/>
                </a:solidFill>
              </a:rPr>
              <a:t>[8] </a:t>
            </a:r>
            <a:r>
              <a:rPr lang="en-US" sz="1800" b="0" dirty="0"/>
              <a:t>RT-170019, “Summary of email discussion “[ITU-R AH 01] Calibration for self-evaluation”, Huawei, December 2017</a:t>
            </a:r>
          </a:p>
          <a:p>
            <a:endParaRPr lang="en-US" sz="1800" b="0" dirty="0"/>
          </a:p>
          <a:p>
            <a:pPr marL="342900" indent="-342900">
              <a:spcBef>
                <a:spcPts val="0"/>
              </a:spcBef>
            </a:pPr>
            <a:endParaRPr lang="en-US" sz="1800" b="0" dirty="0" smtClean="0"/>
          </a:p>
          <a:p>
            <a:pPr marL="342900" indent="-342900">
              <a:spcBef>
                <a:spcPts val="0"/>
              </a:spcBef>
            </a:pPr>
            <a:endParaRPr lang="en-US" sz="1800" b="0" dirty="0" smtClean="0"/>
          </a:p>
          <a:p>
            <a:pPr marL="342900" indent="-342900">
              <a:spcBef>
                <a:spcPts val="0"/>
              </a:spcBef>
            </a:pPr>
            <a:endParaRPr sz="2400" b="1" i="0" u="none" strike="noStrike" cap="none" dirty="0" smtClean="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2019</a:t>
            </a:r>
            <a:endParaRPr sz="1800" b="1">
              <a:solidFill>
                <a:srgbClr val="000000"/>
              </a:solidFill>
              <a:latin typeface="Times New Roman"/>
              <a:ea typeface="Times New Roman"/>
              <a:cs typeface="Times New Roman"/>
              <a:sym typeface="Times New Roman"/>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800600"/>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details </a:t>
            </a:r>
            <a:r>
              <a:rPr lang="en-US" sz="2000" b="0" dirty="0" smtClean="0"/>
              <a:t>the requirements for </a:t>
            </a:r>
            <a:r>
              <a:rPr lang="en-US" sz="2000" b="0" i="0" u="none" strike="noStrike" cap="none" dirty="0" smtClean="0">
                <a:solidFill>
                  <a:srgbClr val="000000"/>
                </a:solidFill>
              </a:rPr>
              <a:t>benchmarking of </a:t>
            </a:r>
            <a:r>
              <a:rPr lang="en-US" sz="2000" b="0" i="0" u="none" strike="noStrike" cap="none" dirty="0">
                <a:solidFill>
                  <a:srgbClr val="000000"/>
                </a:solidFill>
              </a:rPr>
              <a:t>802.11ax </a:t>
            </a:r>
            <a:r>
              <a:rPr lang="en-US" sz="2000" b="0" i="0" u="none" strike="noStrike" cap="none" dirty="0" smtClean="0">
                <a:solidFill>
                  <a:srgbClr val="000000"/>
                </a:solidFill>
              </a:rPr>
              <a:t>vis-à-vis </a:t>
            </a:r>
            <a:r>
              <a:rPr lang="en-US" sz="2000" b="0" i="0" u="none" strike="noStrike" cap="none" dirty="0">
                <a:solidFill>
                  <a:srgbClr val="000000"/>
                </a:solidFill>
              </a:rPr>
              <a:t>the IMT-2020 requirements for </a:t>
            </a:r>
            <a:r>
              <a:rPr lang="en-US" sz="2000" b="0" dirty="0"/>
              <a:t>E</a:t>
            </a:r>
            <a:r>
              <a:rPr lang="en-US" sz="2000" b="0" i="0" u="none" strike="noStrike" cap="none" dirty="0" smtClean="0">
                <a:solidFill>
                  <a:srgbClr val="000000"/>
                </a:solidFill>
              </a:rPr>
              <a:t>MBB Dense </a:t>
            </a:r>
            <a:r>
              <a:rPr lang="en-US" sz="2000" b="0" i="0" u="none" strike="noStrike" cap="none" dirty="0">
                <a:solidFill>
                  <a:srgbClr val="000000"/>
                </a:solidFill>
              </a:rPr>
              <a:t>Urban </a:t>
            </a:r>
            <a:r>
              <a:rPr lang="en-US" sz="2000" b="0" dirty="0" smtClean="0"/>
              <a:t>test environment</a:t>
            </a:r>
            <a:r>
              <a:rPr lang="en-US" sz="2000" b="0" i="0" u="none" strike="noStrike" cap="none" dirty="0" smtClean="0">
                <a:solidFill>
                  <a:srgbClr val="000000"/>
                </a:solidFill>
              </a:rPr>
              <a:t> ([6] </a:t>
            </a:r>
            <a:r>
              <a:rPr lang="en-US" sz="2000" b="0" dirty="0"/>
              <a:t>and </a:t>
            </a:r>
            <a:r>
              <a:rPr lang="en-US" sz="2000" b="0" dirty="0" smtClean="0"/>
              <a:t>[7]).</a:t>
            </a:r>
          </a:p>
          <a:p>
            <a:pPr marL="0" lvl="0" indent="0" algn="just">
              <a:spcBef>
                <a:spcPts val="0"/>
              </a:spcBef>
              <a:buSzPts val="2400"/>
            </a:pPr>
            <a:endParaRPr lang="en-US" sz="2000" b="0" i="0" u="none" strike="noStrike" cap="none" dirty="0" smtClean="0">
              <a:solidFill>
                <a:srgbClr val="000000"/>
              </a:solidFill>
            </a:endParaRPr>
          </a:p>
          <a:p>
            <a:pPr marL="342900" lvl="0" indent="-342900" algn="just">
              <a:spcBef>
                <a:spcPts val="0"/>
              </a:spcBef>
              <a:buSzPts val="2400"/>
              <a:buFont typeface="Arial"/>
              <a:buChar char="•"/>
            </a:pPr>
            <a:r>
              <a:rPr lang="en-US" sz="2000" b="0" dirty="0" smtClean="0"/>
              <a:t>In [2], [3], [4], and [5], we have documented the results of benchmarking </a:t>
            </a:r>
            <a:r>
              <a:rPr lang="en-US" sz="2000" b="0" dirty="0"/>
              <a:t>of </a:t>
            </a:r>
            <a:r>
              <a:rPr lang="en-US" sz="2000" b="0" dirty="0" smtClean="0"/>
              <a:t>802.11ax </a:t>
            </a:r>
            <a:r>
              <a:rPr lang="en-US" sz="2000" b="0" dirty="0"/>
              <a:t>[1] capabilities in the E</a:t>
            </a:r>
            <a:r>
              <a:rPr lang="en-US" sz="2000" b="0" dirty="0" smtClean="0"/>
              <a:t>MBB Indoor </a:t>
            </a:r>
            <a:r>
              <a:rPr lang="en-US" sz="2000" b="0" dirty="0"/>
              <a:t>Hotspot environment defined by IMT-2020 ([6], [7</a:t>
            </a:r>
            <a:r>
              <a:rPr lang="en-US" sz="2000" b="0" dirty="0" smtClean="0"/>
              <a:t>]).</a:t>
            </a:r>
          </a:p>
          <a:p>
            <a:pPr marL="0" lvl="0" indent="0" algn="just">
              <a:spcBef>
                <a:spcPts val="0"/>
              </a:spcBef>
              <a:buSzPts val="2400"/>
            </a:pPr>
            <a:endParaRPr lang="en-US" sz="2000" b="0" dirty="0" smtClean="0"/>
          </a:p>
          <a:p>
            <a:pPr marL="342900" lvl="0" indent="-342900" algn="just">
              <a:spcBef>
                <a:spcPts val="0"/>
              </a:spcBef>
              <a:buSzPts val="2400"/>
              <a:buFont typeface="Arial"/>
              <a:buChar char="•"/>
            </a:pPr>
            <a:r>
              <a:rPr lang="en-US" sz="2000" b="0" dirty="0" smtClean="0"/>
              <a:t>This benchmarking confirmed that 802.11ax </a:t>
            </a:r>
            <a:r>
              <a:rPr lang="en-US" sz="2000" b="0" dirty="0"/>
              <a:t>[1] </a:t>
            </a:r>
            <a:r>
              <a:rPr lang="en-US" sz="2000" b="0" dirty="0" smtClean="0"/>
              <a:t>meets </a:t>
            </a:r>
            <a:r>
              <a:rPr lang="en-US" sz="2000" b="0" dirty="0"/>
              <a:t>the salient IMT-2020 requirements for the E</a:t>
            </a:r>
            <a:r>
              <a:rPr lang="en-US" sz="2000" b="0" dirty="0" smtClean="0"/>
              <a:t>MBB Indoor </a:t>
            </a:r>
            <a:r>
              <a:rPr lang="en-US" sz="2000" b="0" dirty="0"/>
              <a:t>Hotspot environment, including mobility</a:t>
            </a:r>
            <a:r>
              <a:rPr lang="en-US" sz="2000" b="0" dirty="0" smtClean="0"/>
              <a:t>.</a:t>
            </a:r>
          </a:p>
          <a:p>
            <a:pPr marL="0" lvl="0" indent="0" algn="just">
              <a:spcBef>
                <a:spcPts val="0"/>
              </a:spcBef>
              <a:buSzPts val="2400"/>
            </a:pPr>
            <a:endParaRPr lang="en-US" sz="2000" b="0" dirty="0"/>
          </a:p>
          <a:p>
            <a:pPr marL="342900" lvl="0" indent="-342900" algn="just">
              <a:spcBef>
                <a:spcPts val="0"/>
              </a:spcBef>
              <a:buSzPts val="2400"/>
              <a:buFont typeface="Arial"/>
              <a:buChar char="•"/>
            </a:pPr>
            <a:r>
              <a:rPr lang="en-US" sz="2000" b="0" dirty="0" smtClean="0"/>
              <a:t>In [5], we had used an analytical approach using the IMT and 3GPP configurations to conclude that 802.11ax can meet the requirements of </a:t>
            </a:r>
            <a:r>
              <a:rPr lang="en-US" sz="2000" b="0" dirty="0"/>
              <a:t>E</a:t>
            </a:r>
            <a:r>
              <a:rPr lang="en-US" sz="2000" b="0" dirty="0" smtClean="0"/>
              <a:t>MBB </a:t>
            </a:r>
            <a:r>
              <a:rPr lang="en-US" sz="2000" b="0" dirty="0"/>
              <a:t>Dense Urban test environment </a:t>
            </a:r>
            <a:r>
              <a:rPr lang="en-US" sz="2000" b="0" dirty="0" smtClean="0"/>
              <a:t>.</a:t>
            </a:r>
          </a:p>
          <a:p>
            <a:pPr marL="0" lvl="0" indent="0" algn="just">
              <a:spcBef>
                <a:spcPts val="0"/>
              </a:spcBef>
              <a:buSzPts val="2400"/>
            </a:pPr>
            <a:endParaRPr lang="en-US" sz="2000" b="0" dirty="0" smtClean="0"/>
          </a:p>
          <a:p>
            <a:pPr marL="342900" indent="-342900" algn="just">
              <a:spcBef>
                <a:spcPts val="0"/>
              </a:spcBef>
              <a:buSzPts val="2400"/>
              <a:buFont typeface="Arial"/>
              <a:buChar char="•"/>
            </a:pPr>
            <a:r>
              <a:rPr lang="en-US" sz="2000" b="0" dirty="0" smtClean="0"/>
              <a:t>However, the capabilities of 802.11ax in the </a:t>
            </a:r>
            <a:r>
              <a:rPr lang="en-US" sz="2000" b="0" dirty="0"/>
              <a:t>E</a:t>
            </a:r>
            <a:r>
              <a:rPr lang="en-US" sz="2000" b="0" dirty="0" smtClean="0"/>
              <a:t>MBB Dense Urban environment need to be confirmed using simulations that adhere to the methodology specified by ITU-R for self-evaluating a RAT for IMT-2020 ([6] and [7]).</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dirty="0"/>
          </a:p>
        </p:txBody>
      </p:sp>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533400" y="1093213"/>
            <a:ext cx="10952125"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609600" y="1143000"/>
            <a:ext cx="10875925" cy="5333998"/>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MBB Dense Urban:</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228600" y="914400"/>
            <a:ext cx="11658600" cy="55626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simulations must 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([6] and [7]). </a:t>
            </a:r>
          </a:p>
          <a:p>
            <a:pPr marL="46990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simulator </a:t>
            </a:r>
            <a:r>
              <a:rPr lang="en-US" sz="1800" b="0" dirty="0" smtClean="0">
                <a:solidFill>
                  <a:schemeClr val="dk1"/>
                </a:solidFill>
                <a:latin typeface="Arial"/>
                <a:ea typeface="Arial"/>
                <a:cs typeface="Arial"/>
                <a:sym typeface="Arial"/>
              </a:rPr>
              <a:t>must </a:t>
            </a:r>
            <a:r>
              <a:rPr lang="en-US" sz="1800" b="0" dirty="0">
                <a:solidFill>
                  <a:schemeClr val="dk1"/>
                </a:solidFill>
                <a:latin typeface="Arial"/>
                <a:ea typeface="Arial"/>
                <a:cs typeface="Arial"/>
                <a:sym typeface="Arial"/>
              </a:rPr>
              <a:t>be </a:t>
            </a:r>
            <a:r>
              <a:rPr lang="en-US" sz="1800" b="0" dirty="0" smtClean="0">
                <a:solidFill>
                  <a:schemeClr val="dk1"/>
                </a:solidFill>
                <a:latin typeface="Arial"/>
                <a:ea typeface="Arial"/>
                <a:cs typeface="Arial"/>
                <a:sym typeface="Arial"/>
              </a:rPr>
              <a:t>calibrated with </a:t>
            </a:r>
            <a:r>
              <a:rPr lang="en-US" sz="1800" b="0" dirty="0">
                <a:solidFill>
                  <a:schemeClr val="dk1"/>
                </a:solidFill>
                <a:latin typeface="Arial"/>
                <a:ea typeface="Arial"/>
                <a:cs typeface="Arial"/>
                <a:sym typeface="Arial"/>
              </a:rPr>
              <a:t>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angles</a:t>
            </a:r>
            <a:r>
              <a:rPr lang="en-US" sz="1800" b="0" dirty="0">
                <a:solidFill>
                  <a:schemeClr val="dk1"/>
                </a:solidFill>
                <a:latin typeface="Arial"/>
                <a:ea typeface="Arial"/>
                <a:cs typeface="Arial"/>
                <a:sym typeface="Arial"/>
              </a:rPr>
              <a:t>. </a:t>
            </a:r>
          </a:p>
          <a:p>
            <a:pPr marL="469900" indent="-342900">
              <a:spcBef>
                <a:spcPts val="0"/>
              </a:spcBef>
              <a:buClr>
                <a:schemeClr val="dk1"/>
              </a:buClr>
              <a:buSzPts val="1600"/>
              <a:buFont typeface="+mj-lt"/>
              <a:buAutoNum type="arabicPeriod"/>
            </a:pPr>
            <a:endParaRPr lang="en-US" sz="18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In our simulations ([2], [3</a:t>
            </a:r>
            <a:r>
              <a:rPr lang="en-US" sz="1800" b="0" dirty="0">
                <a:solidFill>
                  <a:schemeClr val="dk1"/>
                </a:solidFill>
                <a:latin typeface="Arial"/>
                <a:ea typeface="Arial"/>
                <a:cs typeface="Arial"/>
                <a:sym typeface="Arial"/>
              </a:rPr>
              <a:t>] and [4]), </a:t>
            </a:r>
            <a:r>
              <a:rPr lang="en-US" sz="1800" b="0" dirty="0" smtClean="0">
                <a:solidFill>
                  <a:schemeClr val="dk1"/>
                </a:solidFill>
                <a:latin typeface="Arial"/>
                <a:ea typeface="Arial"/>
                <a:cs typeface="Arial"/>
                <a:sym typeface="Arial"/>
              </a:rPr>
              <a:t>for benchmarking of 802.11ax against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MBB Indoor Hotspot requirements:</a:t>
            </a:r>
          </a:p>
          <a:p>
            <a:pPr marL="469900" indent="-342900">
              <a:spcBef>
                <a:spcPts val="0"/>
              </a:spcBef>
              <a:buClr>
                <a:schemeClr val="dk1"/>
              </a:buClr>
              <a:buSzPts val="1600"/>
              <a:buFont typeface="+mj-lt"/>
              <a:buAutoNum type="arabicPeriod"/>
            </a:pPr>
            <a:endParaRPr lang="en-US" sz="1800" b="0" dirty="0" smtClean="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IMT-2020 </a:t>
            </a:r>
            <a:r>
              <a:rPr lang="en-US" sz="1800" b="0" dirty="0">
                <a:solidFill>
                  <a:schemeClr val="dk1"/>
                </a:solidFill>
                <a:latin typeface="Arial"/>
                <a:ea typeface="Arial"/>
                <a:cs typeface="Arial"/>
                <a:sym typeface="Arial"/>
              </a:rPr>
              <a:t>simulation data presented by multiple companies in 3GPP </a:t>
            </a:r>
            <a:r>
              <a:rPr lang="en-US" sz="1800" b="0" dirty="0" smtClean="0">
                <a:solidFill>
                  <a:schemeClr val="dk1"/>
                </a:solidFill>
                <a:latin typeface="Arial"/>
                <a:ea typeface="Arial"/>
                <a:cs typeface="Arial"/>
                <a:sym typeface="Arial"/>
              </a:rPr>
              <a:t>([8]) </a:t>
            </a:r>
            <a:r>
              <a:rPr lang="en-US" sz="1800" b="0" dirty="0">
                <a:solidFill>
                  <a:schemeClr val="dk1"/>
                </a:solidFill>
                <a:latin typeface="Arial"/>
                <a:ea typeface="Arial"/>
                <a:cs typeface="Arial"/>
                <a:sym typeface="Arial"/>
              </a:rPr>
              <a:t>was </a:t>
            </a:r>
            <a:r>
              <a:rPr lang="en-US" sz="1800" b="0" dirty="0" smtClean="0">
                <a:solidFill>
                  <a:schemeClr val="dk1"/>
                </a:solidFill>
                <a:latin typeface="Arial"/>
                <a:ea typeface="Arial"/>
                <a:cs typeface="Arial"/>
                <a:sym typeface="Arial"/>
              </a:rPr>
              <a:t>used as the calibration </a:t>
            </a:r>
            <a:r>
              <a:rPr lang="en-US" sz="1800" b="0" dirty="0">
                <a:solidFill>
                  <a:schemeClr val="dk1"/>
                </a:solidFill>
                <a:latin typeface="Arial"/>
                <a:ea typeface="Arial"/>
                <a:cs typeface="Arial"/>
                <a:sym typeface="Arial"/>
              </a:rPr>
              <a:t>benchmark . </a:t>
            </a:r>
            <a:endParaRPr lang="en-US" sz="1800" b="0" dirty="0" smtClean="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endParaRPr lang="en-US" sz="1800" b="0" dirty="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We used MATLAB to create the network topology and exercise the channel model using the parameters and configuration specified by ITU-R</a:t>
            </a:r>
          </a:p>
          <a:p>
            <a:pPr marL="927100" lvl="1" indent="-342900">
              <a:spcBef>
                <a:spcPts val="0"/>
              </a:spcBef>
              <a:buClr>
                <a:schemeClr val="dk1"/>
              </a:buClr>
              <a:buSzPts val="1600"/>
              <a:buFont typeface="Arial" panose="020B0604020202020204" pitchFamily="34" charset="0"/>
              <a:buChar char="•"/>
            </a:pPr>
            <a:endParaRPr lang="en-US" sz="1800" b="0" dirty="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We also </a:t>
            </a:r>
            <a:r>
              <a:rPr lang="en-US" sz="1800" dirty="0" smtClean="0">
                <a:solidFill>
                  <a:schemeClr val="dk1"/>
                </a:solidFill>
                <a:latin typeface="Arial"/>
                <a:ea typeface="Arial"/>
                <a:cs typeface="Arial"/>
                <a:sym typeface="Arial"/>
              </a:rPr>
              <a:t>made</a:t>
            </a:r>
            <a:r>
              <a:rPr lang="en-US" sz="1800" b="0" dirty="0" smtClean="0">
                <a:solidFill>
                  <a:schemeClr val="dk1"/>
                </a:solidFill>
                <a:latin typeface="Arial"/>
                <a:ea typeface="Arial"/>
                <a:cs typeface="Arial"/>
                <a:sym typeface="Arial"/>
              </a:rPr>
              <a:t> the following assumptions:</a:t>
            </a: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Antenna configuration: We used a configuration inferio</a:t>
            </a:r>
            <a:r>
              <a:rPr lang="en-US" dirty="0" smtClean="0">
                <a:solidFill>
                  <a:schemeClr val="dk1"/>
                </a:solidFill>
                <a:latin typeface="Arial"/>
                <a:ea typeface="Arial"/>
                <a:cs typeface="Arial"/>
                <a:sym typeface="Arial"/>
              </a:rPr>
              <a:t>r to what is permitted by ITU</a:t>
            </a:r>
            <a:endParaRPr lang="en-US" b="0" dirty="0" smtClean="0">
              <a:solidFill>
                <a:schemeClr val="dk1"/>
              </a:solidFill>
              <a:latin typeface="Arial"/>
              <a:ea typeface="Arial"/>
              <a:cs typeface="Arial"/>
              <a:sym typeface="Arial"/>
            </a:endParaRP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MU-MIMO factor: We limited to a maximum factor of 2 to limit complexity</a:t>
            </a: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Interference: </a:t>
            </a:r>
            <a:r>
              <a:rPr lang="en-US" dirty="0">
                <a:solidFill>
                  <a:schemeClr val="dk1"/>
                </a:solidFill>
                <a:latin typeface="Arial"/>
                <a:ea typeface="Arial"/>
                <a:cs typeface="Arial"/>
                <a:sym typeface="Arial"/>
              </a:rPr>
              <a:t>We </a:t>
            </a:r>
            <a:r>
              <a:rPr lang="en-US" dirty="0" smtClean="0">
                <a:solidFill>
                  <a:schemeClr val="dk1"/>
                </a:solidFill>
                <a:latin typeface="Arial"/>
                <a:ea typeface="Arial"/>
                <a:cs typeface="Arial"/>
                <a:sym typeface="Arial"/>
              </a:rPr>
              <a:t>did not use schemes </a:t>
            </a:r>
            <a:r>
              <a:rPr lang="en-US" dirty="0">
                <a:solidFill>
                  <a:schemeClr val="dk1"/>
                </a:solidFill>
                <a:latin typeface="Arial"/>
                <a:ea typeface="Arial"/>
                <a:cs typeface="Arial"/>
                <a:sym typeface="Arial"/>
              </a:rPr>
              <a:t>that can reduce interference such as Interference Coordination and Cancellation, Partial Frequency Reuse </a:t>
            </a:r>
            <a:r>
              <a:rPr lang="en-US" dirty="0" smtClean="0">
                <a:solidFill>
                  <a:schemeClr val="dk1"/>
                </a:solidFill>
                <a:latin typeface="Arial"/>
                <a:ea typeface="Arial"/>
                <a:cs typeface="Arial"/>
                <a:sym typeface="Arial"/>
              </a:rPr>
              <a:t>etc. </a:t>
            </a:r>
          </a:p>
          <a:p>
            <a:pPr marL="1384300" lvl="2" indent="-342900">
              <a:spcBef>
                <a:spcPts val="0"/>
              </a:spcBef>
              <a:buClr>
                <a:schemeClr val="dk1"/>
              </a:buClr>
              <a:buSzPts val="1600"/>
              <a:buFont typeface="Arial" panose="020B0604020202020204" pitchFamily="34" charset="0"/>
              <a:buChar char="•"/>
            </a:pPr>
            <a:r>
              <a:rPr lang="en-US" dirty="0" smtClean="0">
                <a:solidFill>
                  <a:schemeClr val="dk1"/>
                </a:solidFill>
                <a:latin typeface="Arial"/>
                <a:ea typeface="Arial"/>
                <a:cs typeface="Arial"/>
                <a:sym typeface="Arial"/>
              </a:rPr>
              <a:t>Scheduling</a:t>
            </a:r>
            <a:r>
              <a:rPr lang="en-US" dirty="0">
                <a:solidFill>
                  <a:schemeClr val="dk1"/>
                </a:solidFill>
                <a:latin typeface="Arial"/>
                <a:ea typeface="Arial"/>
                <a:cs typeface="Arial"/>
                <a:sym typeface="Arial"/>
              </a:rPr>
              <a:t>: </a:t>
            </a:r>
            <a:r>
              <a:rPr lang="en-US" dirty="0" smtClean="0">
                <a:solidFill>
                  <a:schemeClr val="dk1"/>
                </a:solidFill>
                <a:latin typeface="Arial"/>
                <a:ea typeface="Arial"/>
                <a:cs typeface="Arial"/>
                <a:sym typeface="Arial"/>
              </a:rPr>
              <a:t>We used a simple </a:t>
            </a:r>
            <a:r>
              <a:rPr lang="en-US" dirty="0">
                <a:solidFill>
                  <a:schemeClr val="dk1"/>
                </a:solidFill>
                <a:latin typeface="Arial"/>
                <a:ea typeface="Arial"/>
                <a:cs typeface="Arial"/>
                <a:sym typeface="Arial"/>
              </a:rPr>
              <a:t>equal-time scheduler targeting a PER of 10%</a:t>
            </a:r>
            <a:endParaRPr lang="en-US"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Network Topology</a:t>
            </a:r>
            <a:endParaRPr sz="2400" dirty="0"/>
          </a:p>
        </p:txBody>
      </p:sp>
      <p:sp>
        <p:nvSpPr>
          <p:cNvPr id="116" name="Shape 116"/>
          <p:cNvSpPr txBox="1">
            <a:spLocks noGrp="1"/>
          </p:cNvSpPr>
          <p:nvPr>
            <p:ph type="body" idx="1"/>
          </p:nvPr>
        </p:nvSpPr>
        <p:spPr>
          <a:xfrm>
            <a:off x="228601" y="1066800"/>
            <a:ext cx="7086600" cy="5333999"/>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The network topology is specified </a:t>
            </a:r>
            <a:r>
              <a:rPr lang="en-US" sz="1600" b="0" dirty="0">
                <a:solidFill>
                  <a:schemeClr val="dk1"/>
                </a:solidFill>
                <a:latin typeface="Arial"/>
                <a:ea typeface="Arial"/>
                <a:cs typeface="Arial"/>
                <a:sym typeface="Arial"/>
              </a:rPr>
              <a:t>by </a:t>
            </a:r>
            <a:r>
              <a:rPr lang="en-US" sz="1600" b="0" dirty="0" smtClean="0">
                <a:solidFill>
                  <a:schemeClr val="dk1"/>
                </a:solidFill>
                <a:latin typeface="Arial"/>
                <a:ea typeface="Arial"/>
                <a:cs typeface="Arial"/>
                <a:sym typeface="Arial"/>
              </a:rPr>
              <a:t>ITU-R ( [7]). </a:t>
            </a:r>
          </a:p>
          <a:p>
            <a:pPr marL="469900" indent="-342900">
              <a:spcBef>
                <a:spcPts val="0"/>
              </a:spcBef>
              <a:buClr>
                <a:schemeClr val="dk1"/>
              </a:buClr>
              <a:buSzPts val="1600"/>
              <a:buFont typeface="+mj-lt"/>
              <a:buAutoNum type="arabicPeriod"/>
            </a:pPr>
            <a:endParaRPr lang="en-US" sz="1600" b="0" dirty="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The </a:t>
            </a:r>
            <a:r>
              <a:rPr lang="en-US" sz="1600" b="0" dirty="0" err="1" smtClean="0">
                <a:solidFill>
                  <a:schemeClr val="dk1"/>
                </a:solidFill>
                <a:latin typeface="Arial"/>
                <a:ea typeface="Arial"/>
                <a:cs typeface="Arial"/>
                <a:sym typeface="Arial"/>
              </a:rPr>
              <a:t>eMBB</a:t>
            </a:r>
            <a:r>
              <a:rPr lang="en-US" sz="1600" b="0" dirty="0" smtClean="0">
                <a:solidFill>
                  <a:schemeClr val="dk1"/>
                </a:solidFill>
                <a:latin typeface="Arial"/>
                <a:ea typeface="Arial"/>
                <a:cs typeface="Arial"/>
                <a:sym typeface="Arial"/>
              </a:rPr>
              <a:t> Dense Urban network </a:t>
            </a:r>
            <a:r>
              <a:rPr lang="en-US" sz="1600" b="0" dirty="0">
                <a:solidFill>
                  <a:schemeClr val="dk1"/>
                </a:solidFill>
                <a:latin typeface="Arial"/>
                <a:ea typeface="Arial"/>
                <a:cs typeface="Arial"/>
                <a:sym typeface="Arial"/>
              </a:rPr>
              <a:t>topology consists of two layers, a macro layer and a micro layer. The macro-layer base stations are placed in a regular grid, following hexagonal layout with </a:t>
            </a:r>
            <a:r>
              <a:rPr lang="en-US" sz="1600" b="0" dirty="0" smtClean="0">
                <a:solidFill>
                  <a:schemeClr val="dk1"/>
                </a:solidFill>
                <a:latin typeface="Arial"/>
                <a:ea typeface="Arial"/>
                <a:cs typeface="Arial"/>
                <a:sym typeface="Arial"/>
              </a:rPr>
              <a:t>3 </a:t>
            </a:r>
            <a:r>
              <a:rPr lang="en-US" sz="1600" b="0" dirty="0" err="1" smtClean="0">
                <a:solidFill>
                  <a:schemeClr val="dk1"/>
                </a:solidFill>
                <a:latin typeface="Arial"/>
                <a:ea typeface="Arial"/>
                <a:cs typeface="Arial"/>
                <a:sym typeface="Arial"/>
              </a:rPr>
              <a:t>TRxPs</a:t>
            </a:r>
            <a:r>
              <a:rPr lang="en-US" sz="1600" b="0" dirty="0" smtClean="0">
                <a:solidFill>
                  <a:schemeClr val="dk1"/>
                </a:solidFill>
                <a:latin typeface="Arial"/>
                <a:ea typeface="Arial"/>
                <a:cs typeface="Arial"/>
                <a:sym typeface="Arial"/>
              </a:rPr>
              <a:t> each. </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For </a:t>
            </a:r>
            <a:r>
              <a:rPr lang="en-US" sz="1600" b="0" dirty="0">
                <a:solidFill>
                  <a:schemeClr val="dk1"/>
                </a:solidFill>
                <a:latin typeface="Arial"/>
                <a:ea typeface="Arial"/>
                <a:cs typeface="Arial"/>
                <a:sym typeface="Arial"/>
              </a:rPr>
              <a:t>the micro layer, there are 3 micro sites randomly dropped in each macro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area. The </a:t>
            </a:r>
            <a:r>
              <a:rPr lang="en-US" sz="1600" b="0" dirty="0">
                <a:solidFill>
                  <a:schemeClr val="dk1"/>
                </a:solidFill>
                <a:latin typeface="Arial"/>
                <a:ea typeface="Arial"/>
                <a:cs typeface="Arial"/>
                <a:sym typeface="Arial"/>
              </a:rPr>
              <a:t>micro-layer deployment (e.g. three micro sites per macro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and there is either one or three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at each micro site) is not defined but should be reported by the proponent. The proponent should describe micro-layer base stations placement method</a:t>
            </a:r>
            <a:r>
              <a:rPr lang="en-US" sz="1600" b="0" dirty="0" smtClean="0">
                <a:solidFill>
                  <a:schemeClr val="dk1"/>
                </a:solidFill>
                <a:latin typeface="Arial"/>
                <a:ea typeface="Arial"/>
                <a:cs typeface="Arial"/>
                <a:sym typeface="Arial"/>
              </a:rPr>
              <a:t>.</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The </a:t>
            </a:r>
            <a:r>
              <a:rPr lang="en-US" sz="1600" b="0" dirty="0">
                <a:solidFill>
                  <a:schemeClr val="dk1"/>
                </a:solidFill>
                <a:latin typeface="Arial"/>
                <a:ea typeface="Arial"/>
                <a:cs typeface="Arial"/>
                <a:sym typeface="Arial"/>
              </a:rPr>
              <a:t>simulation </a:t>
            </a:r>
            <a:r>
              <a:rPr lang="en-US" sz="1600" b="0" dirty="0" smtClean="0">
                <a:solidFill>
                  <a:schemeClr val="dk1"/>
                </a:solidFill>
                <a:latin typeface="Arial"/>
                <a:ea typeface="Arial"/>
                <a:cs typeface="Arial"/>
                <a:sym typeface="Arial"/>
              </a:rPr>
              <a:t>is a </a:t>
            </a:r>
            <a:r>
              <a:rPr lang="en-US" sz="1600" b="0" dirty="0">
                <a:solidFill>
                  <a:schemeClr val="dk1"/>
                </a:solidFill>
                <a:latin typeface="Arial"/>
                <a:ea typeface="Arial"/>
                <a:cs typeface="Arial"/>
                <a:sym typeface="Arial"/>
              </a:rPr>
              <a:t>wrap-around configuration of 19 sites, each of 3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(per macro cell). </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UEs </a:t>
            </a:r>
            <a:r>
              <a:rPr lang="en-US" sz="1600" b="0" dirty="0">
                <a:solidFill>
                  <a:schemeClr val="dk1"/>
                </a:solidFill>
                <a:latin typeface="Arial"/>
                <a:ea typeface="Arial"/>
                <a:cs typeface="Arial"/>
                <a:sym typeface="Arial"/>
              </a:rPr>
              <a:t>are distributed uniformly over the whole area</a:t>
            </a:r>
            <a:r>
              <a:rPr lang="en-US" sz="1600" b="0" dirty="0" smtClean="0">
                <a:solidFill>
                  <a:schemeClr val="dk1"/>
                </a:solidFill>
                <a:latin typeface="Arial"/>
                <a:ea typeface="Arial"/>
                <a:cs typeface="Arial"/>
                <a:sym typeface="Arial"/>
              </a:rPr>
              <a:t>.</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For configuration A (4 GHz), only macro layer is present. For our evaluations, we can ignore configuration B (30 GHz Macro) and configuration C (4GHz + 30 GHz, Macro and Micro)</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dirty="0"/>
          </a:p>
        </p:txBody>
      </p:sp>
      <p:sp>
        <p:nvSpPr>
          <p:cNvPr id="3" name="Footer Placeholder 2"/>
          <p:cNvSpPr>
            <a:spLocks noGrp="1"/>
          </p:cNvSpPr>
          <p:nvPr>
            <p:ph type="ftr" idx="11"/>
          </p:nvPr>
        </p:nvSpPr>
        <p:spPr/>
        <p:txBody>
          <a:bodyPr/>
          <a:lstStyle/>
          <a:p>
            <a:r>
              <a:rPr lang="en-US" dirty="0" smtClean="0"/>
              <a:t>Sindhu Verma, Broadcom</a:t>
            </a:r>
            <a:endParaRPr lang="en-US" dirty="0"/>
          </a:p>
        </p:txBody>
      </p:sp>
      <p:pic>
        <p:nvPicPr>
          <p:cNvPr id="4" name="Picture 3"/>
          <p:cNvPicPr>
            <a:picLocks noChangeAspect="1"/>
          </p:cNvPicPr>
          <p:nvPr/>
        </p:nvPicPr>
        <p:blipFill rotWithShape="1">
          <a:blip r:embed="rId3"/>
          <a:srcRect l="46299" t="18890" r="32057" b="48816"/>
          <a:stretch/>
        </p:blipFill>
        <p:spPr>
          <a:xfrm>
            <a:off x="8001000" y="1190625"/>
            <a:ext cx="2667000" cy="2238375"/>
          </a:xfrm>
          <a:prstGeom prst="rect">
            <a:avLst/>
          </a:prstGeom>
        </p:spPr>
      </p:pic>
      <p:pic>
        <p:nvPicPr>
          <p:cNvPr id="9" name="Picture 8"/>
          <p:cNvPicPr>
            <a:picLocks noChangeAspect="1"/>
          </p:cNvPicPr>
          <p:nvPr/>
        </p:nvPicPr>
        <p:blipFill rotWithShape="1">
          <a:blip r:embed="rId3"/>
          <a:srcRect l="38996" t="55756" r="22045" b="11111"/>
          <a:stretch/>
        </p:blipFill>
        <p:spPr>
          <a:xfrm>
            <a:off x="7315200" y="3657600"/>
            <a:ext cx="4800600" cy="2296537"/>
          </a:xfrm>
          <a:prstGeom prst="rect">
            <a:avLst/>
          </a:prstGeom>
        </p:spPr>
      </p:pic>
    </p:spTree>
    <p:extLst>
      <p:ext uri="{BB962C8B-B14F-4D97-AF65-F5344CB8AC3E}">
        <p14:creationId xmlns:p14="http://schemas.microsoft.com/office/powerpoint/2010/main" val="4015419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(1)</a:t>
            </a:r>
            <a:endParaRPr sz="2400" dirty="0"/>
          </a:p>
        </p:txBody>
      </p:sp>
      <p:sp>
        <p:nvSpPr>
          <p:cNvPr id="116" name="Shape 116"/>
          <p:cNvSpPr txBox="1">
            <a:spLocks noGrp="1"/>
          </p:cNvSpPr>
          <p:nvPr>
            <p:ph type="body" idx="1"/>
          </p:nvPr>
        </p:nvSpPr>
        <p:spPr>
          <a:xfrm>
            <a:off x="533400" y="1524000"/>
            <a:ext cx="11441568" cy="4951414"/>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Carrier Frequency : 4 GHz (single layer Macro)</a:t>
            </a:r>
          </a:p>
          <a:p>
            <a:pPr marL="46990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Simulation bandwidth : 20 MHz (TDD)</a:t>
            </a: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BS antenna height: 25m</a:t>
            </a:r>
          </a:p>
          <a:p>
            <a:pPr marL="469900" indent="-342900" algn="just">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height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Outdoor UEs: 1.5 m, Indoor UTs: 3(</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1) + 1.5;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uniform(1,Nfl) where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uniform(4,8</a:t>
            </a:r>
            <a:r>
              <a:rPr lang="en-GB" sz="1800" b="0" dirty="0" smtClean="0">
                <a:solidFill>
                  <a:schemeClr val="dk1"/>
                </a:solidFill>
                <a:latin typeface="Arial"/>
                <a:ea typeface="Arial"/>
                <a:cs typeface="Arial"/>
              </a:rPr>
              <a:t>)</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Total transmit power per </a:t>
            </a:r>
            <a:r>
              <a:rPr lang="en-US" sz="1800" b="0" dirty="0" err="1" smtClean="0">
                <a:solidFill>
                  <a:schemeClr val="dk1"/>
                </a:solidFill>
                <a:latin typeface="Arial"/>
                <a:ea typeface="Arial"/>
                <a:cs typeface="Arial"/>
                <a:sym typeface="Arial"/>
              </a:rPr>
              <a:t>TRxP</a:t>
            </a:r>
            <a:r>
              <a:rPr lang="en-US" sz="1800" b="0" dirty="0" smtClean="0">
                <a:solidFill>
                  <a:schemeClr val="dk1"/>
                </a:solidFill>
                <a:latin typeface="Arial"/>
                <a:ea typeface="Arial"/>
                <a:cs typeface="Arial"/>
                <a:sym typeface="Arial"/>
              </a:rPr>
              <a:t>: 44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UE power class: 23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lvl="0" indent="-3302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Number </a:t>
            </a:r>
            <a:r>
              <a:rPr lang="en-US" sz="1800" b="0" dirty="0">
                <a:solidFill>
                  <a:schemeClr val="dk1"/>
                </a:solidFill>
                <a:latin typeface="Arial"/>
                <a:ea typeface="Arial"/>
                <a:cs typeface="Arial"/>
                <a:sym typeface="Arial"/>
              </a:rPr>
              <a:t>of antenna elements per </a:t>
            </a:r>
            <a:r>
              <a:rPr lang="en-US" sz="1800" b="0" dirty="0" err="1" smtClean="0">
                <a:solidFill>
                  <a:schemeClr val="dk1"/>
                </a:solidFill>
                <a:latin typeface="Arial"/>
                <a:ea typeface="Arial"/>
                <a:cs typeface="Arial"/>
                <a:sym typeface="Arial"/>
              </a:rPr>
              <a:t>TRxP</a:t>
            </a:r>
            <a:r>
              <a:rPr lang="en-US" sz="1800" b="0" dirty="0">
                <a:solidFill>
                  <a:schemeClr val="dk1"/>
                </a:solidFill>
                <a:latin typeface="Arial"/>
                <a:ea typeface="Arial"/>
                <a:cs typeface="Arial"/>
                <a:sym typeface="Arial"/>
              </a:rPr>
              <a:t>: Up to 256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Number of UE antenna </a:t>
            </a:r>
            <a:r>
              <a:rPr lang="en-US" sz="1800" b="0" dirty="0" smtClean="0">
                <a:solidFill>
                  <a:schemeClr val="dk1"/>
                </a:solidFill>
                <a:latin typeface="Arial"/>
                <a:ea typeface="Arial"/>
                <a:cs typeface="Arial"/>
                <a:sym typeface="Arial"/>
              </a:rPr>
              <a:t>elements: </a:t>
            </a:r>
            <a:r>
              <a:rPr lang="en-US" sz="1800" b="0" dirty="0">
                <a:solidFill>
                  <a:schemeClr val="dk1"/>
                </a:solidFill>
                <a:latin typeface="Arial"/>
                <a:ea typeface="Arial"/>
                <a:cs typeface="Arial"/>
                <a:sym typeface="Arial"/>
              </a:rPr>
              <a:t>Up to </a:t>
            </a:r>
            <a:r>
              <a:rPr lang="en-US" sz="1800" b="0" dirty="0" smtClean="0">
                <a:solidFill>
                  <a:schemeClr val="dk1"/>
                </a:solidFill>
                <a:latin typeface="Arial"/>
                <a:ea typeface="Arial"/>
                <a:cs typeface="Arial"/>
                <a:sym typeface="Arial"/>
              </a:rPr>
              <a:t>8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BS </a:t>
            </a:r>
            <a:r>
              <a:rPr lang="fr-FR" sz="1800" b="0" dirty="0">
                <a:solidFill>
                  <a:schemeClr val="dk1"/>
                </a:solidFill>
                <a:latin typeface="Arial"/>
                <a:ea typeface="Arial"/>
                <a:cs typeface="Arial"/>
              </a:rPr>
              <a:t>noise </a:t>
            </a:r>
            <a:r>
              <a:rPr lang="fr-FR" sz="1800" b="0" dirty="0" smtClean="0">
                <a:solidFill>
                  <a:schemeClr val="dk1"/>
                </a:solidFill>
                <a:latin typeface="Arial"/>
                <a:ea typeface="Arial"/>
                <a:cs typeface="Arial"/>
              </a:rPr>
              <a:t>figure: 5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noise </a:t>
            </a:r>
            <a:r>
              <a:rPr lang="fr-FR" sz="1800" b="0" dirty="0" smtClean="0">
                <a:solidFill>
                  <a:schemeClr val="dk1"/>
                </a:solidFill>
                <a:latin typeface="Arial"/>
                <a:ea typeface="Arial"/>
                <a:cs typeface="Arial"/>
              </a:rPr>
              <a:t>figure: 7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BS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8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0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Thermal noise </a:t>
            </a:r>
            <a:r>
              <a:rPr lang="fr-FR" sz="1800" b="0" dirty="0" err="1" smtClean="0">
                <a:solidFill>
                  <a:schemeClr val="dk1"/>
                </a:solidFill>
                <a:latin typeface="Arial"/>
                <a:ea typeface="Arial"/>
                <a:cs typeface="Arial"/>
              </a:rPr>
              <a:t>level</a:t>
            </a:r>
            <a:r>
              <a:rPr lang="fr-FR" sz="1800" b="0" dirty="0" smtClean="0">
                <a:solidFill>
                  <a:schemeClr val="dk1"/>
                </a:solidFill>
                <a:latin typeface="Arial"/>
                <a:ea typeface="Arial"/>
                <a:cs typeface="Arial"/>
              </a:rPr>
              <a:t>: ‒</a:t>
            </a:r>
            <a:r>
              <a:rPr lang="fr-FR" sz="1800" b="0" dirty="0">
                <a:solidFill>
                  <a:schemeClr val="dk1"/>
                </a:solidFill>
                <a:latin typeface="Arial"/>
                <a:ea typeface="Arial"/>
                <a:cs typeface="Arial"/>
              </a:rPr>
              <a:t>174 dBm/Hz</a:t>
            </a:r>
            <a:endParaRPr lang="en-US" sz="1800" b="0" dirty="0">
              <a:solidFill>
                <a:schemeClr val="dk1"/>
              </a:solidFill>
              <a:latin typeface="Arial"/>
              <a:ea typeface="Arial"/>
              <a:cs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(2)</a:t>
            </a:r>
            <a:endParaRPr sz="2400" dirty="0"/>
          </a:p>
        </p:txBody>
      </p:sp>
      <p:sp>
        <p:nvSpPr>
          <p:cNvPr id="116" name="Shape 116"/>
          <p:cNvSpPr txBox="1">
            <a:spLocks noGrp="1"/>
          </p:cNvSpPr>
          <p:nvPr>
            <p:ph type="body" idx="1"/>
          </p:nvPr>
        </p:nvSpPr>
        <p:spPr>
          <a:xfrm>
            <a:off x="533400" y="1447800"/>
            <a:ext cx="11353800" cy="5065715"/>
          </a:xfrm>
          <a:prstGeom prst="rect">
            <a:avLst/>
          </a:prstGeom>
          <a:noFill/>
          <a:ln>
            <a:noFill/>
          </a:ln>
        </p:spPr>
        <p:txBody>
          <a:bodyPr spcFirstLastPara="1" wrap="square" lIns="92150" tIns="46075" rIns="92150" bIns="46075" anchor="t" anchorCtr="0">
            <a:noAutofit/>
          </a:bodyPr>
          <a:lstStyle/>
          <a:p>
            <a:pPr marL="469900" lvl="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Percentage of high loss and low loss building type : 20% high loss, 80% low loss</a:t>
            </a:r>
          </a:p>
          <a:p>
            <a:pPr lvl="0"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Inter-site distance or ISD: </a:t>
            </a:r>
            <a:r>
              <a:rPr lang="en-US" sz="1800" b="0" dirty="0" smtClean="0">
                <a:solidFill>
                  <a:schemeClr val="dk1"/>
                </a:solidFill>
                <a:latin typeface="Arial"/>
                <a:ea typeface="Arial"/>
                <a:cs typeface="Arial"/>
                <a:sym typeface="Arial"/>
              </a:rPr>
              <a:t>200m</a:t>
            </a:r>
            <a:endParaRPr lang="fr-FR" sz="1800" b="0" dirty="0" smtClean="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Traffic model: Full buffer</a:t>
            </a: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rPr>
              <a:t>Device</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deployment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80% indoor, 20% outdoor (in‑car) randomly and uniformly distributed over the area under Macro layer</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en-US" sz="1800" b="0" dirty="0">
                <a:solidFill>
                  <a:schemeClr val="dk1"/>
                </a:solidFill>
                <a:latin typeface="Arial"/>
                <a:ea typeface="Arial"/>
                <a:cs typeface="Arial"/>
              </a:rPr>
              <a:t>mobility</a:t>
            </a:r>
            <a:r>
              <a:rPr lang="fr-FR" sz="1800" b="0" dirty="0">
                <a:solidFill>
                  <a:schemeClr val="dk1"/>
                </a:solidFill>
                <a:latin typeface="Arial"/>
                <a:ea typeface="Arial"/>
                <a:cs typeface="Arial"/>
              </a:rPr>
              <a:t> model: </a:t>
            </a:r>
            <a:r>
              <a:rPr lang="en-GB" sz="1800" b="0" dirty="0">
                <a:solidFill>
                  <a:schemeClr val="dk1"/>
                </a:solidFill>
                <a:latin typeface="Arial"/>
                <a:ea typeface="Arial"/>
                <a:cs typeface="Arial"/>
              </a:rPr>
              <a:t>Fixed and identical speed of all UEs of the same mobility class, randomly and uniformly distributed direction.</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speeds of </a:t>
            </a:r>
            <a:r>
              <a:rPr lang="fr-FR" sz="1800" b="0" dirty="0" err="1">
                <a:solidFill>
                  <a:schemeClr val="dk1"/>
                </a:solidFill>
                <a:latin typeface="Arial"/>
                <a:ea typeface="Arial"/>
                <a:cs typeface="Arial"/>
              </a:rPr>
              <a:t>interest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Indoor users: 3 km/h, Outdoor users (in-car): 30 </a:t>
            </a:r>
            <a:r>
              <a:rPr lang="en-GB" sz="1800" b="0" dirty="0" smtClean="0">
                <a:solidFill>
                  <a:schemeClr val="dk1"/>
                </a:solidFill>
                <a:latin typeface="Arial"/>
                <a:ea typeface="Arial"/>
                <a:cs typeface="Arial"/>
              </a:rPr>
              <a:t>km/h</a:t>
            </a:r>
            <a:endParaRPr lang="fr-FR" sz="1800" b="0" dirty="0" smtClean="0">
              <a:solidFill>
                <a:schemeClr val="dk1"/>
              </a:solidFill>
              <a:latin typeface="Arial"/>
              <a:ea typeface="Arial"/>
              <a:cs typeface="Arial"/>
            </a:endParaRPr>
          </a:p>
          <a:p>
            <a:pPr indent="-330200"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UE </a:t>
            </a:r>
            <a:r>
              <a:rPr lang="fr-FR" sz="1800" b="0" dirty="0" err="1" smtClean="0">
                <a:solidFill>
                  <a:schemeClr val="dk1"/>
                </a:solidFill>
                <a:latin typeface="Arial"/>
                <a:ea typeface="Arial"/>
                <a:cs typeface="Arial"/>
              </a:rPr>
              <a:t>density</a:t>
            </a:r>
            <a:r>
              <a:rPr lang="fr-FR" sz="1800" b="0" dirty="0" smtClean="0">
                <a:solidFill>
                  <a:schemeClr val="dk1"/>
                </a:solidFill>
                <a:latin typeface="Arial"/>
                <a:ea typeface="Arial"/>
                <a:cs typeface="Arial"/>
              </a:rPr>
              <a:t>: </a:t>
            </a:r>
            <a:r>
              <a:rPr lang="en-GB" sz="1800" b="0" dirty="0" smtClean="0">
                <a:solidFill>
                  <a:schemeClr val="dk1"/>
                </a:solidFill>
                <a:latin typeface="Arial"/>
                <a:ea typeface="Arial"/>
                <a:cs typeface="Arial"/>
              </a:rPr>
              <a:t>10 </a:t>
            </a:r>
            <a:r>
              <a:rPr lang="en-GB" sz="1800" b="0" dirty="0">
                <a:solidFill>
                  <a:schemeClr val="dk1"/>
                </a:solidFill>
                <a:latin typeface="Arial"/>
                <a:ea typeface="Arial"/>
                <a:cs typeface="Arial"/>
              </a:rPr>
              <a:t>UEs per </a:t>
            </a:r>
            <a:r>
              <a:rPr lang="en-GB" sz="1800" b="0" dirty="0" err="1" smtClean="0">
                <a:solidFill>
                  <a:schemeClr val="dk1"/>
                </a:solidFill>
                <a:latin typeface="Arial"/>
                <a:ea typeface="Arial"/>
                <a:cs typeface="Arial"/>
              </a:rPr>
              <a:t>TRxP</a:t>
            </a:r>
            <a:r>
              <a:rPr lang="en-GB" sz="1800" b="0" dirty="0" smtClean="0">
                <a:solidFill>
                  <a:schemeClr val="dk1"/>
                </a:solidFill>
                <a:latin typeface="Arial"/>
                <a:ea typeface="Arial"/>
                <a:cs typeface="Arial"/>
              </a:rPr>
              <a:t> randomly </a:t>
            </a:r>
            <a:r>
              <a:rPr lang="en-GB" sz="1800" b="0" dirty="0">
                <a:solidFill>
                  <a:schemeClr val="dk1"/>
                </a:solidFill>
                <a:latin typeface="Arial"/>
                <a:ea typeface="Arial"/>
                <a:cs typeface="Arial"/>
              </a:rPr>
              <a:t>and uniformly distributed over the area under Macro </a:t>
            </a:r>
            <a:r>
              <a:rPr lang="en-GB" sz="1800" b="0" dirty="0" smtClean="0">
                <a:solidFill>
                  <a:schemeClr val="dk1"/>
                </a:solidFill>
                <a:latin typeface="Arial"/>
                <a:ea typeface="Arial"/>
                <a:cs typeface="Arial"/>
              </a:rPr>
              <a:t>layer</a:t>
            </a:r>
          </a:p>
          <a:p>
            <a:pPr indent="-330200" fontAlgn="t" hangingPunct="0">
              <a:spcBef>
                <a:spcPts val="0"/>
              </a:spcBef>
              <a:buClr>
                <a:schemeClr val="dk1"/>
              </a:buClr>
              <a:buSzPts val="1600"/>
              <a:buFont typeface="Arial" panose="020B0604020202020204" pitchFamily="34" charset="0"/>
              <a:buChar char="•"/>
            </a:pPr>
            <a:r>
              <a:rPr lang="pt-BR" sz="1800" b="0" dirty="0" smtClean="0">
                <a:solidFill>
                  <a:schemeClr val="dk1"/>
                </a:solidFill>
                <a:latin typeface="Arial"/>
                <a:ea typeface="Arial"/>
                <a:cs typeface="Arial"/>
              </a:rPr>
              <a:t>Channel model: UMa_A</a:t>
            </a:r>
            <a:r>
              <a:rPr lang="pt-BR" sz="1800" b="0" dirty="0">
                <a:solidFill>
                  <a:schemeClr val="dk1"/>
                </a:solidFill>
                <a:latin typeface="Arial"/>
                <a:ea typeface="Arial"/>
                <a:cs typeface="Arial"/>
              </a:rPr>
              <a:t>, </a:t>
            </a:r>
            <a:r>
              <a:rPr lang="pt-BR" sz="1800" b="0" dirty="0" smtClean="0">
                <a:solidFill>
                  <a:schemeClr val="dk1"/>
                </a:solidFill>
                <a:latin typeface="Arial"/>
                <a:ea typeface="Arial"/>
                <a:cs typeface="Arial"/>
              </a:rPr>
              <a:t>UMa_B, </a:t>
            </a:r>
            <a:endParaRPr lang="en-US" sz="1800" b="0" dirty="0" smtClean="0">
              <a:solidFill>
                <a:schemeClr val="dk1"/>
              </a:solidFill>
              <a:latin typeface="Arial"/>
              <a:ea typeface="Arial"/>
              <a:cs typeface="Arial"/>
            </a:endParaRPr>
          </a:p>
          <a:p>
            <a:pPr lvl="0"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a:t>
            </a:r>
            <a:r>
              <a:rPr lang="en-US" sz="1800" b="0" dirty="0" smtClean="0">
                <a:solidFill>
                  <a:schemeClr val="dk1"/>
                </a:solidFill>
                <a:latin typeface="Arial"/>
                <a:ea typeface="Arial"/>
                <a:cs typeface="Arial"/>
                <a:sym typeface="Arial"/>
              </a:rPr>
              <a:t>([6] and [7]).</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755961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877359" y="533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Channel model</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
        <p:nvSpPr>
          <p:cNvPr id="7" name="Shape 116"/>
          <p:cNvSpPr txBox="1">
            <a:spLocks/>
          </p:cNvSpPr>
          <p:nvPr/>
        </p:nvSpPr>
        <p:spPr>
          <a:xfrm>
            <a:off x="685800" y="1343025"/>
            <a:ext cx="10799725" cy="4840288"/>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Building the entire channel model from scratch is a difficult and tedious exercise.</a:t>
            </a:r>
          </a:p>
          <a:p>
            <a:pPr marL="584200" indent="-457200" algn="just">
              <a:spcBef>
                <a:spcPts val="0"/>
              </a:spcBef>
              <a:buClr>
                <a:schemeClr val="dk1"/>
              </a:buClr>
              <a:buSzPts val="1600"/>
              <a:buFont typeface="+mj-lt"/>
              <a:buAutoNum type="arabicPeriod"/>
            </a:pPr>
            <a:endParaRPr lang="en-US" sz="2000" b="0" dirty="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It is more effective to adopt an already available channel model generator which has been calibrated for channel </a:t>
            </a:r>
            <a:r>
              <a:rPr lang="en-US" sz="2000" b="0" dirty="0" err="1" smtClean="0">
                <a:solidFill>
                  <a:schemeClr val="dk1"/>
                </a:solidFill>
                <a:latin typeface="Arial"/>
                <a:ea typeface="Arial"/>
                <a:cs typeface="Arial"/>
                <a:sym typeface="Arial"/>
              </a:rPr>
              <a:t>Uma_A</a:t>
            </a:r>
            <a:r>
              <a:rPr lang="en-US" sz="2000" b="0" dirty="0">
                <a:solidFill>
                  <a:schemeClr val="dk1"/>
                </a:solidFill>
                <a:latin typeface="Arial"/>
                <a:ea typeface="Arial"/>
                <a:cs typeface="Arial"/>
                <a:sym typeface="Arial"/>
              </a:rPr>
              <a:t> </a:t>
            </a:r>
            <a:r>
              <a:rPr lang="en-US" sz="2000" b="0" dirty="0" smtClean="0">
                <a:solidFill>
                  <a:schemeClr val="dk1"/>
                </a:solidFill>
                <a:latin typeface="Arial"/>
                <a:ea typeface="Arial"/>
                <a:cs typeface="Arial"/>
                <a:sym typeface="Arial"/>
              </a:rPr>
              <a:t>or </a:t>
            </a:r>
            <a:r>
              <a:rPr lang="en-US" sz="2000" b="0" dirty="0" err="1" smtClean="0">
                <a:solidFill>
                  <a:schemeClr val="dk1"/>
                </a:solidFill>
                <a:latin typeface="Arial"/>
                <a:ea typeface="Arial"/>
                <a:cs typeface="Arial"/>
                <a:sym typeface="Arial"/>
              </a:rPr>
              <a:t>Uma_B</a:t>
            </a:r>
            <a:endParaRPr lang="en-US" sz="2000" b="0" dirty="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endParaRPr lang="en-US" sz="2000" b="0" dirty="0" smtClean="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Some important components of the channel model are:</a:t>
            </a:r>
          </a:p>
          <a:p>
            <a:pPr lvl="1" indent="-330200" algn="just">
              <a:spcBef>
                <a:spcPts val="0"/>
              </a:spcBef>
              <a:buClr>
                <a:schemeClr val="dk1"/>
              </a:buClr>
              <a:buSzPts val="1600"/>
              <a:buFont typeface="Arial" panose="020B0604020202020204" pitchFamily="34" charset="0"/>
              <a:buChar char="•"/>
            </a:pPr>
            <a:r>
              <a:rPr lang="en-US" b="0" dirty="0" err="1" smtClean="0">
                <a:solidFill>
                  <a:schemeClr val="dk1"/>
                </a:solidFill>
                <a:latin typeface="Arial"/>
                <a:ea typeface="Arial"/>
                <a:cs typeface="Arial"/>
                <a:sym typeface="Arial"/>
              </a:rPr>
              <a:t>Pathloss</a:t>
            </a:r>
            <a:r>
              <a:rPr lang="en-US" b="0" dirty="0">
                <a:solidFill>
                  <a:schemeClr val="dk1"/>
                </a:solidFill>
                <a:latin typeface="Arial"/>
                <a:ea typeface="Arial"/>
                <a:cs typeface="Arial"/>
                <a:sym typeface="Arial"/>
              </a:rPr>
              <a:t> </a:t>
            </a:r>
            <a:r>
              <a:rPr lang="en-US" b="0" dirty="0" smtClean="0">
                <a:solidFill>
                  <a:schemeClr val="dk1"/>
                </a:solidFill>
                <a:latin typeface="Arial"/>
                <a:ea typeface="Arial"/>
                <a:cs typeface="Arial"/>
                <a:sym typeface="Arial"/>
              </a:rPr>
              <a:t>function</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LOS/NLOS probability</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Penetration loss (building and car)</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Fast Fading</a:t>
            </a:r>
          </a:p>
          <a:p>
            <a:pPr marL="12700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23057</TotalTime>
  <Words>2170</Words>
  <Application>Microsoft Office PowerPoint</Application>
  <PresentationFormat>Widescreen</PresentationFormat>
  <Paragraphs>303</Paragraphs>
  <Slides>16</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3" baseType="lpstr">
      <vt:lpstr>Arial</vt:lpstr>
      <vt:lpstr>Batang</vt:lpstr>
      <vt:lpstr>Times</vt:lpstr>
      <vt:lpstr>Times New Roman</vt:lpstr>
      <vt:lpstr>Office Theme</vt:lpstr>
      <vt:lpstr>1_Office Theme</vt:lpstr>
      <vt:lpstr>Document</vt:lpstr>
      <vt:lpstr>Evaluation procedure for IMT-2020 eMBB Dense Urban</vt:lpstr>
      <vt:lpstr>Abstract</vt:lpstr>
      <vt:lpstr>Outline</vt:lpstr>
      <vt:lpstr>Background (1)</vt:lpstr>
      <vt:lpstr>Simulation setup</vt:lpstr>
      <vt:lpstr>Network Topology</vt:lpstr>
      <vt:lpstr>Simulation configuration and parameters per Configuration A (1)</vt:lpstr>
      <vt:lpstr>Simulation configuration and parameters per Configuration A (2)</vt:lpstr>
      <vt:lpstr>Channel model</vt:lpstr>
      <vt:lpstr>Metrics</vt:lpstr>
      <vt:lpstr>Metrics : 5%ile DL and UL spectral efficiencies</vt:lpstr>
      <vt:lpstr>Metrics : DL and UL User Experience Data Rate</vt:lpstr>
      <vt:lpstr>Metrics : Average DL and UL spectral efficiencies</vt:lpstr>
      <vt:lpstr>Metrics : Mobility</vt:lpstr>
      <vt:lpstr>Summary of analytical evaluations for EMBB Dense Urban ([5])</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374</cp:revision>
  <dcterms:modified xsi:type="dcterms:W3CDTF">2019-01-17T12:33:31Z</dcterms:modified>
</cp:coreProperties>
</file>