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3"/>
  </p:notesMasterIdLst>
  <p:handoutMasterIdLst>
    <p:handoutMasterId r:id="rId14"/>
  </p:handoutMasterIdLst>
  <p:sldIdLst>
    <p:sldId id="256" r:id="rId2"/>
    <p:sldId id="257" r:id="rId3"/>
    <p:sldId id="258" r:id="rId4"/>
    <p:sldId id="259" r:id="rId5"/>
    <p:sldId id="294" r:id="rId6"/>
    <p:sldId id="297" r:id="rId7"/>
    <p:sldId id="295" r:id="rId8"/>
    <p:sldId id="296" r:id="rId9"/>
    <p:sldId id="299" r:id="rId10"/>
    <p:sldId id="298" r:id="rId11"/>
    <p:sldId id="291" r:id="rId12"/>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17" autoAdjust="0"/>
    <p:restoredTop sz="94660"/>
  </p:normalViewPr>
  <p:slideViewPr>
    <p:cSldViewPr>
      <p:cViewPr>
        <p:scale>
          <a:sx n="70" d="100"/>
          <a:sy n="70" d="100"/>
        </p:scale>
        <p:origin x="-800" y="-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464"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1/16/2019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281" name="Shape 281"/>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282" name="Shape 282"/>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283" name="Shape 283"/>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84" name="Shape 284"/>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85" name="Shape 285"/>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18743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2019</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802.11-19/0188r0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a:t>
            </a:r>
            <a:r>
              <a:rPr lang="en-US" sz="2800" dirty="0" smtClean="0"/>
              <a:t>RAN1 </a:t>
            </a:r>
            <a:r>
              <a:rPr lang="en-US" sz="2800" dirty="0" smtClean="0"/>
              <a:t>status </a:t>
            </a:r>
            <a:r>
              <a:rPr lang="en-US" sz="2800" dirty="0"/>
              <a:t>on </a:t>
            </a:r>
            <a:r>
              <a:rPr lang="en-US" sz="2800" dirty="0" smtClean="0"/>
              <a:t>NR-Unlicensed</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2019-01-1</a:t>
            </a:r>
            <a:r>
              <a:rPr lang="en-US" sz="2000" b="0" dirty="0" smtClean="0"/>
              <a:t>7</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3105918406"/>
              </p:ext>
            </p:extLst>
          </p:nvPr>
        </p:nvGraphicFramePr>
        <p:xfrm>
          <a:off x="1044400" y="2471150"/>
          <a:ext cx="10826200" cy="219225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dirty="0" smtClean="0"/>
                        <a:t>Shubhodeep Adhikari</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shubhodeep.adhikari@broadcom.com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717325">
                <a:tc>
                  <a:txBody>
                    <a:bodyPr/>
                    <a:lstStyle/>
                    <a:p>
                      <a:pPr marL="0" marR="0" lvl="0" indent="0" algn="l" rtl="0">
                        <a:lnSpc>
                          <a:spcPct val="115000"/>
                        </a:lnSpc>
                        <a:spcBef>
                          <a:spcPts val="0"/>
                        </a:spcBef>
                        <a:spcAft>
                          <a:spcPts val="0"/>
                        </a:spcAft>
                        <a:buNone/>
                      </a:pPr>
                      <a:r>
                        <a:rPr lang="en-US" dirty="0" smtClean="0"/>
                        <a:t>Sindhu</a:t>
                      </a:r>
                      <a:r>
                        <a:rPr lang="en-US" baseline="0" dirty="0" smtClean="0"/>
                        <a:t> Verma</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Broadcom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 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Shared </a:t>
            </a:r>
            <a:r>
              <a:rPr lang="en-US" sz="1800" b="0" dirty="0">
                <a:latin typeface="Times New Roman" panose="02020603050405020304" pitchFamily="18" charset="0"/>
                <a:ea typeface="Arial"/>
                <a:cs typeface="Times New Roman" panose="02020603050405020304" pitchFamily="18" charset="0"/>
                <a:sym typeface="Arial"/>
              </a:rPr>
              <a:t>COT for AUL </a:t>
            </a:r>
            <a:r>
              <a:rPr lang="en-US" sz="1800" b="0" dirty="0" smtClean="0">
                <a:latin typeface="Times New Roman" panose="02020603050405020304" pitchFamily="18" charset="0"/>
                <a:ea typeface="Arial"/>
                <a:cs typeface="Times New Roman" panose="02020603050405020304" pitchFamily="18" charset="0"/>
                <a:sym typeface="Arial"/>
              </a:rPr>
              <a:t>transmissions</a:t>
            </a:r>
            <a:endParaRPr lang="en-US" sz="1800" b="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Status</a:t>
            </a:r>
            <a:r>
              <a:rPr lang="en-US" sz="2000" b="0" dirty="0">
                <a:latin typeface="Times New Roman" panose="02020603050405020304" pitchFamily="18" charset="0"/>
                <a:ea typeface="Arial"/>
                <a:cs typeface="Times New Roman" panose="02020603050405020304" pitchFamily="18" charset="0"/>
                <a:sym typeface="Arial"/>
              </a:rPr>
              <a:t>:</a:t>
            </a:r>
            <a:r>
              <a:rPr lang="en-US" sz="200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To </a:t>
            </a:r>
            <a:r>
              <a:rPr lang="en-US" sz="1800" b="0" dirty="0">
                <a:latin typeface="Times New Roman" panose="02020603050405020304" pitchFamily="18" charset="0"/>
                <a:ea typeface="Arial"/>
                <a:cs typeface="Times New Roman" panose="02020603050405020304" pitchFamily="18" charset="0"/>
                <a:sym typeface="Arial"/>
              </a:rPr>
              <a:t>be discussed in the working group meetings</a:t>
            </a:r>
          </a:p>
          <a:p>
            <a:pPr marL="127000" indent="0">
              <a:spcBef>
                <a:spcPts val="0"/>
              </a:spcBef>
              <a:buClr>
                <a:schemeClr val="dk1"/>
              </a:buClr>
              <a:buSzPts val="1600"/>
            </a:pPr>
            <a:endParaRPr lang="en-US" sz="200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The </a:t>
            </a:r>
            <a:r>
              <a:rPr lang="en-US" sz="1800" b="0" dirty="0">
                <a:latin typeface="Times New Roman" panose="02020603050405020304" pitchFamily="18" charset="0"/>
                <a:ea typeface="Arial"/>
                <a:cs typeface="Times New Roman" panose="02020603050405020304" pitchFamily="18" charset="0"/>
                <a:sym typeface="Arial"/>
              </a:rPr>
              <a:t>shared COT feature in ETSI-BRAN EN 301 893 is intended to allow only those transmissions that cannot happen without an explicit grant from the Initiating device within the same COT and so, autonomous UL transmissions which can proceed without any grant from the Initiating device should not use a shared COT. Such autonomous UL transmissions are allowed as an Initiating device with CAT4 LBT. </a:t>
            </a:r>
            <a:endParaRPr lang="en-US" sz="1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1759517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81000" y="6858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References</a:t>
            </a:r>
            <a:endParaRPr dirty="0"/>
          </a:p>
        </p:txBody>
      </p:sp>
      <p:sp>
        <p:nvSpPr>
          <p:cNvPr id="288" name="Shape 288"/>
          <p:cNvSpPr txBox="1">
            <a:spLocks noGrp="1"/>
          </p:cNvSpPr>
          <p:nvPr>
            <p:ph type="body" idx="1"/>
          </p:nvPr>
        </p:nvSpPr>
        <p:spPr>
          <a:xfrm>
            <a:off x="609600" y="1295400"/>
            <a:ext cx="11002500" cy="4876800"/>
          </a:xfrm>
          <a:prstGeom prst="rect">
            <a:avLst/>
          </a:prstGeom>
          <a:noFill/>
          <a:ln>
            <a:noFill/>
          </a:ln>
        </p:spPr>
        <p:txBody>
          <a:bodyPr spcFirstLastPara="1" wrap="square" lIns="92150" tIns="46075" rIns="92150" bIns="46075" anchor="t" anchorCtr="0">
            <a:noAutofit/>
          </a:bodyPr>
          <a:lstStyle/>
          <a:p>
            <a:pPr marL="342900" lvl="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3GPP TR 38.889 V16.0.0 (2018-12), Study on NR-based access to unlicensed </a:t>
            </a:r>
            <a:r>
              <a:rPr lang="en-US" sz="1800" b="0" dirty="0" smtClean="0"/>
              <a:t>spectrum (Release </a:t>
            </a:r>
            <a:r>
              <a:rPr lang="en-US" sz="1800" b="0" dirty="0"/>
              <a:t>16</a:t>
            </a:r>
            <a:r>
              <a:rPr lang="en-US" sz="1800" b="0" dirty="0" smtClean="0"/>
              <a:t>)</a:t>
            </a:r>
            <a:endParaRPr lang="en-US" sz="1800" b="0" dirty="0"/>
          </a:p>
        </p:txBody>
      </p:sp>
      <p:sp>
        <p:nvSpPr>
          <p:cNvPr id="289" name="Shape 28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90" name="Shape 29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Tree>
    <p:extLst>
      <p:ext uri="{BB962C8B-B14F-4D97-AF65-F5344CB8AC3E}">
        <p14:creationId xmlns:p14="http://schemas.microsoft.com/office/powerpoint/2010/main" val="3129989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lvl="0" indent="-342900">
              <a:spcBef>
                <a:spcPts val="0"/>
              </a:spcBef>
              <a:buSzPts val="2400"/>
              <a:buFont typeface="Arial"/>
              <a:buChar char="•"/>
            </a:pPr>
            <a:r>
              <a:rPr lang="en-US" sz="2400" b="0" i="0" u="none" strike="noStrike" cap="none" dirty="0">
                <a:solidFill>
                  <a:srgbClr val="000000"/>
                </a:solidFill>
              </a:rPr>
              <a:t>This </a:t>
            </a:r>
            <a:r>
              <a:rPr lang="en-US" b="0" dirty="0"/>
              <a:t>presentation</a:t>
            </a:r>
            <a:r>
              <a:rPr lang="en-US" sz="2400" b="0" i="0" u="none" strike="noStrike" cap="none" dirty="0">
                <a:solidFill>
                  <a:srgbClr val="000000"/>
                </a:solidFill>
              </a:rPr>
              <a:t> provides </a:t>
            </a:r>
            <a:r>
              <a:rPr lang="en-US" sz="2400" b="0" i="0" u="none" strike="noStrike" cap="none" dirty="0" smtClean="0">
                <a:solidFill>
                  <a:srgbClr val="000000"/>
                </a:solidFill>
              </a:rPr>
              <a:t>updates from the latest 3GPP RAN1 </a:t>
            </a:r>
            <a:r>
              <a:rPr lang="en-US" sz="2400" b="0" i="0" u="none" strike="noStrike" cap="none" dirty="0" smtClean="0">
                <a:solidFill>
                  <a:srgbClr val="000000"/>
                </a:solidFill>
              </a:rPr>
              <a:t>meeting (RAN1#95) on </a:t>
            </a:r>
            <a:r>
              <a:rPr lang="en-US" sz="2400" b="0" i="0" u="none" strike="noStrike" cap="none" dirty="0" smtClean="0">
                <a:solidFill>
                  <a:srgbClr val="000000"/>
                </a:solidFill>
              </a:rPr>
              <a:t>the standardization of </a:t>
            </a:r>
            <a:r>
              <a:rPr lang="en-US" b="0" dirty="0" smtClean="0"/>
              <a:t>NR-Unlicensed, </a:t>
            </a:r>
            <a:r>
              <a:rPr lang="en-US" b="0" dirty="0" smtClean="0"/>
              <a:t>with a focus on fair coexistence with 802.11. </a:t>
            </a:r>
            <a:endParaRPr sz="2400" b="0" i="0" u="none" strike="noStrike" cap="none" dirty="0">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spcBef>
                <a:spcPts val="0"/>
              </a:spcBef>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the following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topics, as captured in the NR-U Technical Report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38.889 V16.0.0 (2018-12</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 [1]</a:t>
            </a:r>
            <a:r>
              <a:rPr lang="en-US" sz="2000" b="0" dirty="0" smtClean="0">
                <a:latin typeface="Times New Roman" panose="02020603050405020304" pitchFamily="18" charset="0"/>
                <a:ea typeface="Arial"/>
                <a:cs typeface="Times New Roman" panose="02020603050405020304" pitchFamily="18" charset="0"/>
                <a:sym typeface="Arial"/>
              </a:rPr>
              <a:t>:</a:t>
            </a:r>
            <a:endParaRPr lang="en-US" sz="2000" b="0" dirty="0">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20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2000" b="0" dirty="0" smtClean="0">
                <a:latin typeface="Times New Roman" panose="02020603050405020304" pitchFamily="18" charset="0"/>
                <a:ea typeface="Arial"/>
                <a:cs typeface="Times New Roman" panose="02020603050405020304" pitchFamily="18" charset="0"/>
                <a:sym typeface="Arial"/>
              </a:rPr>
              <a:t>25us </a:t>
            </a:r>
            <a:r>
              <a:rPr lang="en-US" sz="2000" b="0" dirty="0">
                <a:latin typeface="Times New Roman" panose="02020603050405020304" pitchFamily="18" charset="0"/>
                <a:ea typeface="Arial"/>
                <a:cs typeface="Times New Roman" panose="02020603050405020304" pitchFamily="18" charset="0"/>
                <a:sym typeface="Arial"/>
              </a:rPr>
              <a:t>LBT for transmission of control </a:t>
            </a:r>
            <a:r>
              <a:rPr lang="en-US" sz="2000" b="0" dirty="0" smtClean="0">
                <a:latin typeface="Times New Roman" panose="02020603050405020304" pitchFamily="18" charset="0"/>
                <a:ea typeface="Arial"/>
                <a:cs typeface="Times New Roman" panose="02020603050405020304" pitchFamily="18" charset="0"/>
                <a:sym typeface="Arial"/>
              </a:rPr>
              <a:t>messages</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No-LBT for UL transmissions within a COT with a gap of 16 </a:t>
            </a:r>
            <a:r>
              <a:rPr lang="en-US" sz="2000" b="0" dirty="0" smtClean="0">
                <a:latin typeface="Times New Roman" panose="02020603050405020304" pitchFamily="18" charset="0"/>
                <a:ea typeface="Arial"/>
                <a:cs typeface="Times New Roman" panose="02020603050405020304" pitchFamily="18" charset="0"/>
                <a:sym typeface="Arial"/>
              </a:rPr>
              <a:t>us</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Adoption of 802.11a preamble by NR-U</a:t>
            </a:r>
            <a:endParaRPr lang="en-US" sz="200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Multicarrier channel access</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Multiple LBT attempts by UL within a shared </a:t>
            </a:r>
            <a:r>
              <a:rPr lang="en-US" sz="2000" b="0" dirty="0" smtClean="0">
                <a:latin typeface="Times New Roman" panose="02020603050405020304" pitchFamily="18" charset="0"/>
                <a:ea typeface="Arial"/>
                <a:cs typeface="Times New Roman" panose="02020603050405020304" pitchFamily="18" charset="0"/>
                <a:sym typeface="Arial"/>
              </a:rPr>
              <a:t>COT</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UE to </a:t>
            </a:r>
            <a:r>
              <a:rPr lang="en-US" sz="2000" b="0" dirty="0" err="1">
                <a:latin typeface="Times New Roman" panose="02020603050405020304" pitchFamily="18" charset="0"/>
                <a:ea typeface="Arial"/>
                <a:cs typeface="Times New Roman" panose="02020603050405020304" pitchFamily="18" charset="0"/>
                <a:sym typeface="Arial"/>
              </a:rPr>
              <a:t>gNB</a:t>
            </a:r>
            <a:r>
              <a:rPr lang="en-US" sz="2000" b="0" dirty="0">
                <a:latin typeface="Times New Roman" panose="02020603050405020304" pitchFamily="18" charset="0"/>
                <a:ea typeface="Arial"/>
                <a:cs typeface="Times New Roman" panose="02020603050405020304" pitchFamily="18" charset="0"/>
                <a:sym typeface="Arial"/>
              </a:rPr>
              <a:t> COT sharing</a:t>
            </a:r>
          </a:p>
          <a:p>
            <a:pPr marL="469900" indent="-342900">
              <a:spcBef>
                <a:spcPts val="0"/>
              </a:spcBef>
              <a:buClr>
                <a:schemeClr val="dk1"/>
              </a:buClr>
              <a:buSzPts val="1600"/>
              <a:buFont typeface="Arial" panose="020B0604020202020204" pitchFamily="34" charset="0"/>
              <a:buChar char="•"/>
            </a:pPr>
            <a:r>
              <a:rPr lang="en-US" sz="2000" b="0" dirty="0" smtClean="0">
                <a:latin typeface="Times New Roman" panose="02020603050405020304" pitchFamily="18" charset="0"/>
                <a:ea typeface="Arial"/>
                <a:cs typeface="Times New Roman" panose="02020603050405020304" pitchFamily="18" charset="0"/>
                <a:sym typeface="Arial"/>
              </a:rPr>
              <a:t>Shared </a:t>
            </a:r>
            <a:r>
              <a:rPr lang="en-US" sz="2000" b="0" dirty="0" smtClean="0">
                <a:latin typeface="Times New Roman" panose="02020603050405020304" pitchFamily="18" charset="0"/>
                <a:ea typeface="Arial"/>
                <a:cs typeface="Times New Roman" panose="02020603050405020304" pitchFamily="18" charset="0"/>
                <a:sym typeface="Arial"/>
              </a:rPr>
              <a:t>COT for AUL </a:t>
            </a:r>
            <a:r>
              <a:rPr lang="en-US" sz="2000" b="0" dirty="0" smtClean="0">
                <a:latin typeface="Times New Roman" panose="02020603050405020304" pitchFamily="18" charset="0"/>
                <a:ea typeface="Arial"/>
                <a:cs typeface="Times New Roman" panose="02020603050405020304" pitchFamily="18" charset="0"/>
                <a:sym typeface="Arial"/>
              </a:rPr>
              <a:t>transmissions</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25us </a:t>
            </a:r>
            <a:r>
              <a:rPr lang="en-US" sz="1800" b="0" dirty="0">
                <a:latin typeface="Times New Roman" panose="02020603050405020304" pitchFamily="18" charset="0"/>
                <a:ea typeface="Arial"/>
                <a:cs typeface="Times New Roman" panose="02020603050405020304" pitchFamily="18" charset="0"/>
                <a:sym typeface="Arial"/>
              </a:rPr>
              <a:t>LBT for transmission of control </a:t>
            </a:r>
            <a:r>
              <a:rPr lang="en-US" sz="1800" b="0" dirty="0" smtClean="0">
                <a:latin typeface="Times New Roman" panose="02020603050405020304" pitchFamily="18" charset="0"/>
                <a:ea typeface="Arial"/>
                <a:cs typeface="Times New Roman" panose="02020603050405020304" pitchFamily="18" charset="0"/>
                <a:sym typeface="Arial"/>
              </a:rPr>
              <a:t>messages</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1800" b="0" dirty="0" smtClean="0">
                <a:latin typeface="Times New Roman" panose="02020603050405020304" pitchFamily="18" charset="0"/>
                <a:ea typeface="Arial"/>
                <a:cs typeface="Times New Roman" panose="02020603050405020304" pitchFamily="18" charset="0"/>
                <a:sym typeface="Arial"/>
              </a:rPr>
              <a:t>: </a:t>
            </a:r>
            <a:endParaRPr lang="en-US" sz="1800" b="0" dirty="0" smtClean="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25us </a:t>
            </a:r>
            <a:r>
              <a:rPr lang="en-US" sz="1800" b="0" dirty="0" smtClean="0">
                <a:latin typeface="Times New Roman" panose="02020603050405020304" pitchFamily="18" charset="0"/>
                <a:ea typeface="Arial"/>
                <a:cs typeface="Times New Roman" panose="02020603050405020304" pitchFamily="18" charset="0"/>
                <a:sym typeface="Arial"/>
              </a:rPr>
              <a:t>LBT for transmission of </a:t>
            </a:r>
            <a:r>
              <a:rPr lang="en-US" sz="1800" b="0" dirty="0" smtClean="0">
                <a:latin typeface="Times New Roman" panose="02020603050405020304" pitchFamily="18" charset="0"/>
                <a:ea typeface="Arial"/>
                <a:cs typeface="Times New Roman" panose="02020603050405020304" pitchFamily="18" charset="0"/>
                <a:sym typeface="Arial"/>
              </a:rPr>
              <a:t>DRS up to 5% of the airtime per </a:t>
            </a:r>
            <a:r>
              <a:rPr lang="en-US" sz="1800" b="0" dirty="0" err="1" smtClean="0">
                <a:latin typeface="Times New Roman" panose="02020603050405020304" pitchFamily="18" charset="0"/>
                <a:ea typeface="Arial"/>
                <a:cs typeface="Times New Roman" panose="02020603050405020304" pitchFamily="18" charset="0"/>
                <a:sym typeface="Arial"/>
              </a:rPr>
              <a:t>gNB</a:t>
            </a:r>
            <a:endParaRPr lang="en-US" sz="1800" b="0" dirty="0" smtClean="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Proposals for 25us LBT for a host of other </a:t>
            </a:r>
            <a:r>
              <a:rPr lang="en-US" sz="1800" b="0" dirty="0">
                <a:latin typeface="Times New Roman" panose="02020603050405020304" pitchFamily="18" charset="0"/>
                <a:ea typeface="Arial"/>
                <a:cs typeface="Times New Roman" panose="02020603050405020304" pitchFamily="18" charset="0"/>
                <a:sym typeface="Arial"/>
              </a:rPr>
              <a:t>transmissions including </a:t>
            </a:r>
            <a:r>
              <a:rPr lang="en-US" sz="1800" b="0" dirty="0" smtClean="0">
                <a:latin typeface="Times New Roman" panose="02020603050405020304" pitchFamily="18" charset="0"/>
                <a:ea typeface="Arial"/>
                <a:cs typeface="Times New Roman" panose="02020603050405020304" pitchFamily="18" charset="0"/>
                <a:sym typeface="Arial"/>
              </a:rPr>
              <a:t>“</a:t>
            </a:r>
            <a:r>
              <a:rPr lang="en-US" sz="1800" b="0" i="1" dirty="0" smtClean="0">
                <a:solidFill>
                  <a:srgbClr val="C00000"/>
                </a:solidFill>
                <a:latin typeface="Times New Roman" panose="02020603050405020304" pitchFamily="18" charset="0"/>
                <a:ea typeface="Arial"/>
                <a:cs typeface="Times New Roman" panose="02020603050405020304" pitchFamily="18" charset="0"/>
                <a:sym typeface="Arial"/>
              </a:rPr>
              <a:t>control </a:t>
            </a:r>
            <a:r>
              <a:rPr lang="en-US" sz="1800" b="0" i="1" dirty="0">
                <a:solidFill>
                  <a:srgbClr val="C00000"/>
                </a:solidFill>
                <a:latin typeface="Times New Roman" panose="02020603050405020304" pitchFamily="18" charset="0"/>
                <a:ea typeface="Arial"/>
                <a:cs typeface="Times New Roman" panose="02020603050405020304" pitchFamily="18" charset="0"/>
                <a:sym typeface="Arial"/>
              </a:rPr>
              <a:t>messages related to initial/random access, mobility, paging, reference signals only, and PDCCH-only transmissions, e.g. "RACH message 4", handover command, GC-PDCCH, or short message paging transmitted either alone or when multiplexed with DRS</a:t>
            </a:r>
            <a:r>
              <a:rPr lang="en-US" sz="1800" b="0" dirty="0" smtClean="0">
                <a:latin typeface="Times New Roman" panose="02020603050405020304" pitchFamily="18" charset="0"/>
                <a:ea typeface="Arial"/>
                <a:cs typeface="Times New Roman" panose="02020603050405020304" pitchFamily="18" charset="0"/>
                <a:sym typeface="Arial"/>
              </a:rPr>
              <a:t>” [1].</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1800" b="0" dirty="0" smtClean="0">
                <a:latin typeface="Times New Roman" panose="02020603050405020304" pitchFamily="18" charset="0"/>
                <a:ea typeface="Arial"/>
                <a:cs typeface="Times New Roman" panose="02020603050405020304" pitchFamily="18" charset="0"/>
                <a:sym typeface="Arial"/>
              </a:rPr>
              <a:t>:</a:t>
            </a:r>
          </a:p>
          <a:p>
            <a:pPr marL="127000" indent="0">
              <a:spcBef>
                <a:spcPts val="0"/>
              </a:spcBef>
              <a:buClr>
                <a:schemeClr val="dk1"/>
              </a:buClr>
              <a:buSzPts val="1600"/>
            </a:pPr>
            <a:r>
              <a:rPr lang="en-US" sz="1800" b="0" dirty="0" smtClean="0">
                <a:latin typeface="Times New Roman" panose="02020603050405020304" pitchFamily="18" charset="0"/>
                <a:ea typeface="Arial"/>
                <a:cs typeface="Times New Roman" panose="02020603050405020304" pitchFamily="18" charset="0"/>
                <a:sym typeface="Arial"/>
              </a:rPr>
              <a:t>25us LBT lacks any </a:t>
            </a:r>
            <a:r>
              <a:rPr lang="en-US" sz="1800" b="0" dirty="0" err="1" smtClean="0">
                <a:latin typeface="Times New Roman" panose="02020603050405020304" pitchFamily="18" charset="0"/>
                <a:ea typeface="Arial"/>
                <a:cs typeface="Times New Roman" panose="02020603050405020304" pitchFamily="18" charset="0"/>
                <a:sym typeface="Arial"/>
              </a:rPr>
              <a:t>backoff</a:t>
            </a:r>
            <a:r>
              <a:rPr lang="en-US" sz="1800" b="0" dirty="0" smtClean="0">
                <a:latin typeface="Times New Roman" panose="02020603050405020304" pitchFamily="18" charset="0"/>
                <a:ea typeface="Arial"/>
                <a:cs typeface="Times New Roman" panose="02020603050405020304" pitchFamily="18" charset="0"/>
                <a:sym typeface="Arial"/>
              </a:rPr>
              <a:t> procedure; it cannot react to collisions between transmissions by randomizing the subsequent set of transmissions after the collision. So, 25us LBT will lead to poor performance in a congested network. In a less loaded network where collisions are rare, the latency achieved by 25us LBT and CAT4 LBT with the highest priority (AC_VO)</a:t>
            </a:r>
            <a:r>
              <a:rPr lang="en-US" sz="1800" b="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are about the same. For this reason, 25us LBT is a poor design choice. It will also harm performance </a:t>
            </a:r>
            <a:r>
              <a:rPr lang="en-US" sz="1800" b="0" dirty="0">
                <a:latin typeface="Times New Roman" panose="02020603050405020304" pitchFamily="18" charset="0"/>
                <a:ea typeface="Arial"/>
                <a:cs typeface="Times New Roman" panose="02020603050405020304" pitchFamily="18" charset="0"/>
                <a:sym typeface="Arial"/>
              </a:rPr>
              <a:t>of co-channel Wi-Fi. Note that Wi-Fi too can be made to use 25us LBT to match any purported performance gains in NR-U. </a:t>
            </a:r>
            <a:r>
              <a:rPr lang="en-US" sz="1800" b="0" dirty="0" smtClean="0">
                <a:latin typeface="Times New Roman" panose="02020603050405020304" pitchFamily="18" charset="0"/>
                <a:ea typeface="Arial"/>
                <a:cs typeface="Times New Roman" panose="02020603050405020304" pitchFamily="18" charset="0"/>
                <a:sym typeface="Arial"/>
              </a:rPr>
              <a:t> However</a:t>
            </a:r>
            <a:r>
              <a:rPr lang="en-US" sz="1800" b="0" dirty="0">
                <a:latin typeface="Times New Roman" panose="02020603050405020304" pitchFamily="18" charset="0"/>
                <a:ea typeface="Arial"/>
                <a:cs typeface="Times New Roman" panose="02020603050405020304" pitchFamily="18" charset="0"/>
                <a:sym typeface="Arial"/>
              </a:rPr>
              <a:t>, doing this would lead to poor performance for both NR-U and Wi-Fi in a congested network and so Wi-Fi should desist from making such a change</a:t>
            </a:r>
            <a:r>
              <a:rPr lang="en-US" sz="1800" b="0" dirty="0" smtClean="0">
                <a:latin typeface="Times New Roman" panose="02020603050405020304" pitchFamily="18" charset="0"/>
                <a:ea typeface="Arial"/>
                <a:cs typeface="Times New Roman" panose="02020603050405020304" pitchFamily="18" charset="0"/>
                <a:sym typeface="Arial"/>
              </a:rPr>
              <a:t>.</a:t>
            </a:r>
            <a:endParaRPr lang="en-US" sz="1800" b="0" dirty="0">
              <a:latin typeface="Times New Roman" panose="02020603050405020304" pitchFamily="18" charset="0"/>
              <a:ea typeface="Arial"/>
              <a:cs typeface="Times New Roman" panose="02020603050405020304" pitchFamily="18"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9906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No-LBT for UL transmissions within a COT with a gap of 16 </a:t>
            </a:r>
            <a:r>
              <a:rPr lang="en-US" sz="1800" b="0" dirty="0" smtClean="0">
                <a:latin typeface="Times New Roman" panose="02020603050405020304" pitchFamily="18" charset="0"/>
                <a:ea typeface="Arial"/>
                <a:cs typeface="Times New Roman" panose="02020603050405020304" pitchFamily="18" charset="0"/>
                <a:sym typeface="Arial"/>
              </a:rPr>
              <a:t>us</a:t>
            </a: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1800" b="0" dirty="0" smtClean="0">
                <a:latin typeface="Times New Roman" panose="02020603050405020304" pitchFamily="18" charset="0"/>
                <a:ea typeface="Arial"/>
                <a:cs typeface="Times New Roman" panose="02020603050405020304" pitchFamily="18" charset="0"/>
                <a:sym typeface="Arial"/>
              </a:rPr>
              <a:t>: </a:t>
            </a:r>
            <a:endParaRPr lang="en-US" sz="1800" b="0" dirty="0" smtClean="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Allowed. Proposals on limiting the length of UL transmissions can be considered in the working group meeting.</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1800" dirty="0" smtClean="0">
                <a:latin typeface="Times New Roman" panose="02020603050405020304" pitchFamily="18" charset="0"/>
                <a:ea typeface="Arial"/>
                <a:cs typeface="Times New Roman" panose="02020603050405020304" pitchFamily="18" charset="0"/>
                <a:sym typeface="Arial"/>
              </a:rPr>
              <a:t>Observation </a:t>
            </a:r>
            <a:r>
              <a:rPr lang="en-US" sz="1800" b="0" dirty="0" smtClean="0">
                <a:latin typeface="Times New Roman" panose="02020603050405020304" pitchFamily="18" charset="0"/>
                <a:ea typeface="Arial"/>
                <a:cs typeface="Times New Roman" panose="02020603050405020304" pitchFamily="18" charset="0"/>
                <a:sym typeface="Arial"/>
              </a:rPr>
              <a:t>:</a:t>
            </a:r>
          </a:p>
          <a:p>
            <a:pPr marL="412750"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ETSI-BRAN allows such transmissions.</a:t>
            </a:r>
          </a:p>
          <a:p>
            <a:pPr marL="412750"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Wi-Fi allows this only for short transmissions. </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11ac: ACKs with a max duration of 60us.</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11ax: Transmissions &lt;= 128us in most cases and &lt;= 584us in some special </a:t>
            </a:r>
            <a:r>
              <a:rPr lang="en-US" sz="1800" b="0" dirty="0" smtClean="0">
                <a:latin typeface="Times New Roman" panose="02020603050405020304" pitchFamily="18" charset="0"/>
                <a:ea typeface="Arial"/>
                <a:cs typeface="Times New Roman" panose="02020603050405020304" pitchFamily="18" charset="0"/>
                <a:sym typeface="Arial"/>
              </a:rPr>
              <a:t>cases including preamble.</a:t>
            </a:r>
            <a:endParaRPr lang="en-US" sz="1800" b="0" dirty="0">
              <a:latin typeface="Times New Roman" panose="02020603050405020304" pitchFamily="18" charset="0"/>
              <a:ea typeface="Arial"/>
              <a:cs typeface="Times New Roman" panose="02020603050405020304" pitchFamily="18" charset="0"/>
              <a:sym typeface="Arial"/>
            </a:endParaRPr>
          </a:p>
          <a:p>
            <a:pPr marL="412750"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In presence of hidden nodes, transmissions without LBT </a:t>
            </a:r>
            <a:r>
              <a:rPr lang="en-US" sz="1800" b="0" dirty="0" smtClean="0">
                <a:latin typeface="Times New Roman" panose="02020603050405020304" pitchFamily="18" charset="0"/>
                <a:ea typeface="Arial"/>
                <a:cs typeface="Times New Roman" panose="02020603050405020304" pitchFamily="18" charset="0"/>
                <a:sym typeface="Arial"/>
              </a:rPr>
              <a:t>will lead </a:t>
            </a:r>
            <a:r>
              <a:rPr lang="en-US" sz="1800" b="0" dirty="0">
                <a:latin typeface="Times New Roman" panose="02020603050405020304" pitchFamily="18" charset="0"/>
                <a:ea typeface="Arial"/>
                <a:cs typeface="Times New Roman" panose="02020603050405020304" pitchFamily="18" charset="0"/>
                <a:sym typeface="Arial"/>
              </a:rPr>
              <a:t>to increased collision and poor network performance. This is aggravated by the fact that a NR-U + Wi-Fi network will have higher incidence of hidden nodes than a Wi-Fi network.</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PD at -82dBm (or lower) in a Wi-Fi network compared to ED at -72dBm or -62dBm in a NR-U + Wi-Fi network </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Wi-Fi has many other schemes to mitigate collisions due to hidden </a:t>
            </a:r>
            <a:r>
              <a:rPr lang="en-US" sz="1800" b="0" dirty="0" smtClean="0">
                <a:latin typeface="Times New Roman" panose="02020603050405020304" pitchFamily="18" charset="0"/>
                <a:ea typeface="Arial"/>
                <a:cs typeface="Times New Roman" panose="02020603050405020304" pitchFamily="18" charset="0"/>
                <a:sym typeface="Arial"/>
              </a:rPr>
              <a:t>nodes which are absent in NR-U</a:t>
            </a:r>
            <a:endParaRPr lang="en-US" sz="1800" dirty="0" smtClean="0">
              <a:latin typeface="Times New Roman" panose="02020603050405020304" pitchFamily="18" charset="0"/>
              <a:ea typeface="Arial"/>
              <a:cs typeface="Times New Roman" panose="02020603050405020304" pitchFamily="18" charset="0"/>
              <a:sym typeface="Arial"/>
            </a:endParaRPr>
          </a:p>
          <a:p>
            <a:pPr marL="412750"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However</a:t>
            </a:r>
            <a:r>
              <a:rPr lang="en-US" sz="1800" b="0" dirty="0">
                <a:latin typeface="Times New Roman" panose="02020603050405020304" pitchFamily="18" charset="0"/>
                <a:ea typeface="Arial"/>
                <a:cs typeface="Times New Roman" panose="02020603050405020304" pitchFamily="18" charset="0"/>
                <a:sym typeface="Arial"/>
              </a:rPr>
              <a:t>, if NR-U adopts a Wi-Fi based preamble the incidence of hidden nodes in a NR-U + Wi-Fi network may be similar to a Wi-Fi only network. </a:t>
            </a:r>
          </a:p>
        </p:txBody>
      </p:sp>
    </p:spTree>
    <p:extLst>
      <p:ext uri="{BB962C8B-B14F-4D97-AF65-F5344CB8AC3E}">
        <p14:creationId xmlns:p14="http://schemas.microsoft.com/office/powerpoint/2010/main" val="182563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Adoption of </a:t>
            </a:r>
            <a:r>
              <a:rPr lang="en-US" sz="1800" b="0" dirty="0" smtClean="0">
                <a:latin typeface="Times New Roman" panose="02020603050405020304" pitchFamily="18" charset="0"/>
                <a:ea typeface="Arial"/>
                <a:cs typeface="Times New Roman" panose="02020603050405020304" pitchFamily="18" charset="0"/>
                <a:sym typeface="Arial"/>
              </a:rPr>
              <a:t>802.11a preamble by NR-U</a:t>
            </a:r>
            <a:endParaRPr lang="en-US" sz="18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1800" b="0" dirty="0" smtClean="0">
                <a:latin typeface="Times New Roman" panose="02020603050405020304" pitchFamily="18" charset="0"/>
                <a:ea typeface="Arial"/>
                <a:cs typeface="Times New Roman" panose="02020603050405020304" pitchFamily="18" charset="0"/>
                <a:sym typeface="Arial"/>
              </a:rPr>
              <a:t>: </a:t>
            </a:r>
            <a:endParaRPr lang="en-US" sz="1800" b="0" dirty="0" smtClean="0">
              <a:latin typeface="Times New Roman" panose="02020603050405020304" pitchFamily="18" charset="0"/>
              <a:ea typeface="Arial"/>
              <a:cs typeface="Times New Roman" panose="02020603050405020304" pitchFamily="18" charset="0"/>
              <a:sym typeface="Arial"/>
            </a:endParaRPr>
          </a:p>
          <a:p>
            <a:pPr marL="514350" lvl="0" indent="-285750" algn="just">
              <a:buFont typeface="Arial" panose="020B0604020202020204" pitchFamily="34" charset="0"/>
              <a:buChar char="•"/>
            </a:pPr>
            <a:r>
              <a:rPr lang="en-US" sz="1800" b="0" dirty="0"/>
              <a:t>In RAN1 #95, 12 companies supported the use of an 802.11 based preamble for NR-U while 1 company opposed </a:t>
            </a:r>
            <a:r>
              <a:rPr lang="en-US" sz="1800" b="0" dirty="0" smtClean="0"/>
              <a:t>it. </a:t>
            </a:r>
            <a:r>
              <a:rPr lang="en-US" sz="1800" b="0" dirty="0" err="1" smtClean="0"/>
              <a:t>Thi</a:t>
            </a:r>
            <a:r>
              <a:rPr lang="en-GB" sz="1800" b="0" dirty="0"/>
              <a:t>s is captured in the feature lead summary.</a:t>
            </a:r>
          </a:p>
          <a:p>
            <a:pPr lvl="1"/>
            <a:r>
              <a:rPr lang="en-US" sz="1700" i="1" dirty="0">
                <a:solidFill>
                  <a:srgbClr val="C00000"/>
                </a:solidFill>
              </a:rPr>
              <a:t>12 companies (Charter Communications, Qualcomm, Broadcom, Cisco, Intel, Apple, </a:t>
            </a:r>
            <a:r>
              <a:rPr lang="en-US" sz="1700" i="1" dirty="0" err="1">
                <a:solidFill>
                  <a:srgbClr val="C00000"/>
                </a:solidFill>
              </a:rPr>
              <a:t>CableLabs</a:t>
            </a:r>
            <a:r>
              <a:rPr lang="en-US" sz="1700" i="1" dirty="0">
                <a:solidFill>
                  <a:srgbClr val="C00000"/>
                </a:solidFill>
              </a:rPr>
              <a:t>, Panasonic, AT&amp;T, Sony, ORANGE, Blackberry, Comcast) think that the 802.11a preamble can be used for coexistence between NR-U and Wi-Fi networks.</a:t>
            </a:r>
          </a:p>
          <a:p>
            <a:pPr lvl="1"/>
            <a:r>
              <a:rPr lang="en-US" sz="1700" i="1" dirty="0">
                <a:solidFill>
                  <a:srgbClr val="C00000"/>
                </a:solidFill>
              </a:rPr>
              <a:t>1 company (Ericsson) thinks that NR-U networks in the unlicensed band can coexist well with Wi-Fi networks in both indoor and outdoor scenarios without the introduction of an 802.11a preamble.</a:t>
            </a:r>
          </a:p>
          <a:p>
            <a:pPr marL="514350" indent="-285750" algn="just">
              <a:buFont typeface="Arial" panose="020B0604020202020204" pitchFamily="34" charset="0"/>
              <a:buChar char="•"/>
            </a:pPr>
            <a:r>
              <a:rPr lang="en-US" sz="1800" b="0" dirty="0"/>
              <a:t>The NR-U WID finalized in RAN#82 specifies that extensions on top of an ED-only scheme will be discussed </a:t>
            </a:r>
            <a:r>
              <a:rPr lang="en-US" sz="1800" b="0" dirty="0"/>
              <a:t>during the </a:t>
            </a:r>
            <a:r>
              <a:rPr lang="en-US" sz="1800" b="0" dirty="0"/>
              <a:t>work item. </a:t>
            </a:r>
          </a:p>
          <a:p>
            <a:pPr lvl="1"/>
            <a:r>
              <a:rPr lang="en-GB" sz="1700" i="1" dirty="0">
                <a:solidFill>
                  <a:srgbClr val="C00000"/>
                </a:solidFill>
              </a:rPr>
              <a:t>Extensions are to be discussed in line with the framework on channel access as captured in the TR 38.889, Section 7.2.1.2 (i.e., </a:t>
            </a:r>
            <a:r>
              <a:rPr lang="en-GB" sz="1700" i="1" dirty="0" err="1">
                <a:solidFill>
                  <a:srgbClr val="C00000"/>
                </a:solidFill>
              </a:rPr>
              <a:t>WiFi</a:t>
            </a:r>
            <a:r>
              <a:rPr lang="en-GB" sz="1700" i="1" dirty="0">
                <a:solidFill>
                  <a:srgbClr val="C00000"/>
                </a:solidFill>
              </a:rPr>
              <a:t> 11a/11ax preamble, existing NR signal with potential enhancements, existing NR channel with potential enhancements)</a:t>
            </a:r>
            <a:endParaRPr lang="en-US" sz="1700" i="1" dirty="0">
              <a:solidFill>
                <a:srgbClr val="C00000"/>
              </a:solidFill>
            </a:endParaRP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708752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1800" b="0" dirty="0" smtClean="0">
                <a:latin typeface="Times New Roman" panose="02020603050405020304" pitchFamily="18" charset="0"/>
                <a:ea typeface="Arial"/>
                <a:cs typeface="Times New Roman" panose="02020603050405020304" pitchFamily="18" charset="0"/>
                <a:sym typeface="Arial"/>
              </a:rPr>
              <a:t>: </a:t>
            </a:r>
          </a:p>
          <a:p>
            <a:pPr marL="514350" lvl="0" indent="-285750" algn="just">
              <a:buFont typeface="Arial" panose="020B0604020202020204" pitchFamily="34" charset="0"/>
              <a:buChar char="•"/>
            </a:pPr>
            <a:r>
              <a:rPr lang="en-US" sz="1800" b="0" dirty="0" smtClean="0"/>
              <a:t>In </a:t>
            </a:r>
            <a:r>
              <a:rPr lang="en-US" sz="1800" b="0" dirty="0"/>
              <a:t>RAN1 #95, 12 companies supported the use of an 802.11 based preamble for NR-U while 1 company opposed </a:t>
            </a:r>
            <a:r>
              <a:rPr lang="en-US" sz="1800" b="0" dirty="0" smtClean="0"/>
              <a:t>it. </a:t>
            </a:r>
            <a:r>
              <a:rPr lang="en-US" sz="1800" b="0" dirty="0" err="1" smtClean="0"/>
              <a:t>Thi</a:t>
            </a:r>
            <a:r>
              <a:rPr lang="en-GB" sz="1800" b="0" dirty="0"/>
              <a:t>s is captured in the feature lead summary.</a:t>
            </a:r>
          </a:p>
          <a:p>
            <a:pPr lvl="1"/>
            <a:r>
              <a:rPr lang="en-US" sz="1700" i="1" dirty="0">
                <a:solidFill>
                  <a:srgbClr val="C00000"/>
                </a:solidFill>
              </a:rPr>
              <a:t>12 companies (Charter Communications, Qualcomm, Broadcom, Cisco, Intel, Apple, </a:t>
            </a:r>
            <a:r>
              <a:rPr lang="en-US" sz="1700" i="1" dirty="0" err="1">
                <a:solidFill>
                  <a:srgbClr val="C00000"/>
                </a:solidFill>
              </a:rPr>
              <a:t>CableLabs</a:t>
            </a:r>
            <a:r>
              <a:rPr lang="en-US" sz="1700" i="1" dirty="0">
                <a:solidFill>
                  <a:srgbClr val="C00000"/>
                </a:solidFill>
              </a:rPr>
              <a:t>, Panasonic, AT&amp;T, Sony, ORANGE, Blackberry, Comcast) think that the 802.11a preamble can be used for coexistence between NR-U and Wi-Fi networks.</a:t>
            </a:r>
          </a:p>
          <a:p>
            <a:pPr lvl="1"/>
            <a:r>
              <a:rPr lang="en-US" sz="1700" i="1" dirty="0">
                <a:solidFill>
                  <a:srgbClr val="C00000"/>
                </a:solidFill>
              </a:rPr>
              <a:t>1 company (Ericsson) thinks that NR-U networks in the unlicensed band can coexist well with Wi-Fi networks in both indoor and outdoor scenarios without the introduction of an 802.11a preamble.</a:t>
            </a:r>
          </a:p>
          <a:p>
            <a:pPr marL="514350" indent="-285750" algn="just">
              <a:buFont typeface="Arial" panose="020B0604020202020204" pitchFamily="34" charset="0"/>
              <a:buChar char="•"/>
            </a:pPr>
            <a:r>
              <a:rPr lang="en-US" sz="1800" b="0" dirty="0"/>
              <a:t>The NR-U WID finalized in RAN#82 specifies that </a:t>
            </a:r>
            <a:r>
              <a:rPr lang="en-US" sz="1800" b="0" dirty="0" smtClean="0"/>
              <a:t>an ED-only scheme will be the baseline and that extensions </a:t>
            </a:r>
            <a:r>
              <a:rPr lang="en-US" sz="1800" b="0" dirty="0"/>
              <a:t>on top of an ED-only scheme will be discussed </a:t>
            </a:r>
            <a:r>
              <a:rPr lang="en-US" sz="1800" b="0" dirty="0"/>
              <a:t>during the </a:t>
            </a:r>
            <a:r>
              <a:rPr lang="en-US" sz="1800" b="0" dirty="0"/>
              <a:t>work item. </a:t>
            </a:r>
          </a:p>
          <a:p>
            <a:pPr lvl="1"/>
            <a:r>
              <a:rPr lang="en-GB" sz="1700" i="1" dirty="0">
                <a:solidFill>
                  <a:srgbClr val="C00000"/>
                </a:solidFill>
              </a:rPr>
              <a:t>Extensions are to be discussed in line with the framework on channel access as captured in the TR 38.889, Section 7.2.1.2 (i.e., </a:t>
            </a:r>
            <a:r>
              <a:rPr lang="en-GB" sz="1700" i="1" dirty="0" err="1">
                <a:solidFill>
                  <a:srgbClr val="C00000"/>
                </a:solidFill>
              </a:rPr>
              <a:t>WiFi</a:t>
            </a:r>
            <a:r>
              <a:rPr lang="en-GB" sz="1700" i="1" dirty="0">
                <a:solidFill>
                  <a:srgbClr val="C00000"/>
                </a:solidFill>
              </a:rPr>
              <a:t> 11a/11ax preamble, existing NR signal with potential enhancements, existing NR channel with potential enhancements)</a:t>
            </a:r>
            <a:endParaRPr lang="en-US" sz="1700" i="1" dirty="0">
              <a:solidFill>
                <a:srgbClr val="C00000"/>
              </a:solidFill>
            </a:endParaRP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064171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9906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Multicarrier channel access</a:t>
            </a: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Status</a:t>
            </a:r>
            <a:r>
              <a:rPr lang="en-US" sz="2000" b="0" dirty="0">
                <a:latin typeface="Times New Roman" panose="02020603050405020304" pitchFamily="18" charset="0"/>
                <a:ea typeface="Arial"/>
                <a:cs typeface="Times New Roman" panose="02020603050405020304" pitchFamily="18" charset="0"/>
                <a:sym typeface="Arial"/>
              </a:rPr>
              <a:t>:</a:t>
            </a:r>
            <a:r>
              <a:rPr lang="en-US" sz="200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To </a:t>
            </a:r>
            <a:r>
              <a:rPr lang="en-US" sz="1800" b="0" dirty="0">
                <a:latin typeface="Times New Roman" panose="02020603050405020304" pitchFamily="18" charset="0"/>
                <a:ea typeface="Arial"/>
                <a:cs typeface="Times New Roman" panose="02020603050405020304" pitchFamily="18" charset="0"/>
                <a:sym typeface="Arial"/>
              </a:rPr>
              <a:t>be discussed in the working group meetings</a:t>
            </a:r>
          </a:p>
          <a:p>
            <a:pPr marL="127000" indent="0">
              <a:spcBef>
                <a:spcPts val="0"/>
              </a:spcBef>
              <a:buClr>
                <a:schemeClr val="dk1"/>
              </a:buClr>
              <a:buSzPts val="1600"/>
            </a:pPr>
            <a:endParaRPr lang="en-US" sz="200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Multi-carrier </a:t>
            </a:r>
            <a:r>
              <a:rPr lang="en-US" sz="1800" b="0" dirty="0">
                <a:latin typeface="Times New Roman" panose="02020603050405020304" pitchFamily="18" charset="0"/>
                <a:ea typeface="Arial"/>
                <a:cs typeface="Times New Roman" panose="02020603050405020304" pitchFamily="18" charset="0"/>
                <a:sym typeface="Arial"/>
              </a:rPr>
              <a:t>channel access in NR-U </a:t>
            </a:r>
            <a:r>
              <a:rPr lang="en-US" sz="1800" b="0" dirty="0" smtClean="0">
                <a:latin typeface="Times New Roman" panose="02020603050405020304" pitchFamily="18" charset="0"/>
                <a:ea typeface="Arial"/>
                <a:cs typeface="Times New Roman" panose="02020603050405020304" pitchFamily="18" charset="0"/>
                <a:sym typeface="Arial"/>
              </a:rPr>
              <a:t>should </a:t>
            </a:r>
            <a:r>
              <a:rPr lang="en-US" sz="1800" b="0" dirty="0">
                <a:latin typeface="Times New Roman" panose="02020603050405020304" pitchFamily="18" charset="0"/>
                <a:ea typeface="Arial"/>
                <a:cs typeface="Times New Roman" panose="02020603050405020304" pitchFamily="18" charset="0"/>
                <a:sym typeface="Arial"/>
              </a:rPr>
              <a:t>follow the multi-carrier channel access schemes specified in section 4.2.7.3.2.3 of ETSI-BRAN EN 301 893</a:t>
            </a:r>
            <a:r>
              <a:rPr lang="en-US" sz="1800" b="0" dirty="0" smtClean="0">
                <a:latin typeface="Times New Roman" panose="02020603050405020304" pitchFamily="18" charset="0"/>
                <a:ea typeface="Arial"/>
                <a:cs typeface="Times New Roman" panose="02020603050405020304" pitchFamily="18" charset="0"/>
                <a:sym typeface="Arial"/>
              </a:rPr>
              <a:t>.</a:t>
            </a:r>
          </a:p>
          <a:p>
            <a:pPr marL="127000" indent="0">
              <a:spcBef>
                <a:spcPts val="0"/>
              </a:spcBef>
              <a:buClr>
                <a:schemeClr val="dk1"/>
              </a:buClr>
              <a:buSzPts val="1600"/>
            </a:pPr>
            <a:endParaRPr lang="en-US" sz="1800" b="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Multiple </a:t>
            </a:r>
            <a:r>
              <a:rPr lang="en-US" sz="1800" b="0" dirty="0">
                <a:latin typeface="Times New Roman" panose="02020603050405020304" pitchFamily="18" charset="0"/>
                <a:ea typeface="Arial"/>
                <a:cs typeface="Times New Roman" panose="02020603050405020304" pitchFamily="18" charset="0"/>
                <a:sym typeface="Arial"/>
              </a:rPr>
              <a:t>LBT attempts by UL within a shared </a:t>
            </a:r>
            <a:r>
              <a:rPr lang="en-US" sz="1800" b="0" dirty="0" smtClean="0">
                <a:latin typeface="Times New Roman" panose="02020603050405020304" pitchFamily="18" charset="0"/>
                <a:ea typeface="Arial"/>
                <a:cs typeface="Times New Roman" panose="02020603050405020304" pitchFamily="18" charset="0"/>
                <a:sym typeface="Arial"/>
              </a:rPr>
              <a:t>COT</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2000" b="0" dirty="0" smtClean="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To be discussed in the working group </a:t>
            </a:r>
            <a:r>
              <a:rPr lang="en-US" sz="1800" b="0" dirty="0" smtClean="0">
                <a:latin typeface="Times New Roman" panose="02020603050405020304" pitchFamily="18" charset="0"/>
                <a:ea typeface="Arial"/>
                <a:cs typeface="Times New Roman" panose="02020603050405020304" pitchFamily="18" charset="0"/>
                <a:sym typeface="Arial"/>
              </a:rPr>
              <a:t>meetings</a:t>
            </a: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There </a:t>
            </a:r>
            <a:r>
              <a:rPr lang="en-US" sz="1800" b="0" dirty="0">
                <a:latin typeface="Times New Roman" panose="02020603050405020304" pitchFamily="18" charset="0"/>
                <a:ea typeface="Arial"/>
                <a:cs typeface="Times New Roman" panose="02020603050405020304" pitchFamily="18" charset="0"/>
                <a:sym typeface="Arial"/>
              </a:rPr>
              <a:t>are two different interpretations on the number of one-shot LBT attempts that are allowed in ETSI-BRAN EN 301 893 for a Responding device within a shared COT. According to one interpretation only a single one-shot LBT is allowed. According to another interpretation, multiple one-shot LBT attempts are allowed, but the number of such one-shot LBT attempts is limited to the total consecutive time in </a:t>
            </a:r>
            <a:r>
              <a:rPr lang="en-US" sz="1800" b="0" dirty="0" err="1">
                <a:latin typeface="Times New Roman" panose="02020603050405020304" pitchFamily="18" charset="0"/>
                <a:ea typeface="Arial"/>
                <a:cs typeface="Times New Roman" panose="02020603050405020304" pitchFamily="18" charset="0"/>
                <a:sym typeface="Arial"/>
              </a:rPr>
              <a:t>ms</a:t>
            </a:r>
            <a:r>
              <a:rPr lang="en-US" sz="1800" b="0" dirty="0">
                <a:latin typeface="Times New Roman" panose="02020603050405020304" pitchFamily="18" charset="0"/>
                <a:ea typeface="Arial"/>
                <a:cs typeface="Times New Roman" panose="02020603050405020304" pitchFamily="18" charset="0"/>
                <a:sym typeface="Arial"/>
              </a:rPr>
              <a:t> granted to the Responding device for transmission within a shared COT. </a:t>
            </a:r>
            <a:endParaRPr lang="en-US" sz="1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926794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9906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UE to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COT sharing</a:t>
            </a:r>
          </a:p>
          <a:p>
            <a:pPr marL="127000" indent="0">
              <a:spcBef>
                <a:spcPts val="0"/>
              </a:spcBef>
              <a:buClr>
                <a:schemeClr val="dk1"/>
              </a:buClr>
              <a:buSzPts val="1600"/>
            </a:pPr>
            <a:endParaRPr lang="en-US" sz="1800" b="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Status</a:t>
            </a:r>
            <a:r>
              <a:rPr lang="en-US" sz="2000" b="0" dirty="0">
                <a:latin typeface="Times New Roman" panose="02020603050405020304" pitchFamily="18" charset="0"/>
                <a:ea typeface="Arial"/>
                <a:cs typeface="Times New Roman" panose="02020603050405020304" pitchFamily="18" charset="0"/>
                <a:sym typeface="Arial"/>
              </a:rPr>
              <a:t>:</a:t>
            </a:r>
            <a:r>
              <a:rPr lang="en-US" sz="200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To be discussed in the working group meetings</a:t>
            </a:r>
          </a:p>
          <a:p>
            <a:pPr marL="127000" indent="0">
              <a:spcBef>
                <a:spcPts val="0"/>
              </a:spcBef>
              <a:buClr>
                <a:schemeClr val="dk1"/>
              </a:buClr>
              <a:buSzPts val="1600"/>
            </a:pPr>
            <a:endParaRPr lang="en-US" sz="200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p>
          <a:p>
            <a:pPr marL="412750"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If </a:t>
            </a:r>
            <a:r>
              <a:rPr lang="en-US" sz="1800" b="0" dirty="0">
                <a:latin typeface="Times New Roman" panose="02020603050405020304" pitchFamily="18" charset="0"/>
                <a:ea typeface="Arial"/>
                <a:cs typeface="Times New Roman" panose="02020603050405020304" pitchFamily="18" charset="0"/>
                <a:sym typeface="Arial"/>
              </a:rPr>
              <a:t>UE to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COT sharing is allowed without restrictions it can be used to circumvent the principles of fair channel access. Some of the examples are as follows:</a:t>
            </a:r>
          </a:p>
          <a:p>
            <a:pPr marL="869950" lvl="1"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The </a:t>
            </a:r>
            <a:r>
              <a:rPr lang="en-US" sz="1800" b="0" dirty="0">
                <a:latin typeface="Times New Roman" panose="02020603050405020304" pitchFamily="18" charset="0"/>
                <a:ea typeface="Arial"/>
                <a:cs typeface="Times New Roman" panose="02020603050405020304" pitchFamily="18" charset="0"/>
                <a:sym typeface="Arial"/>
              </a:rPr>
              <a:t>ED threshold used for CAT4 LBT to win a COT is proportional to the maximum transmit power of a device. However, if UE-</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COT sharing is allowed without restrictions, a COT that is won with a lower ED threshold due to the lower maximum transmit power of a UE can be used by a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which has a much higher transmit power.</a:t>
            </a:r>
          </a:p>
          <a:p>
            <a:pPr marL="869950" lvl="1"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It </a:t>
            </a:r>
            <a:r>
              <a:rPr lang="en-US" sz="1800" b="0" dirty="0">
                <a:latin typeface="Times New Roman" panose="02020603050405020304" pitchFamily="18" charset="0"/>
                <a:ea typeface="Arial"/>
                <a:cs typeface="Times New Roman" panose="02020603050405020304" pitchFamily="18" charset="0"/>
                <a:sym typeface="Arial"/>
              </a:rPr>
              <a:t>can be used by a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to circumvent congestion in its </a:t>
            </a:r>
            <a:r>
              <a:rPr lang="en-US" sz="1800" b="0" dirty="0" err="1">
                <a:latin typeface="Times New Roman" panose="02020603050405020304" pitchFamily="18" charset="0"/>
                <a:ea typeface="Arial"/>
                <a:cs typeface="Times New Roman" panose="02020603050405020304" pitchFamily="18" charset="0"/>
                <a:sym typeface="Arial"/>
              </a:rPr>
              <a:t>neighbourhood</a:t>
            </a:r>
            <a:r>
              <a:rPr lang="en-US" sz="1800" b="0" dirty="0">
                <a:latin typeface="Times New Roman" panose="02020603050405020304" pitchFamily="18" charset="0"/>
                <a:ea typeface="Arial"/>
                <a:cs typeface="Times New Roman" panose="02020603050405020304" pitchFamily="18" charset="0"/>
                <a:sym typeface="Arial"/>
              </a:rPr>
              <a:t> by directing a UE that experiences the least congestion to win the COT and then handover the COT to the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for its own transmission. </a:t>
            </a:r>
          </a:p>
          <a:p>
            <a:pPr marL="412750"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So, </a:t>
            </a:r>
            <a:r>
              <a:rPr lang="en-US" sz="1800" b="0" dirty="0">
                <a:latin typeface="Times New Roman" panose="02020603050405020304" pitchFamily="18" charset="0"/>
                <a:ea typeface="Arial"/>
                <a:cs typeface="Times New Roman" panose="02020603050405020304" pitchFamily="18" charset="0"/>
                <a:sym typeface="Arial"/>
              </a:rPr>
              <a:t>a procedure similar to AUL UE to </a:t>
            </a:r>
            <a:r>
              <a:rPr lang="en-US" sz="1800" b="0" dirty="0" err="1">
                <a:latin typeface="Times New Roman" panose="02020603050405020304" pitchFamily="18" charset="0"/>
                <a:ea typeface="Arial"/>
                <a:cs typeface="Times New Roman" panose="02020603050405020304" pitchFamily="18" charset="0"/>
                <a:sym typeface="Arial"/>
              </a:rPr>
              <a:t>eNB</a:t>
            </a:r>
            <a:r>
              <a:rPr lang="en-US" sz="1800" b="0" dirty="0">
                <a:latin typeface="Times New Roman" panose="02020603050405020304" pitchFamily="18" charset="0"/>
                <a:ea typeface="Arial"/>
                <a:cs typeface="Times New Roman" panose="02020603050405020304" pitchFamily="18" charset="0"/>
                <a:sym typeface="Arial"/>
              </a:rPr>
              <a:t> COT sharing as agreed in RAN1#92 can be considered as a starting point also keeping in mind the restrictions due to differences in the maximum transmit power between the UE and the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smtClean="0">
                <a:latin typeface="Times New Roman" panose="02020603050405020304" pitchFamily="18" charset="0"/>
                <a:ea typeface="Arial"/>
                <a:cs typeface="Times New Roman" panose="02020603050405020304" pitchFamily="18" charset="0"/>
                <a:sym typeface="Arial"/>
              </a:rPr>
              <a:t>.</a:t>
            </a:r>
            <a:endParaRPr lang="en-US" sz="1800" b="0" dirty="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8161348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7999</TotalTime>
  <Words>1497</Words>
  <Application>Microsoft Office PowerPoint</Application>
  <PresentationFormat>Custom</PresentationFormat>
  <Paragraphs>141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3GPP RAN1 status on NR-Unlicensed</vt:lpstr>
      <vt:lpstr>Abstract</vt:lpstr>
      <vt:lpstr>Outline</vt:lpstr>
      <vt:lpstr>RAN1: NR-Unlicensed</vt:lpstr>
      <vt:lpstr>RAN1: NR-Unlicensed</vt:lpstr>
      <vt:lpstr>RAN1: NR-Unlicensed</vt:lpstr>
      <vt:lpstr>RAN1: NR-Unlicensed</vt:lpstr>
      <vt:lpstr>RAN1: NR-Unlicensed</vt:lpstr>
      <vt:lpstr>RAN1: NR-Unlicensed</vt:lpstr>
      <vt:lpstr>RAN1: NR-Unlicensed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BRCM</cp:lastModifiedBy>
  <cp:revision>201</cp:revision>
  <dcterms:modified xsi:type="dcterms:W3CDTF">2019-01-17T19:41:15Z</dcterms:modified>
</cp:coreProperties>
</file>