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5" r:id="rId3"/>
    <p:sldId id="275" r:id="rId4"/>
    <p:sldId id="274" r:id="rId5"/>
    <p:sldId id="276" r:id="rId6"/>
    <p:sldId id="277" r:id="rId7"/>
    <p:sldId id="278" r:id="rId8"/>
    <p:sldId id="279" r:id="rId9"/>
  </p:sldIdLst>
  <p:sldSz cx="9144000" cy="6858000" type="screen4x3"/>
  <p:notesSz cx="6807200" cy="9939338"/>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5pPr>
    <a:lvl6pPr marL="2286000" algn="l" defTabSz="914400" rtl="0" eaLnBrk="1" latinLnBrk="0" hangingPunct="1">
      <a:defRPr kumimoji="1" sz="1200" kern="1200">
        <a:solidFill>
          <a:schemeClr val="tx1"/>
        </a:solidFill>
        <a:latin typeface="Times New Roman" panose="02020603050405020304" pitchFamily="18" charset="0"/>
        <a:ea typeface="굴림" panose="020B0600000101010101" pitchFamily="34" charset="-127"/>
        <a:cs typeface="+mn-cs"/>
      </a:defRPr>
    </a:lvl6pPr>
    <a:lvl7pPr marL="2743200" algn="l" defTabSz="914400" rtl="0" eaLnBrk="1" latinLnBrk="0" hangingPunct="1">
      <a:defRPr kumimoji="1" sz="1200" kern="1200">
        <a:solidFill>
          <a:schemeClr val="tx1"/>
        </a:solidFill>
        <a:latin typeface="Times New Roman" panose="02020603050405020304" pitchFamily="18" charset="0"/>
        <a:ea typeface="굴림" panose="020B0600000101010101" pitchFamily="34" charset="-127"/>
        <a:cs typeface="+mn-cs"/>
      </a:defRPr>
    </a:lvl7pPr>
    <a:lvl8pPr marL="3200400" algn="l" defTabSz="914400" rtl="0" eaLnBrk="1" latinLnBrk="0" hangingPunct="1">
      <a:defRPr kumimoji="1" sz="1200" kern="1200">
        <a:solidFill>
          <a:schemeClr val="tx1"/>
        </a:solidFill>
        <a:latin typeface="Times New Roman" panose="02020603050405020304" pitchFamily="18" charset="0"/>
        <a:ea typeface="굴림" panose="020B0600000101010101" pitchFamily="34" charset="-127"/>
        <a:cs typeface="+mn-cs"/>
      </a:defRPr>
    </a:lvl8pPr>
    <a:lvl9pPr marL="3657600" algn="l" defTabSz="914400" rtl="0" eaLnBrk="1" latinLnBrk="0" hangingPunct="1">
      <a:defRPr kumimoji="1" sz="1200" kern="1200">
        <a:solidFill>
          <a:schemeClr val="tx1"/>
        </a:solidFill>
        <a:latin typeface="Times New Roman" panose="02020603050405020304" pitchFamily="18" charset="0"/>
        <a:ea typeface="굴림" panose="020B0600000101010101" pitchFamily="34"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C31"/>
    <a:srgbClr val="00863D"/>
    <a:srgbClr val="168420"/>
    <a:srgbClr val="0000FF"/>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6" autoAdjust="0"/>
    <p:restoredTop sz="95000" autoAdjust="0"/>
  </p:normalViewPr>
  <p:slideViewPr>
    <p:cSldViewPr>
      <p:cViewPr varScale="1">
        <p:scale>
          <a:sx n="112" d="100"/>
          <a:sy n="112" d="100"/>
        </p:scale>
        <p:origin x="1656" y="184"/>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3131"/>
        <p:guide pos="21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29063" y="203200"/>
            <a:ext cx="2195512" cy="214313"/>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82625" y="203200"/>
            <a:ext cx="915988" cy="214313"/>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4551363" y="9620250"/>
            <a:ext cx="16510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068638" y="962025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1740D257-6329-40BC-9B47-6EEE98370E78}" type="slidenum">
              <a:rPr lang="en-US" altLang="ko-KR"/>
              <a:pPr>
                <a:defRPr/>
              </a:pPr>
              <a:t>‹#›</a:t>
            </a:fld>
            <a:endParaRPr lang="en-US" altLang="ko-KR"/>
          </a:p>
        </p:txBody>
      </p:sp>
      <p:sp>
        <p:nvSpPr>
          <p:cNvPr id="5126" name="Line 6"/>
          <p:cNvSpPr>
            <a:spLocks noChangeShapeType="1"/>
          </p:cNvSpPr>
          <p:nvPr/>
        </p:nvSpPr>
        <p:spPr bwMode="auto">
          <a:xfrm>
            <a:off x="681038" y="414338"/>
            <a:ext cx="54451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681038" y="9620250"/>
            <a:ext cx="717550" cy="184150"/>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681038" y="9607550"/>
            <a:ext cx="55959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5864239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70338" y="117475"/>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41350" y="117475"/>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927100" y="750888"/>
            <a:ext cx="4953000" cy="37147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06463" y="4721225"/>
            <a:ext cx="4994275" cy="44735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054475" y="9623425"/>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149600" y="9623425"/>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7B779CB7-9446-4D5C-BA99-A5E091176DF9}" type="slidenum">
              <a:rPr lang="en-US" altLang="ko-KR"/>
              <a:pPr>
                <a:defRPr/>
              </a:pPr>
              <a:t>‹#›</a:t>
            </a:fld>
            <a:endParaRPr lang="en-US" altLang="ko-KR"/>
          </a:p>
        </p:txBody>
      </p:sp>
      <p:sp>
        <p:nvSpPr>
          <p:cNvPr id="8200" name="Rectangle 8"/>
          <p:cNvSpPr>
            <a:spLocks noChangeArrowheads="1"/>
          </p:cNvSpPr>
          <p:nvPr/>
        </p:nvSpPr>
        <p:spPr bwMode="auto">
          <a:xfrm>
            <a:off x="711200" y="9623425"/>
            <a:ext cx="717550"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711200" y="9621838"/>
            <a:ext cx="538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p:cNvSpPr>
            <a:spLocks noChangeShapeType="1"/>
          </p:cNvSpPr>
          <p:nvPr/>
        </p:nvSpPr>
        <p:spPr bwMode="auto">
          <a:xfrm>
            <a:off x="636588" y="317500"/>
            <a:ext cx="55340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71006599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802.11-yy/xxxxr0</a:t>
            </a:r>
          </a:p>
        </p:txBody>
      </p:sp>
      <p:sp>
        <p:nvSpPr>
          <p:cNvPr id="5" name="Date Placeholder 4"/>
          <p:cNvSpPr>
            <a:spLocks noGrp="1"/>
          </p:cNvSpPr>
          <p:nvPr>
            <p:ph type="dt" idx="11"/>
          </p:nvPr>
        </p:nvSpPr>
        <p:spPr/>
        <p:txBody>
          <a:bodyPr/>
          <a:lstStyle/>
          <a:p>
            <a:pPr>
              <a:defRPr/>
            </a:pPr>
            <a:r>
              <a:rPr lang="en-US"/>
              <a:t>Month Year</a:t>
            </a:r>
          </a:p>
        </p:txBody>
      </p:sp>
      <p:sp>
        <p:nvSpPr>
          <p:cNvPr id="6" name="Footer Placeholder 5"/>
          <p:cNvSpPr>
            <a:spLocks noGrp="1"/>
          </p:cNvSpPr>
          <p:nvPr>
            <p:ph type="ftr" sz="quarter" idx="12"/>
          </p:nvPr>
        </p:nvSpPr>
        <p:spPr/>
        <p:txBody>
          <a:bodyPr/>
          <a:lstStyle/>
          <a:p>
            <a:pPr lvl="4">
              <a:defRPr/>
            </a:pPr>
            <a:r>
              <a:rPr lang="en-US"/>
              <a:t>John Doe, Some Company</a:t>
            </a:r>
          </a:p>
        </p:txBody>
      </p:sp>
      <p:sp>
        <p:nvSpPr>
          <p:cNvPr id="7" name="Slide Number Placeholder 6"/>
          <p:cNvSpPr>
            <a:spLocks noGrp="1"/>
          </p:cNvSpPr>
          <p:nvPr>
            <p:ph type="sldNum" sz="quarter" idx="13"/>
          </p:nvPr>
        </p:nvSpPr>
        <p:spPr/>
        <p:txBody>
          <a:bodyPr/>
          <a:lstStyle/>
          <a:p>
            <a:pPr>
              <a:defRPr/>
            </a:pPr>
            <a:r>
              <a:rPr lang="en-US" altLang="ko-KR"/>
              <a:t>Page </a:t>
            </a:r>
            <a:fld id="{7B779CB7-9446-4D5C-BA99-A5E091176DF9}" type="slidenum">
              <a:rPr lang="en-US" altLang="ko-KR" smtClean="0"/>
              <a:pPr>
                <a:defRPr/>
              </a:pPr>
              <a:t>1</a:t>
            </a:fld>
            <a:endParaRPr lang="en-US" altLang="ko-KR"/>
          </a:p>
        </p:txBody>
      </p:sp>
    </p:spTree>
    <p:extLst>
      <p:ext uri="{BB962C8B-B14F-4D97-AF65-F5344CB8AC3E}">
        <p14:creationId xmlns:p14="http://schemas.microsoft.com/office/powerpoint/2010/main" val="4035940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ltLang="ko-KR"/>
              <a:t>Page </a:t>
            </a:r>
            <a:fld id="{7B779CB7-9446-4D5C-BA99-A5E091176DF9}" type="slidenum">
              <a:rPr lang="en-US" altLang="ko-KR" smtClean="0"/>
              <a:pPr>
                <a:defRPr/>
              </a:pPr>
              <a:t>6</a:t>
            </a:fld>
            <a:endParaRPr lang="en-US" altLang="ko-KR"/>
          </a:p>
        </p:txBody>
      </p:sp>
    </p:spTree>
    <p:extLst>
      <p:ext uri="{BB962C8B-B14F-4D97-AF65-F5344CB8AC3E}">
        <p14:creationId xmlns:p14="http://schemas.microsoft.com/office/powerpoint/2010/main" val="136986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3375"/>
            <a:ext cx="968375" cy="276225"/>
          </a:xfrm>
          <a:prstGeom prst="rect">
            <a:avLst/>
          </a:prstGeom>
        </p:spPr>
        <p:txBody>
          <a:bodyPr/>
          <a:lstStyle>
            <a:lvl1pPr>
              <a:defRPr/>
            </a:lvl1pPr>
          </a:lstStyle>
          <a:p>
            <a:pPr>
              <a:defRPr/>
            </a:pPr>
            <a:r>
              <a:rPr lang="en-US" altLang="ko-KR"/>
              <a:t>May 2016</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dirty="0"/>
              <a:t>Slide </a:t>
            </a:r>
            <a:fld id="{182AEE90-7598-4099-B9AA-BD5488E360BA}" type="slidenum">
              <a:rPr lang="en-US" altLang="ko-KR"/>
              <a:pPr>
                <a:defRPr/>
              </a:pPr>
              <a:t>‹#›</a:t>
            </a:fld>
            <a:endParaRPr lang="en-US" altLang="ko-KR" dirty="0"/>
          </a:p>
        </p:txBody>
      </p:sp>
      <p:sp>
        <p:nvSpPr>
          <p:cNvPr id="7" name="Footer Placeholder 6"/>
          <p:cNvSpPr>
            <a:spLocks noGrp="1"/>
          </p:cNvSpPr>
          <p:nvPr>
            <p:ph type="ftr" sz="quarter" idx="13"/>
          </p:nvPr>
        </p:nvSpPr>
        <p:spPr/>
        <p:txBody>
          <a:bodyPr/>
          <a:lstStyle/>
          <a:p>
            <a:pPr>
              <a:defRPr/>
            </a:pPr>
            <a:r>
              <a:rPr lang="en-US" altLang="ko-KR"/>
              <a:t>Robert Stacey, Intel</a:t>
            </a:r>
            <a:endParaRPr lang="en-US" altLang="ko-KR" dirty="0"/>
          </a:p>
        </p:txBody>
      </p:sp>
    </p:spTree>
    <p:extLst>
      <p:ext uri="{BB962C8B-B14F-4D97-AF65-F5344CB8AC3E}">
        <p14:creationId xmlns:p14="http://schemas.microsoft.com/office/powerpoint/2010/main" val="1283477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p:cNvSpPr>
            <a:spLocks noGrp="1"/>
          </p:cNvSpPr>
          <p:nvPr>
            <p:ph type="dt" sz="half" idx="10"/>
          </p:nvPr>
        </p:nvSpPr>
        <p:spPr>
          <a:xfrm>
            <a:off x="696913" y="333375"/>
            <a:ext cx="968375" cy="276225"/>
          </a:xfrm>
          <a:prstGeom prst="rect">
            <a:avLst/>
          </a:prstGeom>
        </p:spPr>
        <p:txBody>
          <a:bodyPr/>
          <a:lstStyle/>
          <a:p>
            <a:pPr>
              <a:defRPr/>
            </a:pPr>
            <a:r>
              <a:rPr lang="en-US"/>
              <a:t>May 2016</a:t>
            </a:r>
            <a:endParaRPr lang="en-US" dirty="0"/>
          </a:p>
        </p:txBody>
      </p:sp>
      <p:sp>
        <p:nvSpPr>
          <p:cNvPr id="9" name="Footer Placeholder 8"/>
          <p:cNvSpPr>
            <a:spLocks noGrp="1"/>
          </p:cNvSpPr>
          <p:nvPr>
            <p:ph type="ftr" sz="quarter" idx="11"/>
          </p:nvPr>
        </p:nvSpPr>
        <p:spPr/>
        <p:txBody>
          <a:bodyPr/>
          <a:lstStyle/>
          <a:p>
            <a:pPr>
              <a:defRPr/>
            </a:pPr>
            <a:r>
              <a:rPr lang="en-US" altLang="ko-KR"/>
              <a:t>Robert Stacey, Intel</a:t>
            </a:r>
            <a:endParaRPr lang="en-US" altLang="ko-KR" dirty="0"/>
          </a:p>
        </p:txBody>
      </p:sp>
      <p:sp>
        <p:nvSpPr>
          <p:cNvPr id="10" name="Slide Number Placeholder 9"/>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a:t>
            </a:fld>
            <a:endParaRPr lang="en-US" altLang="ko-KR"/>
          </a:p>
        </p:txBody>
      </p:sp>
    </p:spTree>
    <p:extLst>
      <p:ext uri="{BB962C8B-B14F-4D97-AF65-F5344CB8AC3E}">
        <p14:creationId xmlns:p14="http://schemas.microsoft.com/office/powerpoint/2010/main" val="3466968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9" name="Rectangle 5"/>
          <p:cNvSpPr>
            <a:spLocks noGrp="1" noChangeArrowheads="1"/>
          </p:cNvSpPr>
          <p:nvPr>
            <p:ph type="ftr" sz="quarter" idx="3"/>
          </p:nvPr>
        </p:nvSpPr>
        <p:spPr bwMode="auto">
          <a:xfrm>
            <a:off x="7468310" y="6475413"/>
            <a:ext cx="107561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Guoqing Li, Intel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77019F94-BFFD-4477-8F1E-0EB3EEE4A686}"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802.11-19/0184r1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a:xfrm>
            <a:off x="696913" y="334189"/>
            <a:ext cx="878446" cy="276999"/>
          </a:xfrm>
        </p:spPr>
        <p:txBody>
          <a:bodyPr/>
          <a:lstStyle/>
          <a:p>
            <a:pPr>
              <a:defRPr/>
            </a:pPr>
            <a:r>
              <a:rPr lang="en-US" dirty="0"/>
              <a:t>Jan 2019</a:t>
            </a:r>
          </a:p>
        </p:txBody>
      </p:sp>
      <p:sp>
        <p:nvSpPr>
          <p:cNvPr id="6" name="슬라이드 번호 개체 틀 5"/>
          <p:cNvSpPr>
            <a:spLocks noGrp="1"/>
          </p:cNvSpPr>
          <p:nvPr>
            <p:ph type="sldNum" sz="quarter" idx="12"/>
          </p:nvPr>
        </p:nvSpPr>
        <p:spPr>
          <a:xfrm>
            <a:off x="4344988" y="6475413"/>
            <a:ext cx="530225" cy="182562"/>
          </a:xfrm>
        </p:spPr>
        <p:txBody>
          <a:bodyPr/>
          <a:lstStyle/>
          <a:p>
            <a:pPr>
              <a:defRPr/>
            </a:pPr>
            <a:r>
              <a:rPr lang="en-US"/>
              <a:t>Slide </a:t>
            </a:r>
            <a:fld id="{E7E6215C-0148-4EB1-A390-22B113FC486F}" type="slidenum">
              <a:rPr lang="en-US" smtClean="0"/>
              <a:pPr>
                <a:defRPr/>
              </a:pPr>
              <a:t>1</a:t>
            </a:fld>
            <a:endParaRPr lang="en-US"/>
          </a:p>
        </p:txBody>
      </p:sp>
      <p:sp>
        <p:nvSpPr>
          <p:cNvPr id="7" name="标题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zh-CN" sz="2400" kern="0" dirty="0"/>
              <a:t>CID 16444 and 15178 discussion--Why 11ax should maintain current data channel access rules on 6GHz</a:t>
            </a:r>
            <a:endParaRPr lang="zh-CN" altLang="en-US" sz="2400" kern="0" dirty="0"/>
          </a:p>
        </p:txBody>
      </p:sp>
      <p:sp>
        <p:nvSpPr>
          <p:cNvPr id="8" name="Rectangle 6"/>
          <p:cNvSpPr txBox="1">
            <a:spLocks noChangeArrowheads="1"/>
          </p:cNvSpPr>
          <p:nvPr/>
        </p:nvSpPr>
        <p:spPr bwMode="auto">
          <a:xfrm>
            <a:off x="723900" y="1600597"/>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solidFill>
                  <a:schemeClr val="tx1"/>
                </a:solidFill>
                <a:effectLst/>
                <a:uLnTx/>
                <a:uFillTx/>
                <a:latin typeface="+mn-lt"/>
                <a:ea typeface="+mn-ea"/>
                <a:cs typeface="+mn-cs"/>
              </a:rPr>
              <a:t>Date:</a:t>
            </a:r>
            <a:r>
              <a:rPr kumimoji="0" lang="en-US" sz="2000" b="0" i="0" u="none" strike="noStrike" kern="0" cap="none" spc="0" normalizeH="0" baseline="0" noProof="0" dirty="0">
                <a:ln>
                  <a:noFill/>
                </a:ln>
                <a:solidFill>
                  <a:schemeClr val="tx1"/>
                </a:solidFill>
                <a:effectLst/>
                <a:uLnTx/>
                <a:uFillTx/>
                <a:latin typeface="+mn-lt"/>
                <a:ea typeface="+mn-ea"/>
                <a:cs typeface="+mn-cs"/>
              </a:rPr>
              <a:t> 2019-01-15</a:t>
            </a:r>
          </a:p>
        </p:txBody>
      </p:sp>
      <p:sp>
        <p:nvSpPr>
          <p:cNvPr id="9" name="Rectangle 12"/>
          <p:cNvSpPr>
            <a:spLocks noChangeArrowheads="1"/>
          </p:cNvSpPr>
          <p:nvPr/>
        </p:nvSpPr>
        <p:spPr bwMode="auto">
          <a:xfrm>
            <a:off x="218992" y="2001242"/>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1" name="Table 12"/>
          <p:cNvGraphicFramePr>
            <a:graphicFrameLocks noGrp="1"/>
          </p:cNvGraphicFramePr>
          <p:nvPr>
            <p:extLst>
              <p:ext uri="{D42A27DB-BD31-4B8C-83A1-F6EECF244321}">
                <p14:modId xmlns:p14="http://schemas.microsoft.com/office/powerpoint/2010/main" val="288508100"/>
              </p:ext>
            </p:extLst>
          </p:nvPr>
        </p:nvGraphicFramePr>
        <p:xfrm>
          <a:off x="1401679" y="2181899"/>
          <a:ext cx="6416841" cy="4210768"/>
        </p:xfrm>
        <a:graphic>
          <a:graphicData uri="http://schemas.openxmlformats.org/drawingml/2006/table">
            <a:tbl>
              <a:tblPr firstRow="1" bandRow="1">
                <a:tableStyleId>{F5AB1C69-6EDB-4FF4-983F-18BD219EF322}</a:tableStyleId>
              </a:tblPr>
              <a:tblGrid>
                <a:gridCol w="1231515">
                  <a:extLst>
                    <a:ext uri="{9D8B030D-6E8A-4147-A177-3AD203B41FA5}">
                      <a16:colId xmlns:a16="http://schemas.microsoft.com/office/drawing/2014/main" val="20000"/>
                    </a:ext>
                  </a:extLst>
                </a:gridCol>
                <a:gridCol w="1231515">
                  <a:extLst>
                    <a:ext uri="{9D8B030D-6E8A-4147-A177-3AD203B41FA5}">
                      <a16:colId xmlns:a16="http://schemas.microsoft.com/office/drawing/2014/main" val="909038835"/>
                    </a:ext>
                  </a:extLst>
                </a:gridCol>
                <a:gridCol w="1361148">
                  <a:extLst>
                    <a:ext uri="{9D8B030D-6E8A-4147-A177-3AD203B41FA5}">
                      <a16:colId xmlns:a16="http://schemas.microsoft.com/office/drawing/2014/main" val="20002"/>
                    </a:ext>
                  </a:extLst>
                </a:gridCol>
                <a:gridCol w="1101882">
                  <a:extLst>
                    <a:ext uri="{9D8B030D-6E8A-4147-A177-3AD203B41FA5}">
                      <a16:colId xmlns:a16="http://schemas.microsoft.com/office/drawing/2014/main" val="20003"/>
                    </a:ext>
                  </a:extLst>
                </a:gridCol>
                <a:gridCol w="1490781">
                  <a:extLst>
                    <a:ext uri="{9D8B030D-6E8A-4147-A177-3AD203B41FA5}">
                      <a16:colId xmlns:a16="http://schemas.microsoft.com/office/drawing/2014/main" val="20004"/>
                    </a:ext>
                  </a:extLst>
                </a:gridCol>
              </a:tblGrid>
              <a:tr h="264132">
                <a:tc>
                  <a:txBody>
                    <a:bodyPr/>
                    <a:lstStyle/>
                    <a:p>
                      <a:pPr algn="ctr"/>
                      <a:r>
                        <a:rPr lang="en-US" sz="11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err="1">
                          <a:solidFill>
                            <a:schemeClr val="tx1"/>
                          </a:solidFill>
                        </a:rPr>
                        <a:t>Affliation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75452">
                <a:tc>
                  <a:txBody>
                    <a:bodyPr/>
                    <a:lstStyle/>
                    <a:p>
                      <a:pPr marL="0" marR="0" algn="ctr">
                        <a:spcBef>
                          <a:spcPts val="0"/>
                        </a:spcBef>
                        <a:spcAft>
                          <a:spcPts val="0"/>
                        </a:spcAft>
                      </a:pPr>
                      <a:r>
                        <a:rPr lang="en-US" sz="1200" dirty="0">
                          <a:latin typeface="Times New Roman"/>
                          <a:ea typeface="Times New Roman"/>
                          <a:cs typeface="Arial"/>
                        </a:rPr>
                        <a:t>Guoqing Li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marL="0" marR="0" algn="ctr">
                        <a:spcBef>
                          <a:spcPts val="0"/>
                        </a:spcBef>
                        <a:spcAft>
                          <a:spcPts val="0"/>
                        </a:spcAft>
                      </a:pPr>
                      <a:r>
                        <a:rPr lang="en-US" sz="1200" dirty="0">
                          <a:latin typeface="Times New Roman"/>
                          <a:ea typeface="Times New Roman"/>
                          <a:cs typeface="Arial"/>
                        </a:rPr>
                        <a:t>Apple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4">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4">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err="1">
                          <a:latin typeface="Times New Roman"/>
                          <a:ea typeface="Times New Roman"/>
                          <a:cs typeface="Arial"/>
                        </a:rPr>
                        <a:t>Guoqing_li@apple.com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75452">
                <a:tc>
                  <a:txBody>
                    <a:bodyPr/>
                    <a:lstStyle/>
                    <a:p>
                      <a:pPr marL="0" marR="0" algn="ctr">
                        <a:spcBef>
                          <a:spcPts val="0"/>
                        </a:spcBef>
                        <a:spcAft>
                          <a:spcPts val="0"/>
                        </a:spcAft>
                      </a:pPr>
                      <a:r>
                        <a:rPr lang="en-US" sz="1200" dirty="0">
                          <a:latin typeface="+mn-lt"/>
                          <a:ea typeface="Times New Roman"/>
                          <a:cs typeface="Arial"/>
                        </a:rPr>
                        <a:t>Jarkko Kneck</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75452">
                <a:tc>
                  <a:txBody>
                    <a:bodyPr/>
                    <a:lstStyle/>
                    <a:p>
                      <a:pPr marL="0" marR="0" algn="ctr">
                        <a:spcBef>
                          <a:spcPts val="0"/>
                        </a:spcBef>
                        <a:spcAft>
                          <a:spcPts val="0"/>
                        </a:spcAft>
                      </a:pPr>
                      <a:r>
                        <a:rPr lang="en-US" sz="1200" dirty="0">
                          <a:latin typeface="Times New Roman"/>
                          <a:ea typeface="Times New Roman"/>
                          <a:cs typeface="Arial"/>
                        </a:rPr>
                        <a:t>Chris Hartman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75452">
                <a:tc>
                  <a:txBody>
                    <a:bodyPr/>
                    <a:lstStyle/>
                    <a:p>
                      <a:pPr marL="0" marR="0" algn="ctr">
                        <a:spcBef>
                          <a:spcPts val="0"/>
                        </a:spcBef>
                        <a:spcAft>
                          <a:spcPts val="0"/>
                        </a:spcAft>
                      </a:pPr>
                      <a:r>
                        <a:rPr lang="en-US" sz="1200" dirty="0">
                          <a:latin typeface="Times New Roman"/>
                          <a:ea typeface="Times New Roman"/>
                          <a:cs typeface="Arial"/>
                        </a:rPr>
                        <a:t>Yong Liu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28887242"/>
                  </a:ext>
                </a:extLst>
              </a:tr>
              <a:tr h="275452">
                <a:tc>
                  <a:txBody>
                    <a:bodyPr/>
                    <a:lstStyle/>
                    <a:p>
                      <a:pPr marL="0" marR="0" algn="ctr">
                        <a:spcBef>
                          <a:spcPts val="0"/>
                        </a:spcBef>
                        <a:spcAft>
                          <a:spcPts val="0"/>
                        </a:spcAft>
                      </a:pPr>
                      <a:r>
                        <a:rPr lang="en-US" sz="1200" dirty="0">
                          <a:latin typeface="Times New Roman"/>
                          <a:ea typeface="Times New Roman"/>
                          <a:cs typeface="Arial"/>
                        </a:rPr>
                        <a:t>Qi Wang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96656587"/>
                  </a:ext>
                </a:extLst>
              </a:tr>
              <a:tr h="275452">
                <a:tc>
                  <a:txBody>
                    <a:bodyPr/>
                    <a:lstStyle/>
                    <a:p>
                      <a:pPr marL="0" marR="0" algn="ctr">
                        <a:spcBef>
                          <a:spcPts val="0"/>
                        </a:spcBef>
                        <a:spcAft>
                          <a:spcPts val="0"/>
                        </a:spcAft>
                      </a:pPr>
                      <a:r>
                        <a:rPr lang="en-US" sz="1200" dirty="0">
                          <a:latin typeface="Times New Roman"/>
                          <a:ea typeface="Times New Roman"/>
                          <a:cs typeface="Arial"/>
                        </a:rPr>
                        <a:t>Laurent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lgn="ctr">
                        <a:spcBef>
                          <a:spcPts val="0"/>
                        </a:spcBef>
                        <a:spcAft>
                          <a:spcPts val="0"/>
                        </a:spcAft>
                      </a:pPr>
                      <a:r>
                        <a:rPr lang="en-US" sz="1200" dirty="0">
                          <a:latin typeface="Times New Roman"/>
                          <a:ea typeface="Times New Roman"/>
                          <a:cs typeface="Arial"/>
                        </a:rPr>
                        <a:t>Intel</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75452">
                <a:tc>
                  <a:txBody>
                    <a:bodyPr/>
                    <a:lstStyle/>
                    <a:p>
                      <a:pPr marL="0" marR="0" algn="ctr">
                        <a:spcBef>
                          <a:spcPts val="0"/>
                        </a:spcBef>
                        <a:spcAft>
                          <a:spcPts val="0"/>
                        </a:spcAft>
                      </a:pPr>
                      <a:r>
                        <a:rPr lang="en-US" sz="1200" dirty="0">
                          <a:latin typeface="Times New Roman"/>
                          <a:ea typeface="Times New Roman"/>
                          <a:cs typeface="Arial"/>
                        </a:rPr>
                        <a:t>Robert Stacey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75452">
                <a:tc>
                  <a:txBody>
                    <a:bodyPr/>
                    <a:lstStyle/>
                    <a:p>
                      <a:pPr marL="0" marR="0" algn="ctr">
                        <a:spcBef>
                          <a:spcPts val="0"/>
                        </a:spcBef>
                        <a:spcAft>
                          <a:spcPts val="0"/>
                        </a:spcAft>
                      </a:pPr>
                      <a:r>
                        <a:rPr lang="en-US" sz="1200" dirty="0">
                          <a:latin typeface="Times New Roman"/>
                          <a:ea typeface="Times New Roman"/>
                          <a:cs typeface="Arial"/>
                        </a:rPr>
                        <a:t>Thomas </a:t>
                      </a:r>
                      <a:r>
                        <a:rPr lang="en-US" sz="1200" dirty="0" err="1">
                          <a:latin typeface="Times New Roman"/>
                          <a:ea typeface="Times New Roman"/>
                          <a:cs typeface="Arial"/>
                        </a:rPr>
                        <a:t>Derham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latin typeface="Times New Roman"/>
                          <a:ea typeface="Times New Roman"/>
                          <a:cs typeface="Arial"/>
                        </a:rPr>
                        <a:t>Broadcom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275452">
                <a:tc>
                  <a:txBody>
                    <a:bodyPr/>
                    <a:lstStyle/>
                    <a:p>
                      <a:pPr marL="0" marR="0" algn="ctr">
                        <a:spcBef>
                          <a:spcPts val="0"/>
                        </a:spcBef>
                        <a:spcAft>
                          <a:spcPts val="0"/>
                        </a:spcAft>
                      </a:pPr>
                      <a:r>
                        <a:rPr lang="en-US" sz="1200" dirty="0" err="1">
                          <a:latin typeface="Times New Roman"/>
                          <a:ea typeface="Times New Roman"/>
                          <a:cs typeface="Arial"/>
                        </a:rPr>
                        <a:t>Tomo</a:t>
                      </a:r>
                      <a:r>
                        <a:rPr lang="en-US" sz="1200" dirty="0">
                          <a:latin typeface="Times New Roman"/>
                          <a:ea typeface="Times New Roman"/>
                          <a:cs typeface="Arial"/>
                        </a:rPr>
                        <a:t>  Adachi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latin typeface="Times New Roman"/>
                          <a:ea typeface="Times New Roman"/>
                          <a:cs typeface="Arial"/>
                        </a:rPr>
                        <a:t>Toshiba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275452">
                <a:tc>
                  <a:txBody>
                    <a:bodyPr/>
                    <a:lstStyle/>
                    <a:p>
                      <a:pPr marL="0" marR="0" algn="ctr">
                        <a:spcBef>
                          <a:spcPts val="0"/>
                        </a:spcBef>
                        <a:spcAft>
                          <a:spcPts val="0"/>
                        </a:spcAft>
                      </a:pPr>
                      <a:r>
                        <a:rPr lang="en-US" sz="1200" dirty="0" err="1">
                          <a:latin typeface="Times New Roman"/>
                          <a:ea typeface="Times New Roman"/>
                          <a:cs typeface="Arial"/>
                        </a:rPr>
                        <a:t>Saishankar</a:t>
                      </a:r>
                      <a:r>
                        <a:rPr lang="en-US" sz="1200" dirty="0">
                          <a:latin typeface="Times New Roman"/>
                          <a:ea typeface="Times New Roman"/>
                          <a:cs typeface="Arial"/>
                        </a:rPr>
                        <a:t> </a:t>
                      </a:r>
                      <a:r>
                        <a:rPr lang="en-US" sz="1200" dirty="0" err="1">
                          <a:latin typeface="Times New Roman"/>
                          <a:ea typeface="Times New Roman"/>
                          <a:cs typeface="Arial"/>
                        </a:rPr>
                        <a:t>Nandagopalan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err="1">
                          <a:latin typeface="Times New Roman"/>
                          <a:ea typeface="Times New Roman"/>
                          <a:cs typeface="Arial"/>
                        </a:rPr>
                        <a:t>Cypreess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275452">
                <a:tc>
                  <a:txBody>
                    <a:bodyPr/>
                    <a:lstStyle/>
                    <a:p>
                      <a:pPr marL="0" marR="0" algn="ctr">
                        <a:spcBef>
                          <a:spcPts val="0"/>
                        </a:spcBef>
                        <a:spcAft>
                          <a:spcPts val="0"/>
                        </a:spcAft>
                      </a:pPr>
                      <a:r>
                        <a:rPr lang="en-US" sz="1200" dirty="0">
                          <a:latin typeface="Times New Roman"/>
                          <a:ea typeface="Times New Roman"/>
                          <a:cs typeface="Arial"/>
                        </a:rPr>
                        <a:t>Sean Coffey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err="1">
                          <a:latin typeface="Times New Roman"/>
                          <a:ea typeface="Times New Roman"/>
                          <a:cs typeface="Arial"/>
                        </a:rPr>
                        <a:t>RealTek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275452">
                <a:tc>
                  <a:txBody>
                    <a:bodyPr/>
                    <a:lstStyle/>
                    <a:p>
                      <a:pPr marL="0" marR="0" algn="ctr">
                        <a:spcBef>
                          <a:spcPts val="0"/>
                        </a:spcBef>
                        <a:spcAft>
                          <a:spcPts val="0"/>
                        </a:spcAft>
                      </a:pPr>
                      <a:r>
                        <a:rPr lang="en-US" sz="1200" dirty="0">
                          <a:latin typeface="Times New Roman"/>
                          <a:ea typeface="Times New Roman"/>
                          <a:cs typeface="Arial"/>
                        </a:rPr>
                        <a:t>James Yee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latin typeface="Times New Roman"/>
                          <a:ea typeface="Times New Roman"/>
                          <a:cs typeface="Arial"/>
                        </a:rPr>
                        <a:t>MediaTek</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73471812"/>
                  </a:ext>
                </a:extLst>
              </a:tr>
              <a:tr h="275452">
                <a:tc>
                  <a:txBody>
                    <a:bodyPr/>
                    <a:lstStyle/>
                    <a:p>
                      <a:pPr marL="0" marR="0" algn="ctr">
                        <a:spcBef>
                          <a:spcPts val="0"/>
                        </a:spcBef>
                        <a:spcAft>
                          <a:spcPts val="0"/>
                        </a:spcAft>
                      </a:pPr>
                      <a:r>
                        <a:rPr lang="en-US" sz="1200" dirty="0">
                          <a:latin typeface="Times New Roman"/>
                          <a:ea typeface="Times New Roman"/>
                          <a:cs typeface="Arial"/>
                        </a:rPr>
                        <a:t>Baron </a:t>
                      </a:r>
                      <a:r>
                        <a:rPr lang="en-US" sz="1200" dirty="0" err="1">
                          <a:latin typeface="Times New Roman"/>
                          <a:ea typeface="Times New Roman"/>
                          <a:cs typeface="Arial"/>
                        </a:rPr>
                        <a:t>Stehphane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lgn="ctr">
                        <a:spcBef>
                          <a:spcPts val="0"/>
                        </a:spcBef>
                        <a:spcAft>
                          <a:spcPts val="0"/>
                        </a:spcAft>
                      </a:pPr>
                      <a:r>
                        <a:rPr lang="en-US" sz="1200" dirty="0">
                          <a:latin typeface="Times New Roman"/>
                          <a:ea typeface="Times New Roman"/>
                          <a:cs typeface="Arial"/>
                        </a:rPr>
                        <a:t>Cannon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275452">
                <a:tc>
                  <a:txBody>
                    <a:bodyPr/>
                    <a:lstStyle/>
                    <a:p>
                      <a:pPr marL="0" marR="0" algn="ctr">
                        <a:spcBef>
                          <a:spcPts val="0"/>
                        </a:spcBef>
                        <a:spcAft>
                          <a:spcPts val="0"/>
                        </a:spcAft>
                      </a:pPr>
                      <a:r>
                        <a:rPr lang="en-US" sz="1200" dirty="0" err="1">
                          <a:latin typeface="Times New Roman"/>
                          <a:ea typeface="Times New Roman"/>
                          <a:cs typeface="Arial"/>
                        </a:rPr>
                        <a:t>Biger</a:t>
                      </a:r>
                      <a:r>
                        <a:rPr lang="en-US" sz="1200" dirty="0">
                          <a:latin typeface="Times New Roman"/>
                          <a:ea typeface="Times New Roman"/>
                          <a:cs typeface="Arial"/>
                        </a:rPr>
                        <a:t> Pascal</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0153996"/>
                  </a:ext>
                </a:extLst>
              </a:tr>
            </a:tbl>
          </a:graphicData>
        </a:graphic>
      </p:graphicFrame>
      <p:sp>
        <p:nvSpPr>
          <p:cNvPr id="2" name="Footer Placeholder 1"/>
          <p:cNvSpPr>
            <a:spLocks noGrp="1"/>
          </p:cNvSpPr>
          <p:nvPr>
            <p:ph type="ftr" sz="quarter" idx="11"/>
          </p:nvPr>
        </p:nvSpPr>
        <p:spPr>
          <a:xfrm>
            <a:off x="7383799" y="6475413"/>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1704820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687" y="471487"/>
            <a:ext cx="7772400" cy="1066800"/>
          </a:xfrm>
        </p:spPr>
        <p:txBody>
          <a:bodyPr/>
          <a:lstStyle/>
          <a:p>
            <a:r>
              <a:rPr lang="en-US" dirty="0"/>
              <a:t>Overview</a:t>
            </a:r>
          </a:p>
        </p:txBody>
      </p:sp>
      <p:sp>
        <p:nvSpPr>
          <p:cNvPr id="3" name="Content Placeholder 2"/>
          <p:cNvSpPr>
            <a:spLocks noGrp="1"/>
          </p:cNvSpPr>
          <p:nvPr>
            <p:ph idx="1"/>
          </p:nvPr>
        </p:nvSpPr>
        <p:spPr>
          <a:xfrm>
            <a:off x="723900" y="1447800"/>
            <a:ext cx="7772400" cy="5027613"/>
          </a:xfrm>
        </p:spPr>
        <p:txBody>
          <a:bodyPr/>
          <a:lstStyle/>
          <a:p>
            <a:r>
              <a:rPr lang="en-US" sz="2000" dirty="0"/>
              <a:t>In recent meetings, several contributions have been proposed regarding data channel access rules for 6GHz with somewhat similar principle: add more restrictions/disable STA’s EDCA usage on 6GHz and mostly rely on AP’s scheduling for data access</a:t>
            </a:r>
          </a:p>
          <a:p>
            <a:pPr lvl="1"/>
            <a:r>
              <a:rPr lang="en-US" sz="1600" dirty="0"/>
              <a:t>18/1256r0	</a:t>
            </a:r>
          </a:p>
          <a:p>
            <a:pPr lvl="1"/>
            <a:r>
              <a:rPr lang="en-US" sz="1600" dirty="0"/>
              <a:t>18/1827r1</a:t>
            </a:r>
          </a:p>
          <a:p>
            <a:pPr lvl="1"/>
            <a:r>
              <a:rPr lang="en-US" sz="1600" dirty="0"/>
              <a:t>18/1828r2</a:t>
            </a:r>
          </a:p>
          <a:p>
            <a:endParaRPr lang="en-US" sz="2000" dirty="0"/>
          </a:p>
          <a:p>
            <a:r>
              <a:rPr lang="en-US" sz="2000" dirty="0"/>
              <a:t>This contribution provides a different view from  the contributions above, and discuss why more EDCA restricting is not the right choice for 11ax on 6GHz</a:t>
            </a:r>
          </a:p>
          <a:p>
            <a:endParaRPr lang="en-US" sz="2000" dirty="0"/>
          </a:p>
          <a:p>
            <a:r>
              <a:rPr lang="en-US" sz="2000" dirty="0"/>
              <a:t>In the rest of the slides, we use UL OFDMA as an example of UL MU</a:t>
            </a:r>
            <a:endParaRPr lang="en-US" sz="1600" dirty="0"/>
          </a:p>
        </p:txBody>
      </p:sp>
      <p:sp>
        <p:nvSpPr>
          <p:cNvPr id="8" name="Slide Number Placeholder 7"/>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2</a:t>
            </a:fld>
            <a:endParaRPr lang="en-US" altLang="ko-KR"/>
          </a:p>
        </p:txBody>
      </p:sp>
      <p:sp>
        <p:nvSpPr>
          <p:cNvPr id="9" name="날짜 개체 틀 3">
            <a:extLst>
              <a:ext uri="{FF2B5EF4-FFF2-40B4-BE49-F238E27FC236}">
                <a16:creationId xmlns:a16="http://schemas.microsoft.com/office/drawing/2014/main" id="{E8DD4915-430E-8743-8269-264D2CE1F2EC}"/>
              </a:ext>
            </a:extLst>
          </p:cNvPr>
          <p:cNvSpPr>
            <a:spLocks noGrp="1"/>
          </p:cNvSpPr>
          <p:nvPr>
            <p:ph type="dt" sz="half" idx="10"/>
          </p:nvPr>
        </p:nvSpPr>
        <p:spPr>
          <a:xfrm>
            <a:off x="696913" y="334189"/>
            <a:ext cx="878446" cy="276999"/>
          </a:xfrm>
        </p:spPr>
        <p:txBody>
          <a:bodyPr/>
          <a:lstStyle/>
          <a:p>
            <a:pPr>
              <a:defRPr/>
            </a:pPr>
            <a:r>
              <a:rPr lang="en-US" dirty="0"/>
              <a:t>Jan 2019</a:t>
            </a:r>
          </a:p>
        </p:txBody>
      </p:sp>
      <p:sp>
        <p:nvSpPr>
          <p:cNvPr id="10" name="Footer Placeholder 1">
            <a:extLst>
              <a:ext uri="{FF2B5EF4-FFF2-40B4-BE49-F238E27FC236}">
                <a16:creationId xmlns:a16="http://schemas.microsoft.com/office/drawing/2014/main" id="{767DEEFA-AA6F-284D-B8D2-F97719AD1BD5}"/>
              </a:ext>
            </a:extLst>
          </p:cNvPr>
          <p:cNvSpPr>
            <a:spLocks noGrp="1"/>
          </p:cNvSpPr>
          <p:nvPr>
            <p:ph type="ftr" sz="quarter" idx="11"/>
          </p:nvPr>
        </p:nvSpPr>
        <p:spPr>
          <a:xfrm>
            <a:off x="7383799" y="6520934"/>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517124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56E35-4248-C847-8582-9B03113726B5}"/>
              </a:ext>
            </a:extLst>
          </p:cNvPr>
          <p:cNvSpPr>
            <a:spLocks noGrp="1"/>
          </p:cNvSpPr>
          <p:nvPr>
            <p:ph type="title"/>
          </p:nvPr>
        </p:nvSpPr>
        <p:spPr/>
        <p:txBody>
          <a:bodyPr/>
          <a:lstStyle/>
          <a:p>
            <a:r>
              <a:rPr lang="en-US" dirty="0"/>
              <a:t>Considerations</a:t>
            </a:r>
          </a:p>
        </p:txBody>
      </p:sp>
      <p:sp>
        <p:nvSpPr>
          <p:cNvPr id="3" name="Content Placeholder 2">
            <a:extLst>
              <a:ext uri="{FF2B5EF4-FFF2-40B4-BE49-F238E27FC236}">
                <a16:creationId xmlns:a16="http://schemas.microsoft.com/office/drawing/2014/main" id="{98706ACB-DF85-1C4C-A831-30D227836077}"/>
              </a:ext>
            </a:extLst>
          </p:cNvPr>
          <p:cNvSpPr>
            <a:spLocks noGrp="1"/>
          </p:cNvSpPr>
          <p:nvPr>
            <p:ph idx="1"/>
          </p:nvPr>
        </p:nvSpPr>
        <p:spPr>
          <a:xfrm>
            <a:off x="685800" y="1649730"/>
            <a:ext cx="7772400" cy="4343400"/>
          </a:xfrm>
        </p:spPr>
        <p:txBody>
          <a:bodyPr/>
          <a:lstStyle/>
          <a:p>
            <a:r>
              <a:rPr lang="en-US" dirty="0"/>
              <a:t>Here, we want to discuss several aspects </a:t>
            </a:r>
          </a:p>
          <a:p>
            <a:pPr lvl="1"/>
            <a:r>
              <a:rPr lang="en-US" dirty="0"/>
              <a:t>Multi-radio multi-protocol coexistence </a:t>
            </a:r>
          </a:p>
          <a:p>
            <a:pPr lvl="1"/>
            <a:r>
              <a:rPr lang="en-US" dirty="0"/>
              <a:t>Diverse set of performance metrics for future devices</a:t>
            </a:r>
          </a:p>
          <a:p>
            <a:pPr lvl="1"/>
            <a:r>
              <a:rPr lang="en-US" dirty="0"/>
              <a:t>“Fear of medium pollution”</a:t>
            </a:r>
          </a:p>
        </p:txBody>
      </p:sp>
      <p:sp>
        <p:nvSpPr>
          <p:cNvPr id="6" name="Slide Number Placeholder 5">
            <a:extLst>
              <a:ext uri="{FF2B5EF4-FFF2-40B4-BE49-F238E27FC236}">
                <a16:creationId xmlns:a16="http://schemas.microsoft.com/office/drawing/2014/main" id="{8EE31434-3A39-154B-9129-D08238DFC190}"/>
              </a:ext>
            </a:extLst>
          </p:cNvPr>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3</a:t>
            </a:fld>
            <a:endParaRPr lang="en-US" altLang="ko-KR"/>
          </a:p>
        </p:txBody>
      </p:sp>
      <p:sp>
        <p:nvSpPr>
          <p:cNvPr id="7" name="날짜 개체 틀 3">
            <a:extLst>
              <a:ext uri="{FF2B5EF4-FFF2-40B4-BE49-F238E27FC236}">
                <a16:creationId xmlns:a16="http://schemas.microsoft.com/office/drawing/2014/main" id="{CAF8C288-4985-2D44-9669-029920AE9B85}"/>
              </a:ext>
            </a:extLst>
          </p:cNvPr>
          <p:cNvSpPr>
            <a:spLocks noGrp="1"/>
          </p:cNvSpPr>
          <p:nvPr>
            <p:ph type="dt" sz="half" idx="10"/>
          </p:nvPr>
        </p:nvSpPr>
        <p:spPr>
          <a:xfrm>
            <a:off x="696913" y="334189"/>
            <a:ext cx="878446" cy="276999"/>
          </a:xfrm>
        </p:spPr>
        <p:txBody>
          <a:bodyPr/>
          <a:lstStyle/>
          <a:p>
            <a:pPr>
              <a:defRPr/>
            </a:pPr>
            <a:r>
              <a:rPr lang="en-US" dirty="0"/>
              <a:t>Jan 2019</a:t>
            </a:r>
          </a:p>
        </p:txBody>
      </p:sp>
      <p:sp>
        <p:nvSpPr>
          <p:cNvPr id="8" name="Footer Placeholder 1">
            <a:extLst>
              <a:ext uri="{FF2B5EF4-FFF2-40B4-BE49-F238E27FC236}">
                <a16:creationId xmlns:a16="http://schemas.microsoft.com/office/drawing/2014/main" id="{B9DB1AC8-590D-434C-9867-416771241A12}"/>
              </a:ext>
            </a:extLst>
          </p:cNvPr>
          <p:cNvSpPr>
            <a:spLocks noGrp="1"/>
          </p:cNvSpPr>
          <p:nvPr>
            <p:ph type="ftr" sz="quarter" idx="11"/>
          </p:nvPr>
        </p:nvSpPr>
        <p:spPr>
          <a:xfrm>
            <a:off x="7383799" y="6475413"/>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4058681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04BEA-F0A1-E040-96B1-453DB65D9D5A}"/>
              </a:ext>
            </a:extLst>
          </p:cNvPr>
          <p:cNvSpPr>
            <a:spLocks noGrp="1"/>
          </p:cNvSpPr>
          <p:nvPr>
            <p:ph type="title"/>
          </p:nvPr>
        </p:nvSpPr>
        <p:spPr/>
        <p:txBody>
          <a:bodyPr/>
          <a:lstStyle/>
          <a:p>
            <a:r>
              <a:rPr lang="en-US" dirty="0"/>
              <a:t>Coexistence Issues with UL MU</a:t>
            </a:r>
          </a:p>
        </p:txBody>
      </p:sp>
      <p:sp>
        <p:nvSpPr>
          <p:cNvPr id="3" name="Content Placeholder 2">
            <a:extLst>
              <a:ext uri="{FF2B5EF4-FFF2-40B4-BE49-F238E27FC236}">
                <a16:creationId xmlns:a16="http://schemas.microsoft.com/office/drawing/2014/main" id="{8A51263F-C4DC-9A49-8101-D74CED13D4A8}"/>
              </a:ext>
            </a:extLst>
          </p:cNvPr>
          <p:cNvSpPr>
            <a:spLocks noGrp="1"/>
          </p:cNvSpPr>
          <p:nvPr>
            <p:ph idx="1"/>
          </p:nvPr>
        </p:nvSpPr>
        <p:spPr/>
        <p:txBody>
          <a:bodyPr/>
          <a:lstStyle/>
          <a:p>
            <a:r>
              <a:rPr lang="en-US" sz="2000" b="0" dirty="0"/>
              <a:t>UL OFDMA is a very different transmission mode from legacy transmission mode in several ways:</a:t>
            </a:r>
          </a:p>
          <a:p>
            <a:pPr lvl="1"/>
            <a:r>
              <a:rPr lang="en-US" sz="1800" dirty="0"/>
              <a:t>Tx power is controlled by AP</a:t>
            </a:r>
          </a:p>
          <a:p>
            <a:pPr lvl="1"/>
            <a:r>
              <a:rPr lang="en-US" sz="1800" b="0" dirty="0"/>
              <a:t># of STS (Tx antennas) is controlled by AP</a:t>
            </a:r>
          </a:p>
          <a:p>
            <a:pPr lvl="1"/>
            <a:r>
              <a:rPr lang="en-US" sz="1800" dirty="0"/>
              <a:t>MCS is controlled by AP</a:t>
            </a:r>
            <a:endParaRPr lang="en-US" sz="1800" b="0" dirty="0"/>
          </a:p>
          <a:p>
            <a:pPr lvl="1"/>
            <a:r>
              <a:rPr lang="en-US" sz="1800" b="0" dirty="0"/>
              <a:t>S</a:t>
            </a:r>
            <a:r>
              <a:rPr lang="en-US" sz="1800" dirty="0"/>
              <a:t>tart of Tx is controlled by AP </a:t>
            </a:r>
          </a:p>
          <a:p>
            <a:pPr lvl="1"/>
            <a:r>
              <a:rPr lang="en-US" sz="1800" b="0" dirty="0"/>
              <a:t>Duration of Tx is controlled by AP</a:t>
            </a:r>
          </a:p>
          <a:p>
            <a:pPr lvl="2"/>
            <a:r>
              <a:rPr lang="en-US" sz="1600" dirty="0"/>
              <a:t>Padding is needed if there is not enough data</a:t>
            </a:r>
            <a:endParaRPr lang="en-US" sz="1600" b="0" dirty="0"/>
          </a:p>
          <a:p>
            <a:pPr lvl="1"/>
            <a:r>
              <a:rPr lang="en-US" sz="1800" dirty="0"/>
              <a:t>Mandatory response to trigger frame even if there is no real data from the device</a:t>
            </a:r>
          </a:p>
          <a:p>
            <a:pPr lvl="1"/>
            <a:endParaRPr lang="en-US" sz="1800" dirty="0"/>
          </a:p>
          <a:p>
            <a:r>
              <a:rPr lang="en-US" sz="2000" b="0" dirty="0"/>
              <a:t>As pointed out in 16/0657r0, without control over these aspects, the STA loses much of its flexibility to cope with various </a:t>
            </a:r>
            <a:r>
              <a:rPr lang="en-US" sz="2000" b="0" dirty="0" err="1"/>
              <a:t>coex</a:t>
            </a:r>
            <a:r>
              <a:rPr lang="en-US" sz="2000" b="0" dirty="0"/>
              <a:t> conditions</a:t>
            </a:r>
            <a:endParaRPr lang="en-US" sz="2000" dirty="0"/>
          </a:p>
          <a:p>
            <a:endParaRPr lang="en-US" sz="2000" dirty="0"/>
          </a:p>
        </p:txBody>
      </p:sp>
      <p:sp>
        <p:nvSpPr>
          <p:cNvPr id="6" name="Slide Number Placeholder 5">
            <a:extLst>
              <a:ext uri="{FF2B5EF4-FFF2-40B4-BE49-F238E27FC236}">
                <a16:creationId xmlns:a16="http://schemas.microsoft.com/office/drawing/2014/main" id="{049AB118-2C8A-724B-80D6-0F25FE19A150}"/>
              </a:ext>
            </a:extLst>
          </p:cNvPr>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4</a:t>
            </a:fld>
            <a:endParaRPr lang="en-US" altLang="ko-KR"/>
          </a:p>
        </p:txBody>
      </p:sp>
      <p:sp>
        <p:nvSpPr>
          <p:cNvPr id="7" name="날짜 개체 틀 3">
            <a:extLst>
              <a:ext uri="{FF2B5EF4-FFF2-40B4-BE49-F238E27FC236}">
                <a16:creationId xmlns:a16="http://schemas.microsoft.com/office/drawing/2014/main" id="{51266C7D-3DA0-3F46-A483-652C8D0266FE}"/>
              </a:ext>
            </a:extLst>
          </p:cNvPr>
          <p:cNvSpPr>
            <a:spLocks noGrp="1"/>
          </p:cNvSpPr>
          <p:nvPr>
            <p:ph type="dt" sz="half" idx="10"/>
          </p:nvPr>
        </p:nvSpPr>
        <p:spPr>
          <a:xfrm>
            <a:off x="696913" y="334189"/>
            <a:ext cx="878446" cy="276999"/>
          </a:xfrm>
        </p:spPr>
        <p:txBody>
          <a:bodyPr/>
          <a:lstStyle/>
          <a:p>
            <a:pPr>
              <a:defRPr/>
            </a:pPr>
            <a:r>
              <a:rPr lang="en-US" dirty="0"/>
              <a:t>Jan 2019</a:t>
            </a:r>
          </a:p>
        </p:txBody>
      </p:sp>
      <p:sp>
        <p:nvSpPr>
          <p:cNvPr id="8" name="Footer Placeholder 1">
            <a:extLst>
              <a:ext uri="{FF2B5EF4-FFF2-40B4-BE49-F238E27FC236}">
                <a16:creationId xmlns:a16="http://schemas.microsoft.com/office/drawing/2014/main" id="{B3B4E67B-DBAA-AE45-BF40-E8051A49684A}"/>
              </a:ext>
            </a:extLst>
          </p:cNvPr>
          <p:cNvSpPr>
            <a:spLocks noGrp="1"/>
          </p:cNvSpPr>
          <p:nvPr>
            <p:ph type="ftr" sz="quarter" idx="11"/>
          </p:nvPr>
        </p:nvSpPr>
        <p:spPr>
          <a:xfrm>
            <a:off x="7383799" y="6475413"/>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3682620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D75C0-CA58-C045-A631-BD6FD76FAC1C}"/>
              </a:ext>
            </a:extLst>
          </p:cNvPr>
          <p:cNvSpPr>
            <a:spLocks noGrp="1"/>
          </p:cNvSpPr>
          <p:nvPr>
            <p:ph type="title"/>
          </p:nvPr>
        </p:nvSpPr>
        <p:spPr/>
        <p:txBody>
          <a:bodyPr/>
          <a:lstStyle/>
          <a:p>
            <a:r>
              <a:rPr lang="en-US" dirty="0"/>
              <a:t>Coexistence Issues with UL MU(cont.)</a:t>
            </a:r>
          </a:p>
        </p:txBody>
      </p:sp>
      <p:sp>
        <p:nvSpPr>
          <p:cNvPr id="3" name="Content Placeholder 2">
            <a:extLst>
              <a:ext uri="{FF2B5EF4-FFF2-40B4-BE49-F238E27FC236}">
                <a16:creationId xmlns:a16="http://schemas.microsoft.com/office/drawing/2014/main" id="{502501A8-650F-4340-AA9A-976C7DD9C15B}"/>
              </a:ext>
            </a:extLst>
          </p:cNvPr>
          <p:cNvSpPr>
            <a:spLocks noGrp="1"/>
          </p:cNvSpPr>
          <p:nvPr>
            <p:ph idx="1"/>
          </p:nvPr>
        </p:nvSpPr>
        <p:spPr/>
        <p:txBody>
          <a:bodyPr/>
          <a:lstStyle/>
          <a:p>
            <a:r>
              <a:rPr lang="en-US" sz="2000" dirty="0"/>
              <a:t>In some conditions, the STA cannot conform to the requirements of UL OFDMA, and it is better to let the device to operate in SU transmission mode</a:t>
            </a:r>
          </a:p>
          <a:p>
            <a:pPr lvl="1"/>
            <a:r>
              <a:rPr lang="en-US" sz="1600" dirty="0"/>
              <a:t>When the </a:t>
            </a:r>
            <a:r>
              <a:rPr lang="en-US" sz="1600" dirty="0" err="1"/>
              <a:t>coex</a:t>
            </a:r>
            <a:r>
              <a:rPr lang="en-US" sz="1600" dirty="0"/>
              <a:t> conditions go away the device can get back to the UL MU operation </a:t>
            </a:r>
            <a:endParaRPr lang="en-US" sz="1600" b="0" dirty="0"/>
          </a:p>
          <a:p>
            <a:r>
              <a:rPr lang="en-US" sz="2000" dirty="0"/>
              <a:t>Therefore, we should still allow UL MU Disable to be used in such cases</a:t>
            </a:r>
            <a:endParaRPr lang="en-US" sz="1200" dirty="0"/>
          </a:p>
          <a:p>
            <a:endParaRPr lang="en-US" sz="900" b="0" dirty="0"/>
          </a:p>
          <a:p>
            <a:r>
              <a:rPr lang="en-US" sz="2000" dirty="0"/>
              <a:t>As devices and applications are getting more complicated in future, the multi-radio multi-protocol </a:t>
            </a:r>
            <a:r>
              <a:rPr lang="en-US" sz="2000" dirty="0" err="1"/>
              <a:t>coex</a:t>
            </a:r>
            <a:r>
              <a:rPr lang="en-US" sz="2000" dirty="0"/>
              <a:t> scenarios will only get more complex</a:t>
            </a:r>
          </a:p>
          <a:p>
            <a:endParaRPr lang="en-US" sz="500" dirty="0"/>
          </a:p>
          <a:p>
            <a:r>
              <a:rPr lang="en-US" sz="2000" dirty="0"/>
              <a:t>Putting the device in a single operation mode, which is fully controlled by AP, strips away the freedom and flexibility it has today to manage the various conditions that are only known to the device, not the AP</a:t>
            </a:r>
            <a:endParaRPr lang="en-US" dirty="0"/>
          </a:p>
        </p:txBody>
      </p:sp>
      <p:sp>
        <p:nvSpPr>
          <p:cNvPr id="6" name="Slide Number Placeholder 5">
            <a:extLst>
              <a:ext uri="{FF2B5EF4-FFF2-40B4-BE49-F238E27FC236}">
                <a16:creationId xmlns:a16="http://schemas.microsoft.com/office/drawing/2014/main" id="{96BE1BCB-A5B1-264F-AB6A-484AA867AA01}"/>
              </a:ext>
            </a:extLst>
          </p:cNvPr>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5</a:t>
            </a:fld>
            <a:endParaRPr lang="en-US" altLang="ko-KR"/>
          </a:p>
        </p:txBody>
      </p:sp>
      <p:sp>
        <p:nvSpPr>
          <p:cNvPr id="7" name="날짜 개체 틀 3">
            <a:extLst>
              <a:ext uri="{FF2B5EF4-FFF2-40B4-BE49-F238E27FC236}">
                <a16:creationId xmlns:a16="http://schemas.microsoft.com/office/drawing/2014/main" id="{D31FD69C-B346-E74C-BC8C-E6EE4B4A5223}"/>
              </a:ext>
            </a:extLst>
          </p:cNvPr>
          <p:cNvSpPr>
            <a:spLocks noGrp="1"/>
          </p:cNvSpPr>
          <p:nvPr>
            <p:ph type="dt" sz="half" idx="10"/>
          </p:nvPr>
        </p:nvSpPr>
        <p:spPr>
          <a:xfrm>
            <a:off x="696913" y="334189"/>
            <a:ext cx="878446" cy="276999"/>
          </a:xfrm>
        </p:spPr>
        <p:txBody>
          <a:bodyPr/>
          <a:lstStyle/>
          <a:p>
            <a:pPr>
              <a:defRPr/>
            </a:pPr>
            <a:r>
              <a:rPr lang="en-US" dirty="0"/>
              <a:t>Jan 2019</a:t>
            </a:r>
          </a:p>
        </p:txBody>
      </p:sp>
      <p:sp>
        <p:nvSpPr>
          <p:cNvPr id="8" name="Footer Placeholder 1">
            <a:extLst>
              <a:ext uri="{FF2B5EF4-FFF2-40B4-BE49-F238E27FC236}">
                <a16:creationId xmlns:a16="http://schemas.microsoft.com/office/drawing/2014/main" id="{B446DD1C-FDBC-1D4D-AA4C-21FB098F7F9A}"/>
              </a:ext>
            </a:extLst>
          </p:cNvPr>
          <p:cNvSpPr>
            <a:spLocks noGrp="1"/>
          </p:cNvSpPr>
          <p:nvPr>
            <p:ph type="ftr" sz="quarter" idx="11"/>
          </p:nvPr>
        </p:nvSpPr>
        <p:spPr>
          <a:xfrm>
            <a:off x="7383799" y="6475413"/>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2197379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0ED48-0BAB-A74D-B7BF-87757095F59F}"/>
              </a:ext>
            </a:extLst>
          </p:cNvPr>
          <p:cNvSpPr>
            <a:spLocks noGrp="1"/>
          </p:cNvSpPr>
          <p:nvPr>
            <p:ph type="title"/>
          </p:nvPr>
        </p:nvSpPr>
        <p:spPr/>
        <p:txBody>
          <a:bodyPr/>
          <a:lstStyle/>
          <a:p>
            <a:r>
              <a:rPr lang="en-US" sz="2800" dirty="0"/>
              <a:t>A Diverse Set of Performance Metrics Need to be Considered</a:t>
            </a:r>
          </a:p>
        </p:txBody>
      </p:sp>
      <p:sp>
        <p:nvSpPr>
          <p:cNvPr id="3" name="Content Placeholder 2">
            <a:extLst>
              <a:ext uri="{FF2B5EF4-FFF2-40B4-BE49-F238E27FC236}">
                <a16:creationId xmlns:a16="http://schemas.microsoft.com/office/drawing/2014/main" id="{192DC3B3-8E78-0942-B383-441D9156B631}"/>
              </a:ext>
            </a:extLst>
          </p:cNvPr>
          <p:cNvSpPr>
            <a:spLocks noGrp="1"/>
          </p:cNvSpPr>
          <p:nvPr>
            <p:ph idx="1"/>
          </p:nvPr>
        </p:nvSpPr>
        <p:spPr>
          <a:xfrm>
            <a:off x="685800" y="1676400"/>
            <a:ext cx="7772400" cy="4343400"/>
          </a:xfrm>
        </p:spPr>
        <p:txBody>
          <a:bodyPr/>
          <a:lstStyle/>
          <a:p>
            <a:r>
              <a:rPr lang="en-US" sz="2000" dirty="0"/>
              <a:t>Throughput and spectrum efficiency are certainly important design criteria, which is the driving factor for no//limited-EDCA principle  </a:t>
            </a:r>
          </a:p>
          <a:p>
            <a:endParaRPr lang="en-US" sz="1000" dirty="0"/>
          </a:p>
          <a:p>
            <a:r>
              <a:rPr lang="en-US" sz="2000" dirty="0"/>
              <a:t>However, the success of Wi-Fi depends not only on network efficiency, but also on the success of the client devices in a diverse set of performance metrics</a:t>
            </a:r>
          </a:p>
          <a:p>
            <a:endParaRPr lang="en-US" sz="1050" dirty="0"/>
          </a:p>
          <a:p>
            <a:r>
              <a:rPr lang="en-US" sz="2000" dirty="0"/>
              <a:t>For example, stability, power, latency and jitter are all important performance metrics for devices, and UL OFDMA may not result in the optimal performance in all the KPI metrics in all operating cases</a:t>
            </a:r>
          </a:p>
          <a:p>
            <a:endParaRPr lang="en-US" sz="1100" dirty="0"/>
          </a:p>
          <a:p>
            <a:r>
              <a:rPr lang="en-US" sz="2000" dirty="0"/>
              <a:t>Therefore, putting the device in a single mode, a purely scheduled access in a brute force way, adds extreme high risks to device performance, which will jeopardize the success of Wi-Fi in 6GHz</a:t>
            </a:r>
          </a:p>
          <a:p>
            <a:endParaRPr lang="en-US" sz="2000" dirty="0"/>
          </a:p>
        </p:txBody>
      </p:sp>
      <p:sp>
        <p:nvSpPr>
          <p:cNvPr id="6" name="Slide Number Placeholder 5">
            <a:extLst>
              <a:ext uri="{FF2B5EF4-FFF2-40B4-BE49-F238E27FC236}">
                <a16:creationId xmlns:a16="http://schemas.microsoft.com/office/drawing/2014/main" id="{0A20075A-CC11-C544-A75D-E86CE1AA046C}"/>
              </a:ext>
            </a:extLst>
          </p:cNvPr>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6</a:t>
            </a:fld>
            <a:endParaRPr lang="en-US" altLang="ko-KR"/>
          </a:p>
        </p:txBody>
      </p:sp>
      <p:sp>
        <p:nvSpPr>
          <p:cNvPr id="7" name="날짜 개체 틀 3">
            <a:extLst>
              <a:ext uri="{FF2B5EF4-FFF2-40B4-BE49-F238E27FC236}">
                <a16:creationId xmlns:a16="http://schemas.microsoft.com/office/drawing/2014/main" id="{04827639-C5DB-FC40-8EE0-6A3371BEF813}"/>
              </a:ext>
            </a:extLst>
          </p:cNvPr>
          <p:cNvSpPr>
            <a:spLocks noGrp="1"/>
          </p:cNvSpPr>
          <p:nvPr>
            <p:ph type="dt" sz="half" idx="10"/>
          </p:nvPr>
        </p:nvSpPr>
        <p:spPr>
          <a:xfrm>
            <a:off x="696913" y="334189"/>
            <a:ext cx="878446" cy="276999"/>
          </a:xfrm>
        </p:spPr>
        <p:txBody>
          <a:bodyPr/>
          <a:lstStyle/>
          <a:p>
            <a:pPr>
              <a:defRPr/>
            </a:pPr>
            <a:r>
              <a:rPr lang="en-US" dirty="0"/>
              <a:t>Jan 2019</a:t>
            </a:r>
          </a:p>
        </p:txBody>
      </p:sp>
      <p:sp>
        <p:nvSpPr>
          <p:cNvPr id="8" name="Footer Placeholder 1">
            <a:extLst>
              <a:ext uri="{FF2B5EF4-FFF2-40B4-BE49-F238E27FC236}">
                <a16:creationId xmlns:a16="http://schemas.microsoft.com/office/drawing/2014/main" id="{A1677F76-BAFC-6748-8CF8-16AC4185C8A9}"/>
              </a:ext>
            </a:extLst>
          </p:cNvPr>
          <p:cNvSpPr>
            <a:spLocks noGrp="1"/>
          </p:cNvSpPr>
          <p:nvPr>
            <p:ph type="ftr" sz="quarter" idx="11"/>
          </p:nvPr>
        </p:nvSpPr>
        <p:spPr>
          <a:xfrm>
            <a:off x="7383799" y="6475413"/>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684311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37679-ACFF-C741-B77C-A0FE77964585}"/>
              </a:ext>
            </a:extLst>
          </p:cNvPr>
          <p:cNvSpPr>
            <a:spLocks noGrp="1"/>
          </p:cNvSpPr>
          <p:nvPr>
            <p:ph type="title"/>
          </p:nvPr>
        </p:nvSpPr>
        <p:spPr/>
        <p:txBody>
          <a:bodyPr/>
          <a:lstStyle/>
          <a:p>
            <a:r>
              <a:rPr lang="en-US" dirty="0"/>
              <a:t>“Fear of Medium Pollution”</a:t>
            </a:r>
          </a:p>
        </p:txBody>
      </p:sp>
      <p:sp>
        <p:nvSpPr>
          <p:cNvPr id="3" name="Content Placeholder 2">
            <a:extLst>
              <a:ext uri="{FF2B5EF4-FFF2-40B4-BE49-F238E27FC236}">
                <a16:creationId xmlns:a16="http://schemas.microsoft.com/office/drawing/2014/main" id="{F0D28542-4BC7-B84B-B24B-D7C4F8C164EC}"/>
              </a:ext>
            </a:extLst>
          </p:cNvPr>
          <p:cNvSpPr>
            <a:spLocks noGrp="1"/>
          </p:cNvSpPr>
          <p:nvPr>
            <p:ph idx="1"/>
          </p:nvPr>
        </p:nvSpPr>
        <p:spPr>
          <a:xfrm>
            <a:off x="685800" y="1626869"/>
            <a:ext cx="7772400" cy="4848543"/>
          </a:xfrm>
        </p:spPr>
        <p:txBody>
          <a:bodyPr/>
          <a:lstStyle/>
          <a:p>
            <a:r>
              <a:rPr lang="en-US" sz="1600" dirty="0"/>
              <a:t>The design philosophy of “no EDCA on 6GHz’ starts with the assumption that 6GHz is a greenfield and we should eliminate congestions from individual STAs to make it as clean as possible</a:t>
            </a:r>
          </a:p>
          <a:p>
            <a:endParaRPr lang="en-US" sz="700" dirty="0"/>
          </a:p>
          <a:p>
            <a:r>
              <a:rPr lang="en-US" sz="1600" dirty="0"/>
              <a:t>In general, we agree with this philosophy. However, 6GHz is expected to be a much cleaner spectrum than 2.4/5GHz with the existing 11ax spec </a:t>
            </a:r>
          </a:p>
          <a:p>
            <a:pPr lvl="1"/>
            <a:r>
              <a:rPr lang="en-US" sz="1600" dirty="0"/>
              <a:t>IEEE spec eliminates legacy devices on 6GHz, so pretty much all devices are UL OFDMA capable</a:t>
            </a:r>
          </a:p>
          <a:p>
            <a:pPr lvl="1"/>
            <a:r>
              <a:rPr lang="en-US" sz="1600" dirty="0"/>
              <a:t>Furthermore, the group has adopted lots of restrictions to probe request/response in the medium</a:t>
            </a:r>
          </a:p>
          <a:p>
            <a:pPr lvl="1"/>
            <a:endParaRPr lang="en-US" sz="1000" dirty="0"/>
          </a:p>
          <a:p>
            <a:r>
              <a:rPr lang="en-US" sz="1600" dirty="0"/>
              <a:t>There are already many tools in 11ax spec to allow AP to reach the optimal mode even with the presence of some SU users such as EDCA parameters , MU EDCA parameters and higher trigger frame access rules</a:t>
            </a:r>
          </a:p>
          <a:p>
            <a:endParaRPr lang="en-US" sz="300" dirty="0"/>
          </a:p>
          <a:p>
            <a:r>
              <a:rPr lang="en-US" sz="1600" dirty="0"/>
              <a:t>We believe that with existing tools and the scanning rule improvement and 11ax being mandatory on 6GHz, we do not need to take a radical throughput-only-driven approach for future Wi-Fi design</a:t>
            </a:r>
          </a:p>
          <a:p>
            <a:endParaRPr lang="en-US" sz="1800" dirty="0"/>
          </a:p>
          <a:p>
            <a:endParaRPr lang="en-US" sz="1800" dirty="0"/>
          </a:p>
          <a:p>
            <a:endParaRPr lang="en-US" sz="1800" dirty="0"/>
          </a:p>
          <a:p>
            <a:endParaRPr lang="en-US" sz="1800" dirty="0"/>
          </a:p>
          <a:p>
            <a:endParaRPr lang="en-US" sz="1800" dirty="0"/>
          </a:p>
        </p:txBody>
      </p:sp>
      <p:sp>
        <p:nvSpPr>
          <p:cNvPr id="6" name="Slide Number Placeholder 5">
            <a:extLst>
              <a:ext uri="{FF2B5EF4-FFF2-40B4-BE49-F238E27FC236}">
                <a16:creationId xmlns:a16="http://schemas.microsoft.com/office/drawing/2014/main" id="{C9BDE5CF-B42B-3349-8AA1-7EB2AF0FB51D}"/>
              </a:ext>
            </a:extLst>
          </p:cNvPr>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7</a:t>
            </a:fld>
            <a:endParaRPr lang="en-US" altLang="ko-KR"/>
          </a:p>
        </p:txBody>
      </p:sp>
      <p:sp>
        <p:nvSpPr>
          <p:cNvPr id="7" name="날짜 개체 틀 3">
            <a:extLst>
              <a:ext uri="{FF2B5EF4-FFF2-40B4-BE49-F238E27FC236}">
                <a16:creationId xmlns:a16="http://schemas.microsoft.com/office/drawing/2014/main" id="{91221541-B37A-1F44-9C57-6EF1F9E785D8}"/>
              </a:ext>
            </a:extLst>
          </p:cNvPr>
          <p:cNvSpPr>
            <a:spLocks noGrp="1"/>
          </p:cNvSpPr>
          <p:nvPr>
            <p:ph type="dt" sz="half" idx="10"/>
          </p:nvPr>
        </p:nvSpPr>
        <p:spPr>
          <a:xfrm>
            <a:off x="696913" y="334189"/>
            <a:ext cx="878446" cy="276999"/>
          </a:xfrm>
        </p:spPr>
        <p:txBody>
          <a:bodyPr/>
          <a:lstStyle/>
          <a:p>
            <a:pPr>
              <a:defRPr/>
            </a:pPr>
            <a:r>
              <a:rPr lang="en-US" dirty="0"/>
              <a:t>Jan 2019</a:t>
            </a:r>
          </a:p>
        </p:txBody>
      </p:sp>
      <p:sp>
        <p:nvSpPr>
          <p:cNvPr id="8" name="Footer Placeholder 1">
            <a:extLst>
              <a:ext uri="{FF2B5EF4-FFF2-40B4-BE49-F238E27FC236}">
                <a16:creationId xmlns:a16="http://schemas.microsoft.com/office/drawing/2014/main" id="{F3F8EF1C-6582-B740-9CC9-1AC172A91C41}"/>
              </a:ext>
            </a:extLst>
          </p:cNvPr>
          <p:cNvSpPr>
            <a:spLocks noGrp="1"/>
          </p:cNvSpPr>
          <p:nvPr>
            <p:ph type="ftr" sz="quarter" idx="11"/>
          </p:nvPr>
        </p:nvSpPr>
        <p:spPr>
          <a:xfrm>
            <a:off x="7383799" y="6475413"/>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2617103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B4A16-ED37-AD4C-A106-FB5A9226CECA}"/>
              </a:ext>
            </a:extLst>
          </p:cNvPr>
          <p:cNvSpPr>
            <a:spLocks noGrp="1"/>
          </p:cNvSpPr>
          <p:nvPr>
            <p:ph type="title"/>
          </p:nvPr>
        </p:nvSpPr>
        <p:spPr/>
        <p:txBody>
          <a:bodyPr/>
          <a:lstStyle/>
          <a:p>
            <a:r>
              <a:rPr lang="en-US" dirty="0"/>
              <a:t>Recommendation</a:t>
            </a:r>
          </a:p>
        </p:txBody>
      </p:sp>
      <p:sp>
        <p:nvSpPr>
          <p:cNvPr id="3" name="Content Placeholder 2">
            <a:extLst>
              <a:ext uri="{FF2B5EF4-FFF2-40B4-BE49-F238E27FC236}">
                <a16:creationId xmlns:a16="http://schemas.microsoft.com/office/drawing/2014/main" id="{8EFFBFDF-4066-034D-95FB-B5C25A5AE513}"/>
              </a:ext>
            </a:extLst>
          </p:cNvPr>
          <p:cNvSpPr>
            <a:spLocks noGrp="1"/>
          </p:cNvSpPr>
          <p:nvPr>
            <p:ph idx="1"/>
          </p:nvPr>
        </p:nvSpPr>
        <p:spPr/>
        <p:txBody>
          <a:bodyPr/>
          <a:lstStyle/>
          <a:p>
            <a:r>
              <a:rPr lang="en-US" dirty="0"/>
              <a:t>We recommend 11ax spec does not change data channel access rules in 6GHz</a:t>
            </a:r>
          </a:p>
          <a:p>
            <a:endParaRPr lang="en-US" dirty="0"/>
          </a:p>
          <a:p>
            <a:endParaRPr lang="en-US" dirty="0"/>
          </a:p>
        </p:txBody>
      </p:sp>
      <p:sp>
        <p:nvSpPr>
          <p:cNvPr id="6" name="Slide Number Placeholder 5">
            <a:extLst>
              <a:ext uri="{FF2B5EF4-FFF2-40B4-BE49-F238E27FC236}">
                <a16:creationId xmlns:a16="http://schemas.microsoft.com/office/drawing/2014/main" id="{EF33CBB9-0102-9A4E-B7AE-B49F7120B04A}"/>
              </a:ext>
            </a:extLst>
          </p:cNvPr>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8</a:t>
            </a:fld>
            <a:endParaRPr lang="en-US" altLang="ko-KR"/>
          </a:p>
        </p:txBody>
      </p:sp>
      <p:sp>
        <p:nvSpPr>
          <p:cNvPr id="7" name="날짜 개체 틀 3">
            <a:extLst>
              <a:ext uri="{FF2B5EF4-FFF2-40B4-BE49-F238E27FC236}">
                <a16:creationId xmlns:a16="http://schemas.microsoft.com/office/drawing/2014/main" id="{0438330D-D576-FF41-B0B0-4B197D5E6228}"/>
              </a:ext>
            </a:extLst>
          </p:cNvPr>
          <p:cNvSpPr>
            <a:spLocks noGrp="1"/>
          </p:cNvSpPr>
          <p:nvPr>
            <p:ph type="dt" sz="half" idx="10"/>
          </p:nvPr>
        </p:nvSpPr>
        <p:spPr>
          <a:xfrm>
            <a:off x="696913" y="334189"/>
            <a:ext cx="878446" cy="276999"/>
          </a:xfrm>
        </p:spPr>
        <p:txBody>
          <a:bodyPr/>
          <a:lstStyle/>
          <a:p>
            <a:pPr>
              <a:defRPr/>
            </a:pPr>
            <a:r>
              <a:rPr lang="en-US" dirty="0"/>
              <a:t>Jan 2019</a:t>
            </a:r>
          </a:p>
        </p:txBody>
      </p:sp>
      <p:sp>
        <p:nvSpPr>
          <p:cNvPr id="8" name="Footer Placeholder 1">
            <a:extLst>
              <a:ext uri="{FF2B5EF4-FFF2-40B4-BE49-F238E27FC236}">
                <a16:creationId xmlns:a16="http://schemas.microsoft.com/office/drawing/2014/main" id="{52ED33E4-FA76-D048-ADF7-E605BF55901A}"/>
              </a:ext>
            </a:extLst>
          </p:cNvPr>
          <p:cNvSpPr>
            <a:spLocks noGrp="1"/>
          </p:cNvSpPr>
          <p:nvPr>
            <p:ph type="ftr" sz="quarter" idx="11"/>
          </p:nvPr>
        </p:nvSpPr>
        <p:spPr>
          <a:xfrm>
            <a:off x="7383799" y="6475413"/>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318649532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75652</TotalTime>
  <Words>785</Words>
  <Application>Microsoft Macintosh PowerPoint</Application>
  <PresentationFormat>On-screen Show (4:3)</PresentationFormat>
  <Paragraphs>119</Paragraphs>
  <Slides>8</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굴림</vt:lpstr>
      <vt:lpstr>Arial</vt:lpstr>
      <vt:lpstr>Times New Roman</vt:lpstr>
      <vt:lpstr>802-11-Submission</vt:lpstr>
      <vt:lpstr>PowerPoint Presentation</vt:lpstr>
      <vt:lpstr>Overview</vt:lpstr>
      <vt:lpstr>Considerations</vt:lpstr>
      <vt:lpstr>Coexistence Issues with UL MU</vt:lpstr>
      <vt:lpstr>Coexistence Issues with UL MU(cont.)</vt:lpstr>
      <vt:lpstr>A Diverse Set of Performance Metrics Need to be Considered</vt:lpstr>
      <vt:lpstr>“Fear of Medium Pollution”</vt:lpstr>
      <vt:lpstr>Recommendation</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keywords>CTPClassification=CTP_PUBLIC:VisualMarkings=</cp:keywords>
  <cp:lastModifiedBy>Guoqing Li</cp:lastModifiedBy>
  <cp:revision>2473</cp:revision>
  <cp:lastPrinted>2016-01-11T08:02:18Z</cp:lastPrinted>
  <dcterms:created xsi:type="dcterms:W3CDTF">2007-05-21T21:00:37Z</dcterms:created>
  <dcterms:modified xsi:type="dcterms:W3CDTF">2019-01-16T19:03:58Z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64b1eed7-a2f8-4a8e-bd5c-dbca30887f5f</vt:lpwstr>
  </property>
  <property fmtid="{D5CDD505-2E9C-101B-9397-08002B2CF9AE}" pid="3" name="CTP_TimeStamp">
    <vt:lpwstr>2016-05-16 02:34:07Z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