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55" autoAdjust="0"/>
    <p:restoredTop sz="94643"/>
  </p:normalViewPr>
  <p:slideViewPr>
    <p:cSldViewPr>
      <p:cViewPr>
        <p:scale>
          <a:sx n="114" d="100"/>
          <a:sy n="114" d="100"/>
        </p:scale>
        <p:origin x="1752" y="7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Hiroshi Mano (KDTI)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Hiroshi Mano (KDTI)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Hiroshi Mano (KDTI)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Hiroshi Mano (KDTI)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Hiroshi Mano (KDTI)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Hiroshi Mano (KDTI)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802.11-19/0182r0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__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Hiroshi Mano (KDTI)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z="2800" dirty="0"/>
              <a:t>Template for </a:t>
            </a:r>
            <a:r>
              <a:rPr lang="en-GB" altLang="ja-JP" sz="2800" dirty="0" err="1"/>
              <a:t>TGbc</a:t>
            </a:r>
            <a:r>
              <a:rPr lang="en-GB" altLang="ja-JP" sz="2800" dirty="0"/>
              <a:t> use case scenario slides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042648"/>
              </p:ext>
            </p:extLst>
          </p:nvPr>
        </p:nvGraphicFramePr>
        <p:xfrm>
          <a:off x="544513" y="3484563"/>
          <a:ext cx="8004175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文書" r:id="rId4" imgW="8267700" imgH="990600" progId="Word.Document.8">
                  <p:embed/>
                </p:oleObj>
              </mc:Choice>
              <mc:Fallback>
                <p:oleObj name="文書" r:id="rId4" imgW="8267700" imgH="990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484563"/>
                        <a:ext cx="8004175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Hiroshi Mano (KDTI)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This presentation provides a template idea for </a:t>
            </a:r>
            <a:r>
              <a:rPr lang="en-GB" dirty="0" err="1"/>
              <a:t>TGbc</a:t>
            </a:r>
            <a:r>
              <a:rPr lang="en-GB" dirty="0"/>
              <a:t> use case scenario slides.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A460AD-8299-4844-B0E8-E30D8AC4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Template context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4C8764-DCE7-034F-9ED3-02E4F75AD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dirty="0"/>
              <a:t>Template should contain the following context.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Topology/Architecture</a:t>
            </a:r>
          </a:p>
          <a:p>
            <a:pPr marL="400050" lvl="1" indent="0"/>
            <a:r>
              <a:rPr kumimoji="1" lang="en-US" altLang="ja-JP" dirty="0"/>
              <a:t>Describe the system topology/architecture with figure.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Stakes holders</a:t>
            </a:r>
          </a:p>
          <a:p>
            <a:pPr marL="400050" lvl="1" indent="0"/>
            <a:r>
              <a:rPr kumimoji="1" lang="en" altLang="ja-JP" dirty="0"/>
              <a:t>Describe the stakes holders such as a user and service provider.</a:t>
            </a: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Required function</a:t>
            </a:r>
          </a:p>
          <a:p>
            <a:pPr marL="400050" lvl="1" indent="0"/>
            <a:r>
              <a:rPr kumimoji="1" lang="en" altLang="ja-JP" dirty="0"/>
              <a:t>Describe the</a:t>
            </a:r>
            <a:r>
              <a:rPr kumimoji="1" lang="en-US" altLang="ja-JP" dirty="0"/>
              <a:t> particular function to provide the scenario.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Benefit of using </a:t>
            </a:r>
            <a:r>
              <a:rPr kumimoji="1" lang="en-US" altLang="ja-JP" dirty="0" err="1"/>
              <a:t>TGbc</a:t>
            </a:r>
            <a:endParaRPr kumimoji="1" lang="en-US" altLang="ja-JP" dirty="0"/>
          </a:p>
          <a:p>
            <a:pPr marL="400050" lvl="1" indent="0"/>
            <a:r>
              <a:rPr kumimoji="1" lang="en" altLang="ja-JP" dirty="0"/>
              <a:t>Describe the </a:t>
            </a:r>
            <a:r>
              <a:rPr kumimoji="1" lang="en-US" altLang="ja-JP" dirty="0"/>
              <a:t>benefit</a:t>
            </a:r>
            <a:r>
              <a:rPr kumimoji="1" lang="en" altLang="ja-JP" dirty="0"/>
              <a:t> by using </a:t>
            </a:r>
            <a:r>
              <a:rPr kumimoji="1" lang="en" altLang="ja-JP" dirty="0" err="1"/>
              <a:t>TGbc</a:t>
            </a:r>
            <a:r>
              <a:rPr kumimoji="1" lang="en" altLang="ja-JP" dirty="0"/>
              <a:t> technology</a:t>
            </a:r>
            <a:endParaRPr kumimoji="1" lang="en-US" altLang="ja-JP" dirty="0"/>
          </a:p>
          <a:p>
            <a:pPr marL="400050" lvl="1" indent="0"/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D62ADD-577C-194C-97B9-B160302E55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F0EA2A-E0FC-3F40-B691-7A06A9808B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Hiroshi Mano (KDTI)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7EA2A32-037A-994C-87A6-D2ACD7F749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202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Scenario #  Title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Hiroshi Mano (KDTI)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400104" y="1457523"/>
            <a:ext cx="4420368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dirty="0"/>
              <a:t>Stakes holders</a:t>
            </a:r>
          </a:p>
          <a:p>
            <a:pPr marL="800100" lvl="1" indent="-342900">
              <a:buFont typeface="Wingdings" pitchFamily="2" charset="2"/>
              <a:buChar char="l"/>
            </a:pPr>
            <a:r>
              <a:rPr kumimoji="1" lang="en-US" altLang="ja-JP" dirty="0"/>
              <a:t>Who is the user?</a:t>
            </a:r>
          </a:p>
          <a:p>
            <a:pPr marL="800100" lvl="1" indent="-342900">
              <a:buFont typeface="Wingdings" pitchFamily="2" charset="2"/>
              <a:buChar char="l"/>
            </a:pPr>
            <a:r>
              <a:rPr kumimoji="1" lang="en-US" altLang="ja-JP" dirty="0"/>
              <a:t>Who is the provider?</a:t>
            </a:r>
            <a:endParaRPr kumimoji="1" lang="ja-JP" altLang="en-US"/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648934" y="1516260"/>
            <a:ext cx="3419009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 figure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4845892" y="5244105"/>
            <a:ext cx="3902571" cy="1065214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Benefit of using </a:t>
            </a:r>
            <a:r>
              <a:rPr kumimoji="1" lang="en-US" altLang="ja-JP" kern="0" dirty="0" err="1"/>
              <a:t>TGbc</a:t>
            </a:r>
            <a:endParaRPr kumimoji="1" lang="en-US" altLang="ja-JP" kern="0" dirty="0"/>
          </a:p>
          <a:p>
            <a:endParaRPr kumimoji="1" lang="ja-JP" altLang="en-US" kern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4400104" y="2752434"/>
            <a:ext cx="4348360" cy="2264021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Service scene</a:t>
            </a:r>
          </a:p>
          <a:p>
            <a:pPr lvl="1">
              <a:buFont typeface="Wingdings" pitchFamily="2" charset="2"/>
              <a:buChar char="l"/>
            </a:pPr>
            <a:r>
              <a:rPr kumimoji="1" lang="en-US" altLang="ja-JP" kern="0" dirty="0"/>
              <a:t>What and how service will be provided over this scenario?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619839" y="5244105"/>
            <a:ext cx="3952161" cy="1065214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Required function</a:t>
            </a:r>
          </a:p>
          <a:p>
            <a:endParaRPr kumimoji="1" lang="en-US" altLang="ja-JP" kern="0" dirty="0"/>
          </a:p>
        </p:txBody>
      </p:sp>
    </p:spTree>
    <p:extLst>
      <p:ext uri="{BB962C8B-B14F-4D97-AF65-F5344CB8AC3E}">
        <p14:creationId xmlns:p14="http://schemas.microsoft.com/office/powerpoint/2010/main" val="232249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0" name="直線コネクタ 499">
            <a:extLst>
              <a:ext uri="{FF2B5EF4-FFF2-40B4-BE49-F238E27FC236}">
                <a16:creationId xmlns:a16="http://schemas.microsoft.com/office/drawing/2014/main" id="{CE1C380B-4E31-E74B-9482-DF9795EF15E9}"/>
              </a:ext>
            </a:extLst>
          </p:cNvPr>
          <p:cNvCxnSpPr>
            <a:cxnSpLocks/>
            <a:stCxn id="498" idx="2"/>
            <a:endCxn id="332" idx="3"/>
          </p:cNvCxnSpPr>
          <p:nvPr/>
        </p:nvCxnSpPr>
        <p:spPr bwMode="auto">
          <a:xfrm flipH="1" flipV="1">
            <a:off x="1969653" y="2578444"/>
            <a:ext cx="1234194" cy="29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Scenario #  Digital Signage enhancement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Hiroshi Mano (KDTI)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400104" y="1457523"/>
            <a:ext cx="4492376" cy="1920235"/>
          </a:xfrm>
          <a:ln>
            <a:solidFill>
              <a:schemeClr val="tx2"/>
            </a:solidFill>
          </a:ln>
        </p:spPr>
        <p:txBody>
          <a:bodyPr>
            <a:normAutofit fontScale="62500" lnSpcReduction="20000"/>
          </a:bodyPr>
          <a:lstStyle/>
          <a:p>
            <a:r>
              <a:rPr kumimoji="1" lang="en-US" altLang="ja-JP" dirty="0"/>
              <a:t>Stakes holders</a:t>
            </a:r>
          </a:p>
          <a:p>
            <a:pPr marL="800100" lvl="1" indent="-342900">
              <a:lnSpc>
                <a:spcPct val="120000"/>
              </a:lnSpc>
              <a:buFont typeface="Wingdings" pitchFamily="2" charset="2"/>
              <a:buChar char="l"/>
            </a:pPr>
            <a:r>
              <a:rPr kumimoji="1" lang="en-US" altLang="ja-JP" dirty="0"/>
              <a:t>Alice (Airport operator) would like to provide latest flight information to their customer with efficient way.</a:t>
            </a:r>
          </a:p>
          <a:p>
            <a:pPr marL="800100" lvl="1" indent="-342900">
              <a:lnSpc>
                <a:spcPct val="120000"/>
              </a:lnSpc>
              <a:buFont typeface="Wingdings" pitchFamily="2" charset="2"/>
              <a:buChar char="l"/>
            </a:pPr>
            <a:r>
              <a:rPr kumimoji="1" lang="en-US" altLang="ja-JP" dirty="0"/>
              <a:t>Bob (Passenger) would need to get latest flight information.</a:t>
            </a:r>
          </a:p>
          <a:p>
            <a:pPr marL="800100" lvl="1" indent="-342900">
              <a:lnSpc>
                <a:spcPct val="120000"/>
              </a:lnSpc>
              <a:buFont typeface="Wingdings" pitchFamily="2" charset="2"/>
              <a:buChar char="l"/>
            </a:pPr>
            <a:r>
              <a:rPr kumimoji="1" lang="en-US" altLang="ja-JP" dirty="0"/>
              <a:t>Charlie (Airport facility manager) deploy digital  signage to improve customer experience.</a:t>
            </a: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441986" y="1446884"/>
            <a:ext cx="3891854" cy="3263511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Topology/Architecture/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4382994" y="5300723"/>
            <a:ext cx="4478441" cy="1065214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Benefit of using </a:t>
            </a:r>
            <a:r>
              <a:rPr kumimoji="1" lang="en-US" altLang="ja-JP" kern="0" dirty="0" err="1"/>
              <a:t>TGbc</a:t>
            </a:r>
            <a:endParaRPr kumimoji="1" lang="en-US" altLang="ja-JP" kern="0" dirty="0"/>
          </a:p>
          <a:p>
            <a:pPr lvl="1">
              <a:buFont typeface="Wingdings" pitchFamily="2" charset="2"/>
              <a:buChar char="l"/>
            </a:pPr>
            <a:r>
              <a:rPr kumimoji="1" lang="en-US" altLang="ja-JP" kern="0" dirty="0" err="1"/>
              <a:t>TGbc</a:t>
            </a:r>
            <a:r>
              <a:rPr kumimoji="1" lang="en-US" altLang="ja-JP" kern="0" dirty="0"/>
              <a:t> do not need pre-registration of personal information</a:t>
            </a:r>
          </a:p>
          <a:p>
            <a:pPr lvl="1">
              <a:buFont typeface="Wingdings" pitchFamily="2" charset="2"/>
              <a:buChar char="l"/>
            </a:pPr>
            <a:r>
              <a:rPr kumimoji="1" lang="en-US" altLang="ja-JP" kern="0" dirty="0" err="1"/>
              <a:t>TGbc</a:t>
            </a:r>
            <a:r>
              <a:rPr kumimoji="1" lang="en-US" altLang="ja-JP" kern="0" dirty="0"/>
              <a:t> do not request any particular application.</a:t>
            </a:r>
          </a:p>
          <a:p>
            <a:pPr lvl="1">
              <a:buFont typeface="Wingdings" pitchFamily="2" charset="2"/>
              <a:buChar char="l"/>
            </a:pPr>
            <a:r>
              <a:rPr kumimoji="1" lang="en-US" altLang="ja-JP" kern="0" dirty="0" err="1"/>
              <a:t>TGbc</a:t>
            </a:r>
            <a:r>
              <a:rPr kumimoji="1" lang="en-US" altLang="ja-JP" kern="0" dirty="0"/>
              <a:t> AP cover wider serviced area and do not depends of client access.</a:t>
            </a:r>
          </a:p>
          <a:p>
            <a:endParaRPr kumimoji="1" lang="ja-JP" altLang="en-US" kern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4394146" y="3428999"/>
            <a:ext cx="4467290" cy="1815106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Service scene</a:t>
            </a:r>
          </a:p>
          <a:p>
            <a:pPr marL="800100" lvl="1" indent="-342900">
              <a:buFont typeface="Wingdings" pitchFamily="2" charset="2"/>
              <a:buChar char="l"/>
            </a:pPr>
            <a:r>
              <a:rPr kumimoji="1" lang="en-US" altLang="ja-JP" kern="0" dirty="0"/>
              <a:t>Alice are providing latest flight information in streaming (refreshing in every minutes).</a:t>
            </a:r>
          </a:p>
          <a:p>
            <a:pPr marL="800100" lvl="1" indent="-342900">
              <a:buFont typeface="Wingdings" pitchFamily="2" charset="2"/>
              <a:buChar char="l"/>
            </a:pPr>
            <a:r>
              <a:rPr kumimoji="1" lang="en-US" altLang="ja-JP" kern="0" dirty="0"/>
              <a:t>Bob just open a application his/her smart phone when he arrived at the terminal. But he/she is not accept to provide his/her personal location record to some one.</a:t>
            </a:r>
          </a:p>
          <a:p>
            <a:pPr marL="800100" lvl="1" indent="-342900">
              <a:buFont typeface="Wingdings" pitchFamily="2" charset="2"/>
              <a:buChar char="l"/>
            </a:pPr>
            <a:r>
              <a:rPr kumimoji="1" lang="en-US" altLang="ja-JP" kern="0" dirty="0"/>
              <a:t>Charlie do not want to deploy large number of digital signages more…. 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430835" y="4750189"/>
            <a:ext cx="3818371" cy="161574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Required function</a:t>
            </a:r>
          </a:p>
          <a:p>
            <a:pPr marL="800100" lvl="1" indent="-342900">
              <a:buFont typeface="Wingdings" pitchFamily="2" charset="2"/>
              <a:buChar char="l"/>
            </a:pPr>
            <a:r>
              <a:rPr kumimoji="1" lang="en-US" altLang="ja-JP" kern="0" dirty="0"/>
              <a:t>Easy access method</a:t>
            </a:r>
          </a:p>
          <a:p>
            <a:pPr marL="800100" lvl="1" indent="-342900">
              <a:buFont typeface="Wingdings" pitchFamily="2" charset="2"/>
              <a:buChar char="l"/>
            </a:pPr>
            <a:r>
              <a:rPr kumimoji="1" lang="en-US" altLang="ja-JP" kern="0" dirty="0"/>
              <a:t>Do not request any pre registration of  personal information</a:t>
            </a:r>
          </a:p>
          <a:p>
            <a:pPr marL="800100" lvl="1" indent="-342900">
              <a:buFont typeface="Wingdings" pitchFamily="2" charset="2"/>
              <a:buChar char="l"/>
            </a:pPr>
            <a:r>
              <a:rPr kumimoji="1" lang="en" altLang="ja-JP" kern="0" dirty="0"/>
              <a:t>Do not limit information recipients to particular airline company's own application users</a:t>
            </a:r>
            <a:r>
              <a:rPr kumimoji="1" lang="en-US" altLang="ja-JP" kern="0" dirty="0"/>
              <a:t> </a:t>
            </a:r>
          </a:p>
        </p:txBody>
      </p:sp>
      <p:sp>
        <p:nvSpPr>
          <p:cNvPr id="332" name="テキスト ボックス 331">
            <a:extLst>
              <a:ext uri="{FF2B5EF4-FFF2-40B4-BE49-F238E27FC236}">
                <a16:creationId xmlns:a16="http://schemas.microsoft.com/office/drawing/2014/main" id="{00FDA335-D2FB-814F-B639-187D6B018D8D}"/>
              </a:ext>
            </a:extLst>
          </p:cNvPr>
          <p:cNvSpPr txBox="1"/>
          <p:nvPr/>
        </p:nvSpPr>
        <p:spPr>
          <a:xfrm>
            <a:off x="1477210" y="2393778"/>
            <a:ext cx="492443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AP</a:t>
            </a:r>
            <a:endParaRPr lang="ja-JP" altLang="en-US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1030D67-9594-C04B-AEC2-98007E1E4A75}"/>
              </a:ext>
            </a:extLst>
          </p:cNvPr>
          <p:cNvGrpSpPr/>
          <p:nvPr/>
        </p:nvGrpSpPr>
        <p:grpSpPr>
          <a:xfrm>
            <a:off x="2260808" y="2977521"/>
            <a:ext cx="504981" cy="940030"/>
            <a:chOff x="3452824" y="2512846"/>
            <a:chExt cx="1091682" cy="2169000"/>
          </a:xfrm>
        </p:grpSpPr>
        <p:sp>
          <p:nvSpPr>
            <p:cNvPr id="333" name="Text Box 22">
              <a:extLst>
                <a:ext uri="{FF2B5EF4-FFF2-40B4-BE49-F238E27FC236}">
                  <a16:creationId xmlns:a16="http://schemas.microsoft.com/office/drawing/2014/main" id="{9B926600-0139-524E-9D67-CEE9776314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5076" y="4002231"/>
              <a:ext cx="61427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400" dirty="0">
                  <a:ea typeface="ＭＳ Ｐゴシック" charset="-128"/>
                </a:rPr>
                <a:t>Train</a:t>
              </a:r>
            </a:p>
            <a:p>
              <a:r>
                <a:rPr lang="en-US" altLang="ja-JP" sz="1400" dirty="0">
                  <a:ea typeface="ＭＳ Ｐゴシック" charset="-128"/>
                </a:rPr>
                <a:t>STA</a:t>
              </a:r>
            </a:p>
          </p:txBody>
        </p:sp>
        <p:grpSp>
          <p:nvGrpSpPr>
            <p:cNvPr id="417" name="図形グループ 150">
              <a:extLst>
                <a:ext uri="{FF2B5EF4-FFF2-40B4-BE49-F238E27FC236}">
                  <a16:creationId xmlns:a16="http://schemas.microsoft.com/office/drawing/2014/main" id="{F6E9E115-A398-D74B-9BFE-CFA31454881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452825" y="2512846"/>
              <a:ext cx="1091681" cy="1872428"/>
              <a:chOff x="3986644" y="1720387"/>
              <a:chExt cx="2385556" cy="4091648"/>
            </a:xfrm>
          </p:grpSpPr>
          <p:grpSp>
            <p:nvGrpSpPr>
              <p:cNvPr id="418" name="図形グループ 151">
                <a:extLst>
                  <a:ext uri="{FF2B5EF4-FFF2-40B4-BE49-F238E27FC236}">
                    <a16:creationId xmlns:a16="http://schemas.microsoft.com/office/drawing/2014/main" id="{DDE0230C-B067-2345-B67F-831512F036A8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3986644" y="1720387"/>
                <a:ext cx="2385556" cy="4091648"/>
                <a:chOff x="4690805" y="2603702"/>
                <a:chExt cx="313243" cy="537266"/>
              </a:xfrm>
            </p:grpSpPr>
            <p:sp>
              <p:nvSpPr>
                <p:cNvPr id="490" name="角丸四角形 489">
                  <a:extLst>
                    <a:ext uri="{FF2B5EF4-FFF2-40B4-BE49-F238E27FC236}">
                      <a16:creationId xmlns:a16="http://schemas.microsoft.com/office/drawing/2014/main" id="{A51233AC-A54C-5D4F-B939-1175AB18220F}"/>
                    </a:ext>
                  </a:extLst>
                </p:cNvPr>
                <p:cNvSpPr/>
                <p:nvPr/>
              </p:nvSpPr>
              <p:spPr bwMode="auto">
                <a:xfrm>
                  <a:off x="4690805" y="2603702"/>
                  <a:ext cx="313243" cy="537266"/>
                </a:xfrm>
                <a:prstGeom prst="round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91" name="正方形/長方形 490">
                  <a:extLst>
                    <a:ext uri="{FF2B5EF4-FFF2-40B4-BE49-F238E27FC236}">
                      <a16:creationId xmlns:a16="http://schemas.microsoft.com/office/drawing/2014/main" id="{60B6A496-F505-F841-9BA9-3AD9E930B73E}"/>
                    </a:ext>
                  </a:extLst>
                </p:cNvPr>
                <p:cNvSpPr/>
                <p:nvPr/>
              </p:nvSpPr>
              <p:spPr bwMode="auto">
                <a:xfrm>
                  <a:off x="4722842" y="2646632"/>
                  <a:ext cx="255408" cy="451405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 dirty="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sp>
            <p:nvSpPr>
              <p:cNvPr id="419" name="正方形/長方形 418">
                <a:extLst>
                  <a:ext uri="{FF2B5EF4-FFF2-40B4-BE49-F238E27FC236}">
                    <a16:creationId xmlns:a16="http://schemas.microsoft.com/office/drawing/2014/main" id="{6E56426D-2053-4E43-A5D4-1ACD64C9CE68}"/>
                  </a:ext>
                </a:extLst>
              </p:cNvPr>
              <p:cNvSpPr/>
              <p:nvPr/>
            </p:nvSpPr>
            <p:spPr bwMode="auto">
              <a:xfrm>
                <a:off x="4397994" y="2254637"/>
                <a:ext cx="1686173" cy="64807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0" name="正方形/長方形 419">
                <a:extLst>
                  <a:ext uri="{FF2B5EF4-FFF2-40B4-BE49-F238E27FC236}">
                    <a16:creationId xmlns:a16="http://schemas.microsoft.com/office/drawing/2014/main" id="{BC7407FA-76CD-1E4B-8FAE-42C387D99E3D}"/>
                  </a:ext>
                </a:extLst>
              </p:cNvPr>
              <p:cNvSpPr/>
              <p:nvPr/>
            </p:nvSpPr>
            <p:spPr bwMode="auto">
              <a:xfrm>
                <a:off x="4397995" y="2902709"/>
                <a:ext cx="782025" cy="64807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1" name="正方形/長方形 420">
                <a:extLst>
                  <a:ext uri="{FF2B5EF4-FFF2-40B4-BE49-F238E27FC236}">
                    <a16:creationId xmlns:a16="http://schemas.microsoft.com/office/drawing/2014/main" id="{6E687C43-7495-FD42-8865-163EA24CEE74}"/>
                  </a:ext>
                </a:extLst>
              </p:cNvPr>
              <p:cNvSpPr/>
              <p:nvPr/>
            </p:nvSpPr>
            <p:spPr bwMode="auto">
              <a:xfrm>
                <a:off x="4394202" y="3550781"/>
                <a:ext cx="785818" cy="64807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2" name="正方形/長方形 421">
                <a:extLst>
                  <a:ext uri="{FF2B5EF4-FFF2-40B4-BE49-F238E27FC236}">
                    <a16:creationId xmlns:a16="http://schemas.microsoft.com/office/drawing/2014/main" id="{3909082C-1D98-6F49-BA3F-31F2FB1DFA65}"/>
                  </a:ext>
                </a:extLst>
              </p:cNvPr>
              <p:cNvSpPr/>
              <p:nvPr/>
            </p:nvSpPr>
            <p:spPr bwMode="auto">
              <a:xfrm>
                <a:off x="4394202" y="4192035"/>
                <a:ext cx="785818" cy="64807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3" name="正方形/長方形 422">
                <a:extLst>
                  <a:ext uri="{FF2B5EF4-FFF2-40B4-BE49-F238E27FC236}">
                    <a16:creationId xmlns:a16="http://schemas.microsoft.com/office/drawing/2014/main" id="{0FB21754-C830-1747-9EC3-E1CF177FABF9}"/>
                  </a:ext>
                </a:extLst>
              </p:cNvPr>
              <p:cNvSpPr/>
              <p:nvPr/>
            </p:nvSpPr>
            <p:spPr bwMode="auto">
              <a:xfrm>
                <a:off x="5452117" y="2896437"/>
                <a:ext cx="632051" cy="44106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4" name="正方形/長方形 423">
                <a:extLst>
                  <a:ext uri="{FF2B5EF4-FFF2-40B4-BE49-F238E27FC236}">
                    <a16:creationId xmlns:a16="http://schemas.microsoft.com/office/drawing/2014/main" id="{E8F59C99-95D8-FA46-A384-C93CCEC4CDA2}"/>
                  </a:ext>
                </a:extLst>
              </p:cNvPr>
              <p:cNvSpPr/>
              <p:nvPr/>
            </p:nvSpPr>
            <p:spPr bwMode="auto">
              <a:xfrm>
                <a:off x="5452117" y="3334289"/>
                <a:ext cx="632051" cy="364517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5" name="正方形/長方形 424">
                <a:extLst>
                  <a:ext uri="{FF2B5EF4-FFF2-40B4-BE49-F238E27FC236}">
                    <a16:creationId xmlns:a16="http://schemas.microsoft.com/office/drawing/2014/main" id="{9B53DF3E-3601-484B-A28F-AE93C649D143}"/>
                  </a:ext>
                </a:extLst>
              </p:cNvPr>
              <p:cNvSpPr/>
              <p:nvPr/>
            </p:nvSpPr>
            <p:spPr bwMode="auto">
              <a:xfrm>
                <a:off x="5452116" y="4015566"/>
                <a:ext cx="632051" cy="40096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6" name="正方形/長方形 425">
                <a:extLst>
                  <a:ext uri="{FF2B5EF4-FFF2-40B4-BE49-F238E27FC236}">
                    <a16:creationId xmlns:a16="http://schemas.microsoft.com/office/drawing/2014/main" id="{EE538457-7642-C340-83EF-3AD1174CE4CB}"/>
                  </a:ext>
                </a:extLst>
              </p:cNvPr>
              <p:cNvSpPr/>
              <p:nvPr/>
            </p:nvSpPr>
            <p:spPr bwMode="auto">
              <a:xfrm>
                <a:off x="5452116" y="4421115"/>
                <a:ext cx="632051" cy="40096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7" name="正方形/長方形 426">
                <a:extLst>
                  <a:ext uri="{FF2B5EF4-FFF2-40B4-BE49-F238E27FC236}">
                    <a16:creationId xmlns:a16="http://schemas.microsoft.com/office/drawing/2014/main" id="{02FDAD06-AB89-CE44-BE93-C675DAB72B39}"/>
                  </a:ext>
                </a:extLst>
              </p:cNvPr>
              <p:cNvSpPr/>
              <p:nvPr/>
            </p:nvSpPr>
            <p:spPr bwMode="auto">
              <a:xfrm>
                <a:off x="5464301" y="3768003"/>
                <a:ext cx="431972" cy="17360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28" name="直線コネクタ 427">
                <a:extLst>
                  <a:ext uri="{FF2B5EF4-FFF2-40B4-BE49-F238E27FC236}">
                    <a16:creationId xmlns:a16="http://schemas.microsoft.com/office/drawing/2014/main" id="{F36B4CAD-D6D5-0D44-A609-DB7585296C67}"/>
                  </a:ext>
                </a:extLst>
              </p:cNvPr>
              <p:cNvCxnSpPr/>
              <p:nvPr/>
            </p:nvCxnSpPr>
            <p:spPr bwMode="auto">
              <a:xfrm>
                <a:off x="5508104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9" name="直線コネクタ 428">
                <a:extLst>
                  <a:ext uri="{FF2B5EF4-FFF2-40B4-BE49-F238E27FC236}">
                    <a16:creationId xmlns:a16="http://schemas.microsoft.com/office/drawing/2014/main" id="{B3CC3631-3FCF-CE4B-B1D5-E98FC67CE5AD}"/>
                  </a:ext>
                </a:extLst>
              </p:cNvPr>
              <p:cNvCxnSpPr/>
              <p:nvPr/>
            </p:nvCxnSpPr>
            <p:spPr bwMode="auto">
              <a:xfrm>
                <a:off x="5580112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0" name="直線コネクタ 429">
                <a:extLst>
                  <a:ext uri="{FF2B5EF4-FFF2-40B4-BE49-F238E27FC236}">
                    <a16:creationId xmlns:a16="http://schemas.microsoft.com/office/drawing/2014/main" id="{E41FFECE-C5E8-0C40-A64D-52E4ED6AE7AC}"/>
                  </a:ext>
                </a:extLst>
              </p:cNvPr>
              <p:cNvCxnSpPr/>
              <p:nvPr/>
            </p:nvCxnSpPr>
            <p:spPr bwMode="auto">
              <a:xfrm>
                <a:off x="5652120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1" name="直線コネクタ 430">
                <a:extLst>
                  <a:ext uri="{FF2B5EF4-FFF2-40B4-BE49-F238E27FC236}">
                    <a16:creationId xmlns:a16="http://schemas.microsoft.com/office/drawing/2014/main" id="{F751E320-532B-5A4B-A503-CA289B8666DB}"/>
                  </a:ext>
                </a:extLst>
              </p:cNvPr>
              <p:cNvCxnSpPr/>
              <p:nvPr/>
            </p:nvCxnSpPr>
            <p:spPr bwMode="auto">
              <a:xfrm>
                <a:off x="5724128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2" name="直線コネクタ 431">
                <a:extLst>
                  <a:ext uri="{FF2B5EF4-FFF2-40B4-BE49-F238E27FC236}">
                    <a16:creationId xmlns:a16="http://schemas.microsoft.com/office/drawing/2014/main" id="{59BF92B6-C7CE-F845-BF36-B48DC9699E79}"/>
                  </a:ext>
                </a:extLst>
              </p:cNvPr>
              <p:cNvCxnSpPr/>
              <p:nvPr/>
            </p:nvCxnSpPr>
            <p:spPr bwMode="auto">
              <a:xfrm>
                <a:off x="5796136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3" name="直線コネクタ 432">
                <a:extLst>
                  <a:ext uri="{FF2B5EF4-FFF2-40B4-BE49-F238E27FC236}">
                    <a16:creationId xmlns:a16="http://schemas.microsoft.com/office/drawing/2014/main" id="{EFAEED9D-860F-FD4A-AE9D-3A6C705E7330}"/>
                  </a:ext>
                </a:extLst>
              </p:cNvPr>
              <p:cNvCxnSpPr/>
              <p:nvPr/>
            </p:nvCxnSpPr>
            <p:spPr bwMode="auto">
              <a:xfrm>
                <a:off x="5868144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434" name="図形グループ 167">
                <a:extLst>
                  <a:ext uri="{FF2B5EF4-FFF2-40B4-BE49-F238E27FC236}">
                    <a16:creationId xmlns:a16="http://schemas.microsoft.com/office/drawing/2014/main" id="{E4391502-223F-7C46-A0B8-57F93ED751A6}"/>
                  </a:ext>
                </a:extLst>
              </p:cNvPr>
              <p:cNvGrpSpPr/>
              <p:nvPr/>
            </p:nvGrpSpPr>
            <p:grpSpPr>
              <a:xfrm>
                <a:off x="4787111" y="2485398"/>
                <a:ext cx="806128" cy="151514"/>
                <a:chOff x="4787111" y="2485398"/>
                <a:chExt cx="806128" cy="151514"/>
              </a:xfrm>
            </p:grpSpPr>
            <p:sp>
              <p:nvSpPr>
                <p:cNvPr id="484" name="正方形/長方形 483">
                  <a:extLst>
                    <a:ext uri="{FF2B5EF4-FFF2-40B4-BE49-F238E27FC236}">
                      <a16:creationId xmlns:a16="http://schemas.microsoft.com/office/drawing/2014/main" id="{32CEABC3-1BB6-0D41-B924-E9D56B15310F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85" name="正方形/長方形 484">
                  <a:extLst>
                    <a:ext uri="{FF2B5EF4-FFF2-40B4-BE49-F238E27FC236}">
                      <a16:creationId xmlns:a16="http://schemas.microsoft.com/office/drawing/2014/main" id="{5785059F-F5FD-A34F-BBFE-A2070B0EC824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86" name="正方形/長方形 485">
                  <a:extLst>
                    <a:ext uri="{FF2B5EF4-FFF2-40B4-BE49-F238E27FC236}">
                      <a16:creationId xmlns:a16="http://schemas.microsoft.com/office/drawing/2014/main" id="{9097197D-D518-D94A-808D-023AAC619263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87" name="正方形/長方形 486">
                  <a:extLst>
                    <a:ext uri="{FF2B5EF4-FFF2-40B4-BE49-F238E27FC236}">
                      <a16:creationId xmlns:a16="http://schemas.microsoft.com/office/drawing/2014/main" id="{B7CA3A16-408B-C94E-8562-08D581D854C3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88" name="正方形/長方形 487">
                  <a:extLst>
                    <a:ext uri="{FF2B5EF4-FFF2-40B4-BE49-F238E27FC236}">
                      <a16:creationId xmlns:a16="http://schemas.microsoft.com/office/drawing/2014/main" id="{A6BF449F-983A-A445-94DE-CF4349E9C3A4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89" name="正方形/長方形 488">
                  <a:extLst>
                    <a:ext uri="{FF2B5EF4-FFF2-40B4-BE49-F238E27FC236}">
                      <a16:creationId xmlns:a16="http://schemas.microsoft.com/office/drawing/2014/main" id="{0E7CABBA-AE6A-3F47-8A74-25F26C378BF1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435" name="図形グループ 168">
                <a:extLst>
                  <a:ext uri="{FF2B5EF4-FFF2-40B4-BE49-F238E27FC236}">
                    <a16:creationId xmlns:a16="http://schemas.microsoft.com/office/drawing/2014/main" id="{74567522-8194-E248-A048-10374F5C3C81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512295" y="3172179"/>
                <a:ext cx="549632" cy="103305"/>
                <a:chOff x="4787111" y="2485398"/>
                <a:chExt cx="806128" cy="151514"/>
              </a:xfrm>
            </p:grpSpPr>
            <p:sp>
              <p:nvSpPr>
                <p:cNvPr id="478" name="正方形/長方形 477">
                  <a:extLst>
                    <a:ext uri="{FF2B5EF4-FFF2-40B4-BE49-F238E27FC236}">
                      <a16:creationId xmlns:a16="http://schemas.microsoft.com/office/drawing/2014/main" id="{DC7CF411-9FB4-1841-B337-4B0F54247CCC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79" name="正方形/長方形 478">
                  <a:extLst>
                    <a:ext uri="{FF2B5EF4-FFF2-40B4-BE49-F238E27FC236}">
                      <a16:creationId xmlns:a16="http://schemas.microsoft.com/office/drawing/2014/main" id="{E0ADFA29-911D-BF4B-BC6A-5921807CE593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80" name="正方形/長方形 479">
                  <a:extLst>
                    <a:ext uri="{FF2B5EF4-FFF2-40B4-BE49-F238E27FC236}">
                      <a16:creationId xmlns:a16="http://schemas.microsoft.com/office/drawing/2014/main" id="{565313C7-D6E4-054E-98FB-A9C57991CD93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81" name="正方形/長方形 480">
                  <a:extLst>
                    <a:ext uri="{FF2B5EF4-FFF2-40B4-BE49-F238E27FC236}">
                      <a16:creationId xmlns:a16="http://schemas.microsoft.com/office/drawing/2014/main" id="{7FD271E3-75A5-DC4B-B3B0-3FD5B38315AA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82" name="正方形/長方形 481">
                  <a:extLst>
                    <a:ext uri="{FF2B5EF4-FFF2-40B4-BE49-F238E27FC236}">
                      <a16:creationId xmlns:a16="http://schemas.microsoft.com/office/drawing/2014/main" id="{DDE379BE-5C87-EC44-8316-A0879CA941C6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83" name="正方形/長方形 482">
                  <a:extLst>
                    <a:ext uri="{FF2B5EF4-FFF2-40B4-BE49-F238E27FC236}">
                      <a16:creationId xmlns:a16="http://schemas.microsoft.com/office/drawing/2014/main" id="{2F46681B-B0F2-0D48-8332-D692A13A4B0A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436" name="図形グループ 169">
                <a:extLst>
                  <a:ext uri="{FF2B5EF4-FFF2-40B4-BE49-F238E27FC236}">
                    <a16:creationId xmlns:a16="http://schemas.microsoft.com/office/drawing/2014/main" id="{56324697-ACDE-BC46-A3D6-83261C4E061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504968" y="3813433"/>
                <a:ext cx="549632" cy="103305"/>
                <a:chOff x="4787111" y="2485398"/>
                <a:chExt cx="806128" cy="151514"/>
              </a:xfrm>
            </p:grpSpPr>
            <p:sp>
              <p:nvSpPr>
                <p:cNvPr id="472" name="正方形/長方形 471">
                  <a:extLst>
                    <a:ext uri="{FF2B5EF4-FFF2-40B4-BE49-F238E27FC236}">
                      <a16:creationId xmlns:a16="http://schemas.microsoft.com/office/drawing/2014/main" id="{BF0332BF-E4CE-5347-BC39-E0AE562D4000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73" name="正方形/長方形 472">
                  <a:extLst>
                    <a:ext uri="{FF2B5EF4-FFF2-40B4-BE49-F238E27FC236}">
                      <a16:creationId xmlns:a16="http://schemas.microsoft.com/office/drawing/2014/main" id="{D9E19D95-AC8D-0E41-A4FE-0ADD6A3B20F5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74" name="正方形/長方形 473">
                  <a:extLst>
                    <a:ext uri="{FF2B5EF4-FFF2-40B4-BE49-F238E27FC236}">
                      <a16:creationId xmlns:a16="http://schemas.microsoft.com/office/drawing/2014/main" id="{B789743A-37F1-794B-8731-65CD8852B056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75" name="正方形/長方形 474">
                  <a:extLst>
                    <a:ext uri="{FF2B5EF4-FFF2-40B4-BE49-F238E27FC236}">
                      <a16:creationId xmlns:a16="http://schemas.microsoft.com/office/drawing/2014/main" id="{9B0285C7-9835-864A-9155-2391571ED6D0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76" name="正方形/長方形 475">
                  <a:extLst>
                    <a:ext uri="{FF2B5EF4-FFF2-40B4-BE49-F238E27FC236}">
                      <a16:creationId xmlns:a16="http://schemas.microsoft.com/office/drawing/2014/main" id="{CEDBABD1-BC3B-E743-BEA4-E6A5367514A0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77" name="正方形/長方形 476">
                  <a:extLst>
                    <a:ext uri="{FF2B5EF4-FFF2-40B4-BE49-F238E27FC236}">
                      <a16:creationId xmlns:a16="http://schemas.microsoft.com/office/drawing/2014/main" id="{57904404-A440-9E42-8E6B-C15F84787DEF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437" name="図形グループ 170">
                <a:extLst>
                  <a:ext uri="{FF2B5EF4-FFF2-40B4-BE49-F238E27FC236}">
                    <a16:creationId xmlns:a16="http://schemas.microsoft.com/office/drawing/2014/main" id="{BE5579EF-2520-3548-9341-51FB76D526C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492311" y="4449177"/>
                <a:ext cx="549632" cy="103305"/>
                <a:chOff x="4787111" y="2485398"/>
                <a:chExt cx="806128" cy="151514"/>
              </a:xfrm>
            </p:grpSpPr>
            <p:sp>
              <p:nvSpPr>
                <p:cNvPr id="466" name="正方形/長方形 465">
                  <a:extLst>
                    <a:ext uri="{FF2B5EF4-FFF2-40B4-BE49-F238E27FC236}">
                      <a16:creationId xmlns:a16="http://schemas.microsoft.com/office/drawing/2014/main" id="{47FD01A1-A7C5-8848-837C-0589F23906DB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67" name="正方形/長方形 466">
                  <a:extLst>
                    <a:ext uri="{FF2B5EF4-FFF2-40B4-BE49-F238E27FC236}">
                      <a16:creationId xmlns:a16="http://schemas.microsoft.com/office/drawing/2014/main" id="{DA58452F-3E08-0F4C-8770-BED4BCBF31F1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68" name="正方形/長方形 467">
                  <a:extLst>
                    <a:ext uri="{FF2B5EF4-FFF2-40B4-BE49-F238E27FC236}">
                      <a16:creationId xmlns:a16="http://schemas.microsoft.com/office/drawing/2014/main" id="{63A3850F-6BC3-6545-96B0-6ECB8A41B402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69" name="正方形/長方形 468">
                  <a:extLst>
                    <a:ext uri="{FF2B5EF4-FFF2-40B4-BE49-F238E27FC236}">
                      <a16:creationId xmlns:a16="http://schemas.microsoft.com/office/drawing/2014/main" id="{53DCAADE-92BE-8147-8733-E4D0CBE28A08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70" name="正方形/長方形 469">
                  <a:extLst>
                    <a:ext uri="{FF2B5EF4-FFF2-40B4-BE49-F238E27FC236}">
                      <a16:creationId xmlns:a16="http://schemas.microsoft.com/office/drawing/2014/main" id="{D7D1C6AE-0ED7-6F43-B7F0-7F180F3885AD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71" name="正方形/長方形 470">
                  <a:extLst>
                    <a:ext uri="{FF2B5EF4-FFF2-40B4-BE49-F238E27FC236}">
                      <a16:creationId xmlns:a16="http://schemas.microsoft.com/office/drawing/2014/main" id="{5857417F-1F9C-EC45-B98D-40B70C55613D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438" name="図形グループ 171">
                <a:extLst>
                  <a:ext uri="{FF2B5EF4-FFF2-40B4-BE49-F238E27FC236}">
                    <a16:creationId xmlns:a16="http://schemas.microsoft.com/office/drawing/2014/main" id="{E6488702-D087-4743-AF28-FD73A717D8D8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481623" y="3088952"/>
                <a:ext cx="549632" cy="103305"/>
                <a:chOff x="4787111" y="2485398"/>
                <a:chExt cx="806128" cy="151514"/>
              </a:xfrm>
            </p:grpSpPr>
            <p:sp>
              <p:nvSpPr>
                <p:cNvPr id="460" name="正方形/長方形 459">
                  <a:extLst>
                    <a:ext uri="{FF2B5EF4-FFF2-40B4-BE49-F238E27FC236}">
                      <a16:creationId xmlns:a16="http://schemas.microsoft.com/office/drawing/2014/main" id="{A8ED73A7-F4BD-2C48-81E3-DC4AF38121C8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61" name="正方形/長方形 460">
                  <a:extLst>
                    <a:ext uri="{FF2B5EF4-FFF2-40B4-BE49-F238E27FC236}">
                      <a16:creationId xmlns:a16="http://schemas.microsoft.com/office/drawing/2014/main" id="{A9773D6A-AF7A-3B44-A48B-BD959A0B8829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62" name="正方形/長方形 461">
                  <a:extLst>
                    <a:ext uri="{FF2B5EF4-FFF2-40B4-BE49-F238E27FC236}">
                      <a16:creationId xmlns:a16="http://schemas.microsoft.com/office/drawing/2014/main" id="{A1143A0A-5D4A-2944-BA2B-EAC411C81549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63" name="正方形/長方形 462">
                  <a:extLst>
                    <a:ext uri="{FF2B5EF4-FFF2-40B4-BE49-F238E27FC236}">
                      <a16:creationId xmlns:a16="http://schemas.microsoft.com/office/drawing/2014/main" id="{8845EEBB-4375-4942-B254-9F1B23AACE45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64" name="正方形/長方形 463">
                  <a:extLst>
                    <a:ext uri="{FF2B5EF4-FFF2-40B4-BE49-F238E27FC236}">
                      <a16:creationId xmlns:a16="http://schemas.microsoft.com/office/drawing/2014/main" id="{ABFCDB60-9DB4-1C43-A359-2252BB0ACE98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65" name="正方形/長方形 464">
                  <a:extLst>
                    <a:ext uri="{FF2B5EF4-FFF2-40B4-BE49-F238E27FC236}">
                      <a16:creationId xmlns:a16="http://schemas.microsoft.com/office/drawing/2014/main" id="{4C24875A-F88C-6444-A074-36F8089B1C35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439" name="図形グループ 172">
                <a:extLst>
                  <a:ext uri="{FF2B5EF4-FFF2-40B4-BE49-F238E27FC236}">
                    <a16:creationId xmlns:a16="http://schemas.microsoft.com/office/drawing/2014/main" id="{2D35CD36-5D17-1041-8266-3A1400C731A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481623" y="3463208"/>
                <a:ext cx="549632" cy="103305"/>
                <a:chOff x="4787111" y="2485398"/>
                <a:chExt cx="806128" cy="151514"/>
              </a:xfrm>
            </p:grpSpPr>
            <p:sp>
              <p:nvSpPr>
                <p:cNvPr id="454" name="正方形/長方形 453">
                  <a:extLst>
                    <a:ext uri="{FF2B5EF4-FFF2-40B4-BE49-F238E27FC236}">
                      <a16:creationId xmlns:a16="http://schemas.microsoft.com/office/drawing/2014/main" id="{5C4C2A8A-B72A-FA41-A0CE-E688960A8B72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55" name="正方形/長方形 454">
                  <a:extLst>
                    <a:ext uri="{FF2B5EF4-FFF2-40B4-BE49-F238E27FC236}">
                      <a16:creationId xmlns:a16="http://schemas.microsoft.com/office/drawing/2014/main" id="{503FE49E-934A-6941-A0DD-9DD6B84D7623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56" name="正方形/長方形 455">
                  <a:extLst>
                    <a:ext uri="{FF2B5EF4-FFF2-40B4-BE49-F238E27FC236}">
                      <a16:creationId xmlns:a16="http://schemas.microsoft.com/office/drawing/2014/main" id="{AEEFE39F-748A-4948-BBCA-7D86B52684E3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57" name="正方形/長方形 456">
                  <a:extLst>
                    <a:ext uri="{FF2B5EF4-FFF2-40B4-BE49-F238E27FC236}">
                      <a16:creationId xmlns:a16="http://schemas.microsoft.com/office/drawing/2014/main" id="{4929B6E6-DBE9-074F-972D-5857F10E7E82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58" name="正方形/長方形 457">
                  <a:extLst>
                    <a:ext uri="{FF2B5EF4-FFF2-40B4-BE49-F238E27FC236}">
                      <a16:creationId xmlns:a16="http://schemas.microsoft.com/office/drawing/2014/main" id="{E7DF3C05-4E6C-9B41-820C-62A8AD1ED5F9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59" name="正方形/長方形 458">
                  <a:extLst>
                    <a:ext uri="{FF2B5EF4-FFF2-40B4-BE49-F238E27FC236}">
                      <a16:creationId xmlns:a16="http://schemas.microsoft.com/office/drawing/2014/main" id="{2B713F47-64EB-DE4A-9461-8B9DD37F37CD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440" name="図形グループ 173">
                <a:extLst>
                  <a:ext uri="{FF2B5EF4-FFF2-40B4-BE49-F238E27FC236}">
                    <a16:creationId xmlns:a16="http://schemas.microsoft.com/office/drawing/2014/main" id="{77ABE92B-F1CE-954D-A318-139889B481A5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493325" y="4171184"/>
                <a:ext cx="549632" cy="103305"/>
                <a:chOff x="4787111" y="2485398"/>
                <a:chExt cx="806128" cy="151514"/>
              </a:xfrm>
            </p:grpSpPr>
            <p:sp>
              <p:nvSpPr>
                <p:cNvPr id="448" name="正方形/長方形 447">
                  <a:extLst>
                    <a:ext uri="{FF2B5EF4-FFF2-40B4-BE49-F238E27FC236}">
                      <a16:creationId xmlns:a16="http://schemas.microsoft.com/office/drawing/2014/main" id="{D55B1B1E-FE37-5648-972C-D52B6D9E8475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49" name="正方形/長方形 448">
                  <a:extLst>
                    <a:ext uri="{FF2B5EF4-FFF2-40B4-BE49-F238E27FC236}">
                      <a16:creationId xmlns:a16="http://schemas.microsoft.com/office/drawing/2014/main" id="{DCFC6C98-BFE9-1C4E-A365-9E2C78EBABE6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50" name="正方形/長方形 449">
                  <a:extLst>
                    <a:ext uri="{FF2B5EF4-FFF2-40B4-BE49-F238E27FC236}">
                      <a16:creationId xmlns:a16="http://schemas.microsoft.com/office/drawing/2014/main" id="{F6FB21A5-BD2C-CF4B-93CB-F608DC9C787E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51" name="正方形/長方形 450">
                  <a:extLst>
                    <a:ext uri="{FF2B5EF4-FFF2-40B4-BE49-F238E27FC236}">
                      <a16:creationId xmlns:a16="http://schemas.microsoft.com/office/drawing/2014/main" id="{C059D36E-BF85-204D-BB0E-E2DF39D8120F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52" name="正方形/長方形 451">
                  <a:extLst>
                    <a:ext uri="{FF2B5EF4-FFF2-40B4-BE49-F238E27FC236}">
                      <a16:creationId xmlns:a16="http://schemas.microsoft.com/office/drawing/2014/main" id="{5A17E79A-9C4C-F340-B654-1A749CF97CA7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53" name="正方形/長方形 452">
                  <a:extLst>
                    <a:ext uri="{FF2B5EF4-FFF2-40B4-BE49-F238E27FC236}">
                      <a16:creationId xmlns:a16="http://schemas.microsoft.com/office/drawing/2014/main" id="{6572416B-FF2F-BC4C-B507-CEACBBE894D9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441" name="図形グループ 174">
                <a:extLst>
                  <a:ext uri="{FF2B5EF4-FFF2-40B4-BE49-F238E27FC236}">
                    <a16:creationId xmlns:a16="http://schemas.microsoft.com/office/drawing/2014/main" id="{7093C202-2A92-4940-B810-035F28964966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501607" y="4565692"/>
                <a:ext cx="549632" cy="103305"/>
                <a:chOff x="4787111" y="2485398"/>
                <a:chExt cx="806128" cy="151514"/>
              </a:xfrm>
            </p:grpSpPr>
            <p:sp>
              <p:nvSpPr>
                <p:cNvPr id="442" name="正方形/長方形 441">
                  <a:extLst>
                    <a:ext uri="{FF2B5EF4-FFF2-40B4-BE49-F238E27FC236}">
                      <a16:creationId xmlns:a16="http://schemas.microsoft.com/office/drawing/2014/main" id="{828B045B-F8EB-AD44-8DF4-FF25369DB8D5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43" name="正方形/長方形 442">
                  <a:extLst>
                    <a:ext uri="{FF2B5EF4-FFF2-40B4-BE49-F238E27FC236}">
                      <a16:creationId xmlns:a16="http://schemas.microsoft.com/office/drawing/2014/main" id="{AC6E0765-07B0-B147-8436-1A1D69723C7C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44" name="正方形/長方形 443">
                  <a:extLst>
                    <a:ext uri="{FF2B5EF4-FFF2-40B4-BE49-F238E27FC236}">
                      <a16:creationId xmlns:a16="http://schemas.microsoft.com/office/drawing/2014/main" id="{E2A0DB56-0597-1045-A1BD-B41A4DC19EE2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45" name="正方形/長方形 444">
                  <a:extLst>
                    <a:ext uri="{FF2B5EF4-FFF2-40B4-BE49-F238E27FC236}">
                      <a16:creationId xmlns:a16="http://schemas.microsoft.com/office/drawing/2014/main" id="{E454A51F-557C-AA49-A5EA-6A338CCD26A2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46" name="正方形/長方形 445">
                  <a:extLst>
                    <a:ext uri="{FF2B5EF4-FFF2-40B4-BE49-F238E27FC236}">
                      <a16:creationId xmlns:a16="http://schemas.microsoft.com/office/drawing/2014/main" id="{C2DDE128-E243-5548-A0E9-A250E04736AF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47" name="正方形/長方形 446">
                  <a:extLst>
                    <a:ext uri="{FF2B5EF4-FFF2-40B4-BE49-F238E27FC236}">
                      <a16:creationId xmlns:a16="http://schemas.microsoft.com/office/drawing/2014/main" id="{DF40C03E-E1C0-2442-B4E4-6A21DE666EA9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sp>
          <p:nvSpPr>
            <p:cNvPr id="492" name="正方形/長方形 491">
              <a:extLst>
                <a:ext uri="{FF2B5EF4-FFF2-40B4-BE49-F238E27FC236}">
                  <a16:creationId xmlns:a16="http://schemas.microsoft.com/office/drawing/2014/main" id="{F94CEE5F-3876-D44F-80B2-968DEF38F04D}"/>
                </a:ext>
              </a:extLst>
            </p:cNvPr>
            <p:cNvSpPr/>
            <p:nvPr/>
          </p:nvSpPr>
          <p:spPr bwMode="auto">
            <a:xfrm>
              <a:off x="3693374" y="4385274"/>
              <a:ext cx="45731" cy="21887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kumimoji="0" lang="ja-JP" altLang="en-US" sz="240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3" name="正方形/長方形 492">
              <a:extLst>
                <a:ext uri="{FF2B5EF4-FFF2-40B4-BE49-F238E27FC236}">
                  <a16:creationId xmlns:a16="http://schemas.microsoft.com/office/drawing/2014/main" id="{E28AA48D-A401-214B-8DA4-29A0BE1F71E6}"/>
                </a:ext>
              </a:extLst>
            </p:cNvPr>
            <p:cNvSpPr/>
            <p:nvPr/>
          </p:nvSpPr>
          <p:spPr bwMode="auto">
            <a:xfrm>
              <a:off x="4307255" y="4380837"/>
              <a:ext cx="54233" cy="24857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kumimoji="0" lang="ja-JP" altLang="en-US" sz="240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4" name="正方形/長方形 493">
              <a:extLst>
                <a:ext uri="{FF2B5EF4-FFF2-40B4-BE49-F238E27FC236}">
                  <a16:creationId xmlns:a16="http://schemas.microsoft.com/office/drawing/2014/main" id="{92BF5D93-9E24-1641-B805-604231B71739}"/>
                </a:ext>
              </a:extLst>
            </p:cNvPr>
            <p:cNvSpPr/>
            <p:nvPr/>
          </p:nvSpPr>
          <p:spPr bwMode="auto">
            <a:xfrm>
              <a:off x="3452824" y="4610899"/>
              <a:ext cx="1091681" cy="7094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kumimoji="0" lang="ja-JP" altLang="en-US" sz="240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702B3E0-16B8-DE45-8FDB-08A8C5D11A0F}"/>
              </a:ext>
            </a:extLst>
          </p:cNvPr>
          <p:cNvGrpSpPr/>
          <p:nvPr/>
        </p:nvGrpSpPr>
        <p:grpSpPr>
          <a:xfrm>
            <a:off x="698356" y="3357221"/>
            <a:ext cx="801662" cy="1243365"/>
            <a:chOff x="628263" y="3028614"/>
            <a:chExt cx="1496501" cy="2074606"/>
          </a:xfrm>
        </p:grpSpPr>
        <p:grpSp>
          <p:nvGrpSpPr>
            <p:cNvPr id="336" name="図形グループ 28">
              <a:extLst>
                <a:ext uri="{FF2B5EF4-FFF2-40B4-BE49-F238E27FC236}">
                  <a16:creationId xmlns:a16="http://schemas.microsoft.com/office/drawing/2014/main" id="{CE4E8139-5F26-344F-AF74-35EDE15B29A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70936" y="3350475"/>
              <a:ext cx="416861" cy="714991"/>
              <a:chOff x="3986644" y="1720387"/>
              <a:chExt cx="2385556" cy="4091648"/>
            </a:xfrm>
          </p:grpSpPr>
          <p:grpSp>
            <p:nvGrpSpPr>
              <p:cNvPr id="337" name="図形グループ 41">
                <a:extLst>
                  <a:ext uri="{FF2B5EF4-FFF2-40B4-BE49-F238E27FC236}">
                    <a16:creationId xmlns:a16="http://schemas.microsoft.com/office/drawing/2014/main" id="{DF9D2ADB-6CA7-9140-B492-51A09D59D1F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3986644" y="1720387"/>
                <a:ext cx="2385556" cy="4091648"/>
                <a:chOff x="4690805" y="2603702"/>
                <a:chExt cx="313243" cy="537266"/>
              </a:xfrm>
            </p:grpSpPr>
            <p:sp>
              <p:nvSpPr>
                <p:cNvPr id="409" name="角丸四角形 408">
                  <a:extLst>
                    <a:ext uri="{FF2B5EF4-FFF2-40B4-BE49-F238E27FC236}">
                      <a16:creationId xmlns:a16="http://schemas.microsoft.com/office/drawing/2014/main" id="{8F4AC9E5-0B93-3948-A8D3-BA5B498272A5}"/>
                    </a:ext>
                  </a:extLst>
                </p:cNvPr>
                <p:cNvSpPr/>
                <p:nvPr/>
              </p:nvSpPr>
              <p:spPr bwMode="auto">
                <a:xfrm>
                  <a:off x="4690805" y="2603702"/>
                  <a:ext cx="313243" cy="537266"/>
                </a:xfrm>
                <a:prstGeom prst="round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10" name="正方形/長方形 409">
                  <a:extLst>
                    <a:ext uri="{FF2B5EF4-FFF2-40B4-BE49-F238E27FC236}">
                      <a16:creationId xmlns:a16="http://schemas.microsoft.com/office/drawing/2014/main" id="{5FAAEF8E-DDFF-D949-80FD-443EA951E2E0}"/>
                    </a:ext>
                  </a:extLst>
                </p:cNvPr>
                <p:cNvSpPr/>
                <p:nvPr/>
              </p:nvSpPr>
              <p:spPr bwMode="auto">
                <a:xfrm>
                  <a:off x="4722842" y="2646632"/>
                  <a:ext cx="255408" cy="451405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 dirty="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sp>
            <p:nvSpPr>
              <p:cNvPr id="338" name="正方形/長方形 337">
                <a:extLst>
                  <a:ext uri="{FF2B5EF4-FFF2-40B4-BE49-F238E27FC236}">
                    <a16:creationId xmlns:a16="http://schemas.microsoft.com/office/drawing/2014/main" id="{D4E44C7D-C75E-8949-B0C8-4C401AE75F55}"/>
                  </a:ext>
                </a:extLst>
              </p:cNvPr>
              <p:cNvSpPr/>
              <p:nvPr/>
            </p:nvSpPr>
            <p:spPr bwMode="auto">
              <a:xfrm>
                <a:off x="4397994" y="2254637"/>
                <a:ext cx="1686173" cy="64807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9" name="正方形/長方形 338">
                <a:extLst>
                  <a:ext uri="{FF2B5EF4-FFF2-40B4-BE49-F238E27FC236}">
                    <a16:creationId xmlns:a16="http://schemas.microsoft.com/office/drawing/2014/main" id="{E632DDB4-1D37-9D48-B19D-8842514479FD}"/>
                  </a:ext>
                </a:extLst>
              </p:cNvPr>
              <p:cNvSpPr/>
              <p:nvPr/>
            </p:nvSpPr>
            <p:spPr bwMode="auto">
              <a:xfrm>
                <a:off x="4397995" y="2902709"/>
                <a:ext cx="782025" cy="64807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0" name="正方形/長方形 339">
                <a:extLst>
                  <a:ext uri="{FF2B5EF4-FFF2-40B4-BE49-F238E27FC236}">
                    <a16:creationId xmlns:a16="http://schemas.microsoft.com/office/drawing/2014/main" id="{414CF607-DA8F-AD4F-B9B8-E8ED1F1E3300}"/>
                  </a:ext>
                </a:extLst>
              </p:cNvPr>
              <p:cNvSpPr/>
              <p:nvPr/>
            </p:nvSpPr>
            <p:spPr bwMode="auto">
              <a:xfrm>
                <a:off x="4394202" y="3550781"/>
                <a:ext cx="785818" cy="64807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1" name="正方形/長方形 340">
                <a:extLst>
                  <a:ext uri="{FF2B5EF4-FFF2-40B4-BE49-F238E27FC236}">
                    <a16:creationId xmlns:a16="http://schemas.microsoft.com/office/drawing/2014/main" id="{8B73ABA0-D1EA-1D4F-B298-395033CE7A05}"/>
                  </a:ext>
                </a:extLst>
              </p:cNvPr>
              <p:cNvSpPr/>
              <p:nvPr/>
            </p:nvSpPr>
            <p:spPr bwMode="auto">
              <a:xfrm>
                <a:off x="4394202" y="4192035"/>
                <a:ext cx="785818" cy="64807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2" name="正方形/長方形 341">
                <a:extLst>
                  <a:ext uri="{FF2B5EF4-FFF2-40B4-BE49-F238E27FC236}">
                    <a16:creationId xmlns:a16="http://schemas.microsoft.com/office/drawing/2014/main" id="{BF9AEFBD-771E-B043-B203-9A6ED0C926DE}"/>
                  </a:ext>
                </a:extLst>
              </p:cNvPr>
              <p:cNvSpPr/>
              <p:nvPr/>
            </p:nvSpPr>
            <p:spPr bwMode="auto">
              <a:xfrm>
                <a:off x="5452117" y="2896437"/>
                <a:ext cx="632051" cy="44106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3" name="正方形/長方形 342">
                <a:extLst>
                  <a:ext uri="{FF2B5EF4-FFF2-40B4-BE49-F238E27FC236}">
                    <a16:creationId xmlns:a16="http://schemas.microsoft.com/office/drawing/2014/main" id="{FECD48A9-79DE-664C-9402-E6F1AAC88247}"/>
                  </a:ext>
                </a:extLst>
              </p:cNvPr>
              <p:cNvSpPr/>
              <p:nvPr/>
            </p:nvSpPr>
            <p:spPr bwMode="auto">
              <a:xfrm>
                <a:off x="5452117" y="3334289"/>
                <a:ext cx="632051" cy="364517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4" name="正方形/長方形 343">
                <a:extLst>
                  <a:ext uri="{FF2B5EF4-FFF2-40B4-BE49-F238E27FC236}">
                    <a16:creationId xmlns:a16="http://schemas.microsoft.com/office/drawing/2014/main" id="{B75C8A15-7EB7-1645-B303-59EC66F7BF93}"/>
                  </a:ext>
                </a:extLst>
              </p:cNvPr>
              <p:cNvSpPr/>
              <p:nvPr/>
            </p:nvSpPr>
            <p:spPr bwMode="auto">
              <a:xfrm>
                <a:off x="5452116" y="4015566"/>
                <a:ext cx="632051" cy="40096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5" name="正方形/長方形 344">
                <a:extLst>
                  <a:ext uri="{FF2B5EF4-FFF2-40B4-BE49-F238E27FC236}">
                    <a16:creationId xmlns:a16="http://schemas.microsoft.com/office/drawing/2014/main" id="{7F299A13-36F7-C244-B8A5-B260CE737992}"/>
                  </a:ext>
                </a:extLst>
              </p:cNvPr>
              <p:cNvSpPr/>
              <p:nvPr/>
            </p:nvSpPr>
            <p:spPr bwMode="auto">
              <a:xfrm>
                <a:off x="5452116" y="4421115"/>
                <a:ext cx="632051" cy="40096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6" name="正方形/長方形 345">
                <a:extLst>
                  <a:ext uri="{FF2B5EF4-FFF2-40B4-BE49-F238E27FC236}">
                    <a16:creationId xmlns:a16="http://schemas.microsoft.com/office/drawing/2014/main" id="{156C281D-2222-AC48-A2A6-831AFF107C6B}"/>
                  </a:ext>
                </a:extLst>
              </p:cNvPr>
              <p:cNvSpPr/>
              <p:nvPr/>
            </p:nvSpPr>
            <p:spPr bwMode="auto">
              <a:xfrm>
                <a:off x="5464301" y="3768003"/>
                <a:ext cx="431972" cy="17360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347" name="直線コネクタ 346">
                <a:extLst>
                  <a:ext uri="{FF2B5EF4-FFF2-40B4-BE49-F238E27FC236}">
                    <a16:creationId xmlns:a16="http://schemas.microsoft.com/office/drawing/2014/main" id="{CFB8CEE4-4E9B-2046-9719-55D7D774BF0F}"/>
                  </a:ext>
                </a:extLst>
              </p:cNvPr>
              <p:cNvCxnSpPr/>
              <p:nvPr/>
            </p:nvCxnSpPr>
            <p:spPr bwMode="auto">
              <a:xfrm>
                <a:off x="5508104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8" name="直線コネクタ 347">
                <a:extLst>
                  <a:ext uri="{FF2B5EF4-FFF2-40B4-BE49-F238E27FC236}">
                    <a16:creationId xmlns:a16="http://schemas.microsoft.com/office/drawing/2014/main" id="{C6AC1711-18DB-6348-ABA5-8CD6ACBED7E9}"/>
                  </a:ext>
                </a:extLst>
              </p:cNvPr>
              <p:cNvCxnSpPr/>
              <p:nvPr/>
            </p:nvCxnSpPr>
            <p:spPr bwMode="auto">
              <a:xfrm>
                <a:off x="5580112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9" name="直線コネクタ 348">
                <a:extLst>
                  <a:ext uri="{FF2B5EF4-FFF2-40B4-BE49-F238E27FC236}">
                    <a16:creationId xmlns:a16="http://schemas.microsoft.com/office/drawing/2014/main" id="{8AFC8F47-9F21-3B46-AD10-36E49CD854B4}"/>
                  </a:ext>
                </a:extLst>
              </p:cNvPr>
              <p:cNvCxnSpPr/>
              <p:nvPr/>
            </p:nvCxnSpPr>
            <p:spPr bwMode="auto">
              <a:xfrm>
                <a:off x="5652120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0" name="直線コネクタ 349">
                <a:extLst>
                  <a:ext uri="{FF2B5EF4-FFF2-40B4-BE49-F238E27FC236}">
                    <a16:creationId xmlns:a16="http://schemas.microsoft.com/office/drawing/2014/main" id="{DD43111D-D12E-6342-A1A9-602641FB1B2C}"/>
                  </a:ext>
                </a:extLst>
              </p:cNvPr>
              <p:cNvCxnSpPr/>
              <p:nvPr/>
            </p:nvCxnSpPr>
            <p:spPr bwMode="auto">
              <a:xfrm>
                <a:off x="5724128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1" name="直線コネクタ 350">
                <a:extLst>
                  <a:ext uri="{FF2B5EF4-FFF2-40B4-BE49-F238E27FC236}">
                    <a16:creationId xmlns:a16="http://schemas.microsoft.com/office/drawing/2014/main" id="{185CACD7-46B6-A94E-8B83-43CFF168B988}"/>
                  </a:ext>
                </a:extLst>
              </p:cNvPr>
              <p:cNvCxnSpPr/>
              <p:nvPr/>
            </p:nvCxnSpPr>
            <p:spPr bwMode="auto">
              <a:xfrm>
                <a:off x="5796136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2" name="直線コネクタ 351">
                <a:extLst>
                  <a:ext uri="{FF2B5EF4-FFF2-40B4-BE49-F238E27FC236}">
                    <a16:creationId xmlns:a16="http://schemas.microsoft.com/office/drawing/2014/main" id="{13770CB2-5D5C-8347-8FB0-4F4AB4D74978}"/>
                  </a:ext>
                </a:extLst>
              </p:cNvPr>
              <p:cNvCxnSpPr/>
              <p:nvPr/>
            </p:nvCxnSpPr>
            <p:spPr bwMode="auto">
              <a:xfrm>
                <a:off x="5868144" y="3768003"/>
                <a:ext cx="0" cy="17360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353" name="図形グループ 27">
                <a:extLst>
                  <a:ext uri="{FF2B5EF4-FFF2-40B4-BE49-F238E27FC236}">
                    <a16:creationId xmlns:a16="http://schemas.microsoft.com/office/drawing/2014/main" id="{80ADC16C-429D-4A46-A851-BB65CFD9501E}"/>
                  </a:ext>
                </a:extLst>
              </p:cNvPr>
              <p:cNvGrpSpPr/>
              <p:nvPr/>
            </p:nvGrpSpPr>
            <p:grpSpPr>
              <a:xfrm>
                <a:off x="4787111" y="2485398"/>
                <a:ext cx="806128" cy="151514"/>
                <a:chOff x="4787111" y="2485398"/>
                <a:chExt cx="806128" cy="151514"/>
              </a:xfrm>
            </p:grpSpPr>
            <p:sp>
              <p:nvSpPr>
                <p:cNvPr id="403" name="正方形/長方形 402">
                  <a:extLst>
                    <a:ext uri="{FF2B5EF4-FFF2-40B4-BE49-F238E27FC236}">
                      <a16:creationId xmlns:a16="http://schemas.microsoft.com/office/drawing/2014/main" id="{A25E843B-0773-0F49-8E24-8A261E5C70C6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4" name="正方形/長方形 403">
                  <a:extLst>
                    <a:ext uri="{FF2B5EF4-FFF2-40B4-BE49-F238E27FC236}">
                      <a16:creationId xmlns:a16="http://schemas.microsoft.com/office/drawing/2014/main" id="{DF3EB5A4-F168-BF4E-8672-958AAF18571E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5" name="正方形/長方形 404">
                  <a:extLst>
                    <a:ext uri="{FF2B5EF4-FFF2-40B4-BE49-F238E27FC236}">
                      <a16:creationId xmlns:a16="http://schemas.microsoft.com/office/drawing/2014/main" id="{CEA52C6E-D8B0-4D44-904D-49867DB8853C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6" name="正方形/長方形 405">
                  <a:extLst>
                    <a:ext uri="{FF2B5EF4-FFF2-40B4-BE49-F238E27FC236}">
                      <a16:creationId xmlns:a16="http://schemas.microsoft.com/office/drawing/2014/main" id="{74BB7CD1-E00A-5A4C-B7CF-08E4EC5BEF77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7" name="正方形/長方形 406">
                  <a:extLst>
                    <a:ext uri="{FF2B5EF4-FFF2-40B4-BE49-F238E27FC236}">
                      <a16:creationId xmlns:a16="http://schemas.microsoft.com/office/drawing/2014/main" id="{4B9F2327-A075-994C-B2DD-1643C36631CC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8" name="正方形/長方形 407">
                  <a:extLst>
                    <a:ext uri="{FF2B5EF4-FFF2-40B4-BE49-F238E27FC236}">
                      <a16:creationId xmlns:a16="http://schemas.microsoft.com/office/drawing/2014/main" id="{CC468E57-7522-4C4C-A8A6-03BA9DF768F3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354" name="図形グループ 96">
                <a:extLst>
                  <a:ext uri="{FF2B5EF4-FFF2-40B4-BE49-F238E27FC236}">
                    <a16:creationId xmlns:a16="http://schemas.microsoft.com/office/drawing/2014/main" id="{CCE6559F-D0DC-C443-A826-46919E101FA5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512295" y="3172179"/>
                <a:ext cx="549632" cy="103305"/>
                <a:chOff x="4787111" y="2485398"/>
                <a:chExt cx="806128" cy="151514"/>
              </a:xfrm>
            </p:grpSpPr>
            <p:sp>
              <p:nvSpPr>
                <p:cNvPr id="397" name="正方形/長方形 396">
                  <a:extLst>
                    <a:ext uri="{FF2B5EF4-FFF2-40B4-BE49-F238E27FC236}">
                      <a16:creationId xmlns:a16="http://schemas.microsoft.com/office/drawing/2014/main" id="{3C122036-8518-C946-9751-16263FDBEE18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98" name="正方形/長方形 397">
                  <a:extLst>
                    <a:ext uri="{FF2B5EF4-FFF2-40B4-BE49-F238E27FC236}">
                      <a16:creationId xmlns:a16="http://schemas.microsoft.com/office/drawing/2014/main" id="{5662C1F3-D889-334E-87E3-8D626D5B6C2B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99" name="正方形/長方形 398">
                  <a:extLst>
                    <a:ext uri="{FF2B5EF4-FFF2-40B4-BE49-F238E27FC236}">
                      <a16:creationId xmlns:a16="http://schemas.microsoft.com/office/drawing/2014/main" id="{2AFC157E-E0D2-9D4F-A926-D8CE35C84803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0" name="正方形/長方形 399">
                  <a:extLst>
                    <a:ext uri="{FF2B5EF4-FFF2-40B4-BE49-F238E27FC236}">
                      <a16:creationId xmlns:a16="http://schemas.microsoft.com/office/drawing/2014/main" id="{74A37D8C-F10B-524E-B496-F180D02B62FF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1" name="正方形/長方形 400">
                  <a:extLst>
                    <a:ext uri="{FF2B5EF4-FFF2-40B4-BE49-F238E27FC236}">
                      <a16:creationId xmlns:a16="http://schemas.microsoft.com/office/drawing/2014/main" id="{DFF3DFCF-D2AC-8741-9C9C-EFC5C2E1E3A0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2" name="正方形/長方形 401">
                  <a:extLst>
                    <a:ext uri="{FF2B5EF4-FFF2-40B4-BE49-F238E27FC236}">
                      <a16:creationId xmlns:a16="http://schemas.microsoft.com/office/drawing/2014/main" id="{640FA376-95E8-784F-BCC9-21C97E43CF7A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355" name="図形グループ 103">
                <a:extLst>
                  <a:ext uri="{FF2B5EF4-FFF2-40B4-BE49-F238E27FC236}">
                    <a16:creationId xmlns:a16="http://schemas.microsoft.com/office/drawing/2014/main" id="{C4E059B1-ED15-ED43-A10C-484B6C5BA235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504968" y="3813433"/>
                <a:ext cx="549632" cy="103305"/>
                <a:chOff x="4787111" y="2485398"/>
                <a:chExt cx="806128" cy="151514"/>
              </a:xfrm>
            </p:grpSpPr>
            <p:sp>
              <p:nvSpPr>
                <p:cNvPr id="391" name="正方形/長方形 390">
                  <a:extLst>
                    <a:ext uri="{FF2B5EF4-FFF2-40B4-BE49-F238E27FC236}">
                      <a16:creationId xmlns:a16="http://schemas.microsoft.com/office/drawing/2014/main" id="{FF7FF18B-1091-DC40-AB65-2AEE6E67D766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92" name="正方形/長方形 391">
                  <a:extLst>
                    <a:ext uri="{FF2B5EF4-FFF2-40B4-BE49-F238E27FC236}">
                      <a16:creationId xmlns:a16="http://schemas.microsoft.com/office/drawing/2014/main" id="{1F56031E-FE3B-1443-8DB7-EABC4A1742A6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93" name="正方形/長方形 392">
                  <a:extLst>
                    <a:ext uri="{FF2B5EF4-FFF2-40B4-BE49-F238E27FC236}">
                      <a16:creationId xmlns:a16="http://schemas.microsoft.com/office/drawing/2014/main" id="{7D2ACBC1-1DCC-884E-BB70-3C8CB24BBF5E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94" name="正方形/長方形 393">
                  <a:extLst>
                    <a:ext uri="{FF2B5EF4-FFF2-40B4-BE49-F238E27FC236}">
                      <a16:creationId xmlns:a16="http://schemas.microsoft.com/office/drawing/2014/main" id="{0F3E90E8-E374-AC49-A47F-A2AFA5FF9F68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95" name="正方形/長方形 394">
                  <a:extLst>
                    <a:ext uri="{FF2B5EF4-FFF2-40B4-BE49-F238E27FC236}">
                      <a16:creationId xmlns:a16="http://schemas.microsoft.com/office/drawing/2014/main" id="{E3786F6F-2E7C-9E41-A431-9325C8C05B8D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96" name="正方形/長方形 395">
                  <a:extLst>
                    <a:ext uri="{FF2B5EF4-FFF2-40B4-BE49-F238E27FC236}">
                      <a16:creationId xmlns:a16="http://schemas.microsoft.com/office/drawing/2014/main" id="{B27788C6-3AE0-DF4E-9497-29F8389C67B3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356" name="図形グループ 110">
                <a:extLst>
                  <a:ext uri="{FF2B5EF4-FFF2-40B4-BE49-F238E27FC236}">
                    <a16:creationId xmlns:a16="http://schemas.microsoft.com/office/drawing/2014/main" id="{EE537672-839C-6048-BC1B-0F031B1E4AEB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492311" y="4449177"/>
                <a:ext cx="549632" cy="103305"/>
                <a:chOff x="4787111" y="2485398"/>
                <a:chExt cx="806128" cy="151514"/>
              </a:xfrm>
            </p:grpSpPr>
            <p:sp>
              <p:nvSpPr>
                <p:cNvPr id="385" name="正方形/長方形 384">
                  <a:extLst>
                    <a:ext uri="{FF2B5EF4-FFF2-40B4-BE49-F238E27FC236}">
                      <a16:creationId xmlns:a16="http://schemas.microsoft.com/office/drawing/2014/main" id="{4B106E09-63A9-5144-89D3-4AF0F346C043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86" name="正方形/長方形 385">
                  <a:extLst>
                    <a:ext uri="{FF2B5EF4-FFF2-40B4-BE49-F238E27FC236}">
                      <a16:creationId xmlns:a16="http://schemas.microsoft.com/office/drawing/2014/main" id="{9BB8D0BC-8029-934E-8061-F606C36F0F28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87" name="正方形/長方形 386">
                  <a:extLst>
                    <a:ext uri="{FF2B5EF4-FFF2-40B4-BE49-F238E27FC236}">
                      <a16:creationId xmlns:a16="http://schemas.microsoft.com/office/drawing/2014/main" id="{E875F48A-6BA1-E24C-B904-5D1040F8A669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88" name="正方形/長方形 387">
                  <a:extLst>
                    <a:ext uri="{FF2B5EF4-FFF2-40B4-BE49-F238E27FC236}">
                      <a16:creationId xmlns:a16="http://schemas.microsoft.com/office/drawing/2014/main" id="{543F6FE4-CFDC-0240-8723-8A7633597646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89" name="正方形/長方形 388">
                  <a:extLst>
                    <a:ext uri="{FF2B5EF4-FFF2-40B4-BE49-F238E27FC236}">
                      <a16:creationId xmlns:a16="http://schemas.microsoft.com/office/drawing/2014/main" id="{A25B3598-7528-5A40-9A85-4A884A0DE772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90" name="正方形/長方形 389">
                  <a:extLst>
                    <a:ext uri="{FF2B5EF4-FFF2-40B4-BE49-F238E27FC236}">
                      <a16:creationId xmlns:a16="http://schemas.microsoft.com/office/drawing/2014/main" id="{0F2F14EB-508F-BA48-802D-8BC0B6FCC50D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357" name="図形グループ 117">
                <a:extLst>
                  <a:ext uri="{FF2B5EF4-FFF2-40B4-BE49-F238E27FC236}">
                    <a16:creationId xmlns:a16="http://schemas.microsoft.com/office/drawing/2014/main" id="{847C7182-D30D-7F4B-9086-A077C00F72A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481623" y="3088952"/>
                <a:ext cx="549632" cy="103305"/>
                <a:chOff x="4787111" y="2485398"/>
                <a:chExt cx="806128" cy="151514"/>
              </a:xfrm>
            </p:grpSpPr>
            <p:sp>
              <p:nvSpPr>
                <p:cNvPr id="379" name="正方形/長方形 378">
                  <a:extLst>
                    <a:ext uri="{FF2B5EF4-FFF2-40B4-BE49-F238E27FC236}">
                      <a16:creationId xmlns:a16="http://schemas.microsoft.com/office/drawing/2014/main" id="{862CBF04-851D-9B42-85DD-6EA2C9FC6760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80" name="正方形/長方形 379">
                  <a:extLst>
                    <a:ext uri="{FF2B5EF4-FFF2-40B4-BE49-F238E27FC236}">
                      <a16:creationId xmlns:a16="http://schemas.microsoft.com/office/drawing/2014/main" id="{51CCF0C8-DC54-874D-AF87-EE5A5ABEFEB5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81" name="正方形/長方形 380">
                  <a:extLst>
                    <a:ext uri="{FF2B5EF4-FFF2-40B4-BE49-F238E27FC236}">
                      <a16:creationId xmlns:a16="http://schemas.microsoft.com/office/drawing/2014/main" id="{0A3CE905-9F07-C141-9C67-93C449E14765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82" name="正方形/長方形 381">
                  <a:extLst>
                    <a:ext uri="{FF2B5EF4-FFF2-40B4-BE49-F238E27FC236}">
                      <a16:creationId xmlns:a16="http://schemas.microsoft.com/office/drawing/2014/main" id="{2E0C7A70-5855-8C4F-88BB-77E2D21F96EB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83" name="正方形/長方形 382">
                  <a:extLst>
                    <a:ext uri="{FF2B5EF4-FFF2-40B4-BE49-F238E27FC236}">
                      <a16:creationId xmlns:a16="http://schemas.microsoft.com/office/drawing/2014/main" id="{D6FE4528-077B-2042-9640-4E9698D7D653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84" name="正方形/長方形 383">
                  <a:extLst>
                    <a:ext uri="{FF2B5EF4-FFF2-40B4-BE49-F238E27FC236}">
                      <a16:creationId xmlns:a16="http://schemas.microsoft.com/office/drawing/2014/main" id="{277AB718-6347-B34E-8B30-53102DEC8AA6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358" name="図形グループ 124">
                <a:extLst>
                  <a:ext uri="{FF2B5EF4-FFF2-40B4-BE49-F238E27FC236}">
                    <a16:creationId xmlns:a16="http://schemas.microsoft.com/office/drawing/2014/main" id="{06D70AFF-7047-8645-9260-466CD25C6E88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481623" y="3463208"/>
                <a:ext cx="549632" cy="103305"/>
                <a:chOff x="4787111" y="2485398"/>
                <a:chExt cx="806128" cy="151514"/>
              </a:xfrm>
            </p:grpSpPr>
            <p:sp>
              <p:nvSpPr>
                <p:cNvPr id="373" name="正方形/長方形 372">
                  <a:extLst>
                    <a:ext uri="{FF2B5EF4-FFF2-40B4-BE49-F238E27FC236}">
                      <a16:creationId xmlns:a16="http://schemas.microsoft.com/office/drawing/2014/main" id="{485542C6-05FC-B842-9DBD-EA649EC67812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74" name="正方形/長方形 373">
                  <a:extLst>
                    <a:ext uri="{FF2B5EF4-FFF2-40B4-BE49-F238E27FC236}">
                      <a16:creationId xmlns:a16="http://schemas.microsoft.com/office/drawing/2014/main" id="{20A792B1-8570-AD4A-941B-9B5999CC2C16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75" name="正方形/長方形 374">
                  <a:extLst>
                    <a:ext uri="{FF2B5EF4-FFF2-40B4-BE49-F238E27FC236}">
                      <a16:creationId xmlns:a16="http://schemas.microsoft.com/office/drawing/2014/main" id="{FD410F9A-267D-A544-8443-AF8D31945F3E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76" name="正方形/長方形 375">
                  <a:extLst>
                    <a:ext uri="{FF2B5EF4-FFF2-40B4-BE49-F238E27FC236}">
                      <a16:creationId xmlns:a16="http://schemas.microsoft.com/office/drawing/2014/main" id="{2C7E84A3-8BFE-F447-B9AB-2898D07D72BC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77" name="正方形/長方形 376">
                  <a:extLst>
                    <a:ext uri="{FF2B5EF4-FFF2-40B4-BE49-F238E27FC236}">
                      <a16:creationId xmlns:a16="http://schemas.microsoft.com/office/drawing/2014/main" id="{7B5D464A-9016-444C-9196-7B6C610F4649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78" name="正方形/長方形 377">
                  <a:extLst>
                    <a:ext uri="{FF2B5EF4-FFF2-40B4-BE49-F238E27FC236}">
                      <a16:creationId xmlns:a16="http://schemas.microsoft.com/office/drawing/2014/main" id="{C39D24F7-F41E-8840-896A-DAD250C503AC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359" name="図形グループ 131">
                <a:extLst>
                  <a:ext uri="{FF2B5EF4-FFF2-40B4-BE49-F238E27FC236}">
                    <a16:creationId xmlns:a16="http://schemas.microsoft.com/office/drawing/2014/main" id="{B31E5F9B-B236-234A-87C3-2F3DE5F2378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493325" y="4171184"/>
                <a:ext cx="549632" cy="103305"/>
                <a:chOff x="4787111" y="2485398"/>
                <a:chExt cx="806128" cy="151514"/>
              </a:xfrm>
            </p:grpSpPr>
            <p:sp>
              <p:nvSpPr>
                <p:cNvPr id="367" name="正方形/長方形 366">
                  <a:extLst>
                    <a:ext uri="{FF2B5EF4-FFF2-40B4-BE49-F238E27FC236}">
                      <a16:creationId xmlns:a16="http://schemas.microsoft.com/office/drawing/2014/main" id="{C51EE03C-023B-2540-86D7-E12E1F5F9EF1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68" name="正方形/長方形 367">
                  <a:extLst>
                    <a:ext uri="{FF2B5EF4-FFF2-40B4-BE49-F238E27FC236}">
                      <a16:creationId xmlns:a16="http://schemas.microsoft.com/office/drawing/2014/main" id="{58A48B86-38B9-764B-8049-17F8EEFE0F3B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69" name="正方形/長方形 368">
                  <a:extLst>
                    <a:ext uri="{FF2B5EF4-FFF2-40B4-BE49-F238E27FC236}">
                      <a16:creationId xmlns:a16="http://schemas.microsoft.com/office/drawing/2014/main" id="{AB0A7E44-D146-BD41-B437-61BE8730CB24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70" name="正方形/長方形 369">
                  <a:extLst>
                    <a:ext uri="{FF2B5EF4-FFF2-40B4-BE49-F238E27FC236}">
                      <a16:creationId xmlns:a16="http://schemas.microsoft.com/office/drawing/2014/main" id="{C0D837E0-B5DC-B446-868F-0F86EA035708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71" name="正方形/長方形 370">
                  <a:extLst>
                    <a:ext uri="{FF2B5EF4-FFF2-40B4-BE49-F238E27FC236}">
                      <a16:creationId xmlns:a16="http://schemas.microsoft.com/office/drawing/2014/main" id="{191F6FDD-8AF9-FE48-9F7C-3EB898830359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72" name="正方形/長方形 371">
                  <a:extLst>
                    <a:ext uri="{FF2B5EF4-FFF2-40B4-BE49-F238E27FC236}">
                      <a16:creationId xmlns:a16="http://schemas.microsoft.com/office/drawing/2014/main" id="{6BA4B68C-4DBC-D445-9FA1-AF5398209B81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360" name="図形グループ 138">
                <a:extLst>
                  <a:ext uri="{FF2B5EF4-FFF2-40B4-BE49-F238E27FC236}">
                    <a16:creationId xmlns:a16="http://schemas.microsoft.com/office/drawing/2014/main" id="{95289CB3-CF26-CD4F-8F07-20E5974022F9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501607" y="4565692"/>
                <a:ext cx="549632" cy="103305"/>
                <a:chOff x="4787111" y="2485398"/>
                <a:chExt cx="806128" cy="151514"/>
              </a:xfrm>
            </p:grpSpPr>
            <p:sp>
              <p:nvSpPr>
                <p:cNvPr id="361" name="正方形/長方形 360">
                  <a:extLst>
                    <a:ext uri="{FF2B5EF4-FFF2-40B4-BE49-F238E27FC236}">
                      <a16:creationId xmlns:a16="http://schemas.microsoft.com/office/drawing/2014/main" id="{207D62A6-EB1E-134F-9FE6-4D6A13318E15}"/>
                    </a:ext>
                  </a:extLst>
                </p:cNvPr>
                <p:cNvSpPr/>
                <p:nvPr/>
              </p:nvSpPr>
              <p:spPr bwMode="auto">
                <a:xfrm>
                  <a:off x="4787111" y="2492896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62" name="正方形/長方形 361">
                  <a:extLst>
                    <a:ext uri="{FF2B5EF4-FFF2-40B4-BE49-F238E27FC236}">
                      <a16:creationId xmlns:a16="http://schemas.microsoft.com/office/drawing/2014/main" id="{54A83B36-E543-BF48-A1D0-D5625664D97D}"/>
                    </a:ext>
                  </a:extLst>
                </p:cNvPr>
                <p:cNvSpPr/>
                <p:nvPr/>
              </p:nvSpPr>
              <p:spPr bwMode="auto">
                <a:xfrm>
                  <a:off x="4933679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63" name="正方形/長方形 362">
                  <a:extLst>
                    <a:ext uri="{FF2B5EF4-FFF2-40B4-BE49-F238E27FC236}">
                      <a16:creationId xmlns:a16="http://schemas.microsoft.com/office/drawing/2014/main" id="{2ABE48E5-F305-2648-93A3-3D973B8B9B1A}"/>
                    </a:ext>
                  </a:extLst>
                </p:cNvPr>
                <p:cNvSpPr/>
                <p:nvPr/>
              </p:nvSpPr>
              <p:spPr bwMode="auto">
                <a:xfrm>
                  <a:off x="5074351" y="2491447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64" name="正方形/長方形 363">
                  <a:extLst>
                    <a:ext uri="{FF2B5EF4-FFF2-40B4-BE49-F238E27FC236}">
                      <a16:creationId xmlns:a16="http://schemas.microsoft.com/office/drawing/2014/main" id="{B9EF0E3D-A659-7349-A76A-2E0C738DE31A}"/>
                    </a:ext>
                  </a:extLst>
                </p:cNvPr>
                <p:cNvSpPr/>
                <p:nvPr/>
              </p:nvSpPr>
              <p:spPr bwMode="auto">
                <a:xfrm>
                  <a:off x="5219485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65" name="正方形/長方形 364">
                  <a:extLst>
                    <a:ext uri="{FF2B5EF4-FFF2-40B4-BE49-F238E27FC236}">
                      <a16:creationId xmlns:a16="http://schemas.microsoft.com/office/drawing/2014/main" id="{39BE7394-29E2-FC4E-8486-06037FC5175F}"/>
                    </a:ext>
                  </a:extLst>
                </p:cNvPr>
                <p:cNvSpPr/>
                <p:nvPr/>
              </p:nvSpPr>
              <p:spPr bwMode="auto">
                <a:xfrm>
                  <a:off x="5362934" y="2487019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66" name="正方形/長方形 365">
                  <a:extLst>
                    <a:ext uri="{FF2B5EF4-FFF2-40B4-BE49-F238E27FC236}">
                      <a16:creationId xmlns:a16="http://schemas.microsoft.com/office/drawing/2014/main" id="{351ADC8E-FB46-D746-98AC-0C420A3639BC}"/>
                    </a:ext>
                  </a:extLst>
                </p:cNvPr>
                <p:cNvSpPr/>
                <p:nvPr/>
              </p:nvSpPr>
              <p:spPr bwMode="auto">
                <a:xfrm>
                  <a:off x="5506725" y="2485398"/>
                  <a:ext cx="86514" cy="144016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kumimoji="0" lang="ja-JP" altLang="en-US" sz="24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sp>
          <p:nvSpPr>
            <p:cNvPr id="411" name="Oval 42">
              <a:extLst>
                <a:ext uri="{FF2B5EF4-FFF2-40B4-BE49-F238E27FC236}">
                  <a16:creationId xmlns:a16="http://schemas.microsoft.com/office/drawing/2014/main" id="{246ECA71-C132-3E47-99B3-A87DF413842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6280" y="3028614"/>
              <a:ext cx="591206" cy="585143"/>
            </a:xfrm>
            <a:prstGeom prst="ellipse">
              <a:avLst/>
            </a:prstGeom>
            <a:solidFill>
              <a:srgbClr val="FFEAD5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12" name="図形グループ 147">
              <a:extLst>
                <a:ext uri="{FF2B5EF4-FFF2-40B4-BE49-F238E27FC236}">
                  <a16:creationId xmlns:a16="http://schemas.microsoft.com/office/drawing/2014/main" id="{01C7856C-EB9C-F742-8A71-38213E4A5F3F}"/>
                </a:ext>
              </a:extLst>
            </p:cNvPr>
            <p:cNvGrpSpPr/>
            <p:nvPr/>
          </p:nvGrpSpPr>
          <p:grpSpPr>
            <a:xfrm>
              <a:off x="628263" y="3622622"/>
              <a:ext cx="942673" cy="1480598"/>
              <a:chOff x="4409728" y="2557468"/>
              <a:chExt cx="942673" cy="1480598"/>
            </a:xfrm>
          </p:grpSpPr>
          <p:sp>
            <p:nvSpPr>
              <p:cNvPr id="413" name="Oval 43">
                <a:extLst>
                  <a:ext uri="{FF2B5EF4-FFF2-40B4-BE49-F238E27FC236}">
                    <a16:creationId xmlns:a16="http://schemas.microsoft.com/office/drawing/2014/main" id="{753048BA-3F50-0948-85EA-EDF7D46D12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8092" y="2557468"/>
                <a:ext cx="769737" cy="1444853"/>
              </a:xfrm>
              <a:prstGeom prst="ellipse">
                <a:avLst/>
              </a:prstGeom>
              <a:solidFill>
                <a:srgbClr val="99CCFF"/>
              </a:solidFill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" name="正方形/長方形 413">
                <a:extLst>
                  <a:ext uri="{FF2B5EF4-FFF2-40B4-BE49-F238E27FC236}">
                    <a16:creationId xmlns:a16="http://schemas.microsoft.com/office/drawing/2014/main" id="{F4AF09A2-871B-A04A-B5D5-C93048BD2ED1}"/>
                  </a:ext>
                </a:extLst>
              </p:cNvPr>
              <p:cNvSpPr/>
              <p:nvPr/>
            </p:nvSpPr>
            <p:spPr bwMode="auto">
              <a:xfrm>
                <a:off x="4409728" y="3279895"/>
                <a:ext cx="942673" cy="758171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kumimoji="0" lang="ja-JP" altLang="en-US"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415" name="円/楕円 414">
              <a:extLst>
                <a:ext uri="{FF2B5EF4-FFF2-40B4-BE49-F238E27FC236}">
                  <a16:creationId xmlns:a16="http://schemas.microsoft.com/office/drawing/2014/main" id="{0EECF8E3-6A6F-AF4E-9E62-8DCA0EDA5635}"/>
                </a:ext>
              </a:extLst>
            </p:cNvPr>
            <p:cNvSpPr/>
            <p:nvPr/>
          </p:nvSpPr>
          <p:spPr bwMode="auto">
            <a:xfrm rot="1318195">
              <a:off x="957526" y="3826203"/>
              <a:ext cx="869027" cy="223583"/>
            </a:xfrm>
            <a:prstGeom prst="ellipse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kumimoji="0" lang="ja-JP" altLang="en-US" sz="240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" name="Oval 42">
              <a:extLst>
                <a:ext uri="{FF2B5EF4-FFF2-40B4-BE49-F238E27FC236}">
                  <a16:creationId xmlns:a16="http://schemas.microsoft.com/office/drawing/2014/main" id="{7BC46C30-1A23-4C4C-994D-A3280BB6C0E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71774" y="3991110"/>
              <a:ext cx="231736" cy="229359"/>
            </a:xfrm>
            <a:prstGeom prst="ellipse">
              <a:avLst/>
            </a:prstGeom>
            <a:solidFill>
              <a:srgbClr val="FFEAD5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5" name="テキスト ボックス 494">
              <a:extLst>
                <a:ext uri="{FF2B5EF4-FFF2-40B4-BE49-F238E27FC236}">
                  <a16:creationId xmlns:a16="http://schemas.microsoft.com/office/drawing/2014/main" id="{5EC9FC9B-B431-084B-871B-CCF345FB7499}"/>
                </a:ext>
              </a:extLst>
            </p:cNvPr>
            <p:cNvSpPr txBox="1"/>
            <p:nvPr/>
          </p:nvSpPr>
          <p:spPr>
            <a:xfrm>
              <a:off x="930206" y="4401795"/>
              <a:ext cx="11945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/>
                <a:t>Smartphone</a:t>
              </a:r>
              <a:endParaRPr lang="ja-JP" altLang="en-US" dirty="0"/>
            </a:p>
          </p:txBody>
        </p:sp>
      </p:grpSp>
      <p:sp>
        <p:nvSpPr>
          <p:cNvPr id="497" name="稲妻 496">
            <a:extLst>
              <a:ext uri="{FF2B5EF4-FFF2-40B4-BE49-F238E27FC236}">
                <a16:creationId xmlns:a16="http://schemas.microsoft.com/office/drawing/2014/main" id="{D9D4D7E9-FF31-234D-A344-DF2A8767691F}"/>
              </a:ext>
            </a:extLst>
          </p:cNvPr>
          <p:cNvSpPr/>
          <p:nvPr/>
        </p:nvSpPr>
        <p:spPr bwMode="auto">
          <a:xfrm rot="1063439" flipH="1">
            <a:off x="1057806" y="2852005"/>
            <a:ext cx="384302" cy="395932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kumimoji="0" lang="ja-JP" altLang="en-US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雲 8">
            <a:extLst>
              <a:ext uri="{FF2B5EF4-FFF2-40B4-BE49-F238E27FC236}">
                <a16:creationId xmlns:a16="http://schemas.microsoft.com/office/drawing/2014/main" id="{19E855F2-016A-0746-B576-0764E3E0981A}"/>
              </a:ext>
            </a:extLst>
          </p:cNvPr>
          <p:cNvSpPr/>
          <p:nvPr/>
        </p:nvSpPr>
        <p:spPr bwMode="auto">
          <a:xfrm>
            <a:off x="2262253" y="2348901"/>
            <a:ext cx="687632" cy="382223"/>
          </a:xfrm>
          <a:prstGeom prst="clou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8" name="円柱 497">
            <a:extLst>
              <a:ext uri="{FF2B5EF4-FFF2-40B4-BE49-F238E27FC236}">
                <a16:creationId xmlns:a16="http://schemas.microsoft.com/office/drawing/2014/main" id="{58DFFA5E-3AD6-4E4E-B3E5-956349E42A80}"/>
              </a:ext>
            </a:extLst>
          </p:cNvPr>
          <p:cNvSpPr/>
          <p:nvPr/>
        </p:nvSpPr>
        <p:spPr bwMode="auto">
          <a:xfrm>
            <a:off x="3203847" y="2365416"/>
            <a:ext cx="513721" cy="431933"/>
          </a:xfrm>
          <a:prstGeom prst="ca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3" name="テキスト ボックス 502">
            <a:extLst>
              <a:ext uri="{FF2B5EF4-FFF2-40B4-BE49-F238E27FC236}">
                <a16:creationId xmlns:a16="http://schemas.microsoft.com/office/drawing/2014/main" id="{0FD8EC6A-7FDD-4046-8F00-81DFC33B36EF}"/>
              </a:ext>
            </a:extLst>
          </p:cNvPr>
          <p:cNvSpPr txBox="1"/>
          <p:nvPr/>
        </p:nvSpPr>
        <p:spPr>
          <a:xfrm>
            <a:off x="2913584" y="2787136"/>
            <a:ext cx="13548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Airport operator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04" name="テキスト ボックス 503">
            <a:extLst>
              <a:ext uri="{FF2B5EF4-FFF2-40B4-BE49-F238E27FC236}">
                <a16:creationId xmlns:a16="http://schemas.microsoft.com/office/drawing/2014/main" id="{28B40732-37FE-5A42-A2A4-A5C5E6BC200F}"/>
              </a:ext>
            </a:extLst>
          </p:cNvPr>
          <p:cNvSpPr txBox="1"/>
          <p:nvPr/>
        </p:nvSpPr>
        <p:spPr>
          <a:xfrm>
            <a:off x="569045" y="4300572"/>
            <a:ext cx="904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Passenger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05" name="テキスト ボックス 504">
            <a:extLst>
              <a:ext uri="{FF2B5EF4-FFF2-40B4-BE49-F238E27FC236}">
                <a16:creationId xmlns:a16="http://schemas.microsoft.com/office/drawing/2014/main" id="{38AD9CB2-7E66-A240-9117-1B094747AC27}"/>
              </a:ext>
            </a:extLst>
          </p:cNvPr>
          <p:cNvSpPr txBox="1"/>
          <p:nvPr/>
        </p:nvSpPr>
        <p:spPr>
          <a:xfrm>
            <a:off x="2236057" y="4015008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Flight information </a:t>
            </a:r>
          </a:p>
          <a:p>
            <a:r>
              <a:rPr lang="en-US" altLang="ja-JP" sz="1400" dirty="0">
                <a:solidFill>
                  <a:schemeClr val="tx1"/>
                </a:solidFill>
              </a:rPr>
              <a:t>Digital Signage</a:t>
            </a: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506" name="直線コネクタ 505">
            <a:extLst>
              <a:ext uri="{FF2B5EF4-FFF2-40B4-BE49-F238E27FC236}">
                <a16:creationId xmlns:a16="http://schemas.microsoft.com/office/drawing/2014/main" id="{68DCFB5D-4AD5-B54A-A8A0-CEE36C75D62B}"/>
              </a:ext>
            </a:extLst>
          </p:cNvPr>
          <p:cNvCxnSpPr>
            <a:cxnSpLocks/>
            <a:stCxn id="9" idx="1"/>
            <a:endCxn id="490" idx="0"/>
          </p:cNvCxnSpPr>
          <p:nvPr/>
        </p:nvCxnSpPr>
        <p:spPr bwMode="auto">
          <a:xfrm flipH="1">
            <a:off x="2513299" y="2730717"/>
            <a:ext cx="92770" cy="2468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9" name="テキスト ボックス 508">
            <a:extLst>
              <a:ext uri="{FF2B5EF4-FFF2-40B4-BE49-F238E27FC236}">
                <a16:creationId xmlns:a16="http://schemas.microsoft.com/office/drawing/2014/main" id="{1FDA5B27-DBDE-FF4B-96EF-75ED1DA71D50}"/>
              </a:ext>
            </a:extLst>
          </p:cNvPr>
          <p:cNvSpPr txBox="1"/>
          <p:nvPr/>
        </p:nvSpPr>
        <p:spPr>
          <a:xfrm rot="19518801">
            <a:off x="2260338" y="2737047"/>
            <a:ext cx="32216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dirty="0">
                <a:solidFill>
                  <a:srgbClr val="FF0000"/>
                </a:solidFill>
              </a:rPr>
              <a:t>Sample</a:t>
            </a:r>
            <a:endParaRPr kumimoji="1" lang="ja-JP" altLang="en-US" sz="6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07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AC788F-6377-E248-8EA5-01986766A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AF834A5-5248-444B-89C2-0863319AD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agree to have a common template for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slides.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Yes </a:t>
            </a:r>
          </a:p>
          <a:p>
            <a:r>
              <a:rPr kumimoji="1" lang="en-US" altLang="ja-JP" dirty="0"/>
              <a:t>No</a:t>
            </a:r>
          </a:p>
          <a:p>
            <a:r>
              <a:rPr kumimoji="1" lang="en-US" altLang="ja-JP" dirty="0"/>
              <a:t>Abstain</a:t>
            </a:r>
          </a:p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12FBA79-59D4-4745-B0CA-806AA3F698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149A31-05D5-8943-ABE5-635F9B223E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Hiroshi Mano (KDTI)</a:t>
            </a:r>
            <a:endParaRPr lang="en-GB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3585D8E-CAFC-EC4F-970A-51739A21E9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468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AC788F-6377-E248-8EA5-01986766A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Motion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AF834A5-5248-444B-89C2-0863319AD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Approve Slide </a:t>
            </a:r>
            <a:r>
              <a:rPr lang="en-GB" altLang="ja-JP" dirty="0"/>
              <a:t>Template described in 11-19/0182r0 </a:t>
            </a:r>
            <a:r>
              <a:rPr lang="en-GB" altLang="ja-JP" dirty="0" err="1"/>
              <a:t>TGbc</a:t>
            </a:r>
            <a:r>
              <a:rPr lang="en-GB" altLang="ja-JP" dirty="0"/>
              <a:t> as a common format of </a:t>
            </a:r>
            <a:r>
              <a:rPr lang="en-GB" altLang="ja-JP" dirty="0" err="1"/>
              <a:t>TGbc</a:t>
            </a:r>
            <a:r>
              <a:rPr lang="en-GB" altLang="ja-JP" dirty="0"/>
              <a:t> use case scenario slides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And instruct editor to create a basement document of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scenario.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Yes </a:t>
            </a:r>
          </a:p>
          <a:p>
            <a:r>
              <a:rPr kumimoji="1" lang="en-US" altLang="ja-JP" dirty="0"/>
              <a:t>No</a:t>
            </a:r>
          </a:p>
          <a:p>
            <a:r>
              <a:rPr kumimoji="1" lang="en-US" altLang="ja-JP" dirty="0"/>
              <a:t>Abstain</a:t>
            </a:r>
          </a:p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12FBA79-59D4-4745-B0CA-806AA3F698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149A31-05D5-8943-ABE5-635F9B223E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Hiroshi Mano (KDTI)</a:t>
            </a:r>
            <a:endParaRPr lang="en-GB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3585D8E-CAFC-EC4F-970A-51739A21E9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670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19088</TotalTime>
  <Words>464</Words>
  <Application>Microsoft Macintosh PowerPoint</Application>
  <PresentationFormat>画面に合わせる (4:3)</PresentationFormat>
  <Paragraphs>99</Paragraphs>
  <Slides>7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Wingdings</vt:lpstr>
      <vt:lpstr>802-11-Submission-Koden-TI-plain</vt:lpstr>
      <vt:lpstr>Microsoft Word 97 - 2004 文書</vt:lpstr>
      <vt:lpstr>Template for TGbc use case scenario slides</vt:lpstr>
      <vt:lpstr>Abstract</vt:lpstr>
      <vt:lpstr>Template context</vt:lpstr>
      <vt:lpstr>Scenario #  Title</vt:lpstr>
      <vt:lpstr>Scenario #  Digital Signage enhancement</vt:lpstr>
      <vt:lpstr>Straw poll</vt:lpstr>
      <vt:lpstr>Motion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Marc Emmelmann</dc:creator>
  <cp:keywords>CTPClassification=CTP_NT</cp:keywords>
  <dc:description/>
  <cp:lastModifiedBy>真野浩</cp:lastModifiedBy>
  <cp:revision>147</cp:revision>
  <cp:lastPrinted>1601-01-01T00:00:00Z</cp:lastPrinted>
  <dcterms:created xsi:type="dcterms:W3CDTF">2018-05-14T15:39:31Z</dcterms:created>
  <dcterms:modified xsi:type="dcterms:W3CDTF">2019-01-16T15:59:33Z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6dbf3919-1fb6-4301-b05a-ab469bcc6e47</vt:lpwstr>
  </property>
  <property fmtid="{D5CDD505-2E9C-101B-9397-08002B2CF9AE}" pid="3" name="CTP_TimeStamp">
    <vt:lpwstr>2019-01-12 19:18:07Z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