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525" r:id="rId2"/>
    <p:sldId id="527" r:id="rId3"/>
    <p:sldId id="475" r:id="rId4"/>
    <p:sldId id="511" r:id="rId5"/>
    <p:sldId id="476" r:id="rId6"/>
    <p:sldId id="496" r:id="rId7"/>
    <p:sldId id="522" r:id="rId8"/>
    <p:sldId id="508" r:id="rId9"/>
    <p:sldId id="509" r:id="rId10"/>
    <p:sldId id="510" r:id="rId11"/>
    <p:sldId id="507" r:id="rId12"/>
    <p:sldId id="505" r:id="rId13"/>
    <p:sldId id="526" r:id="rId14"/>
    <p:sldId id="512" r:id="rId15"/>
    <p:sldId id="513" r:id="rId16"/>
    <p:sldId id="523" r:id="rId17"/>
    <p:sldId id="519" r:id="rId18"/>
    <p:sldId id="521" r:id="rId19"/>
    <p:sldId id="514" r:id="rId20"/>
    <p:sldId id="515" r:id="rId21"/>
    <p:sldId id="516" r:id="rId22"/>
    <p:sldId id="517" r:id="rId23"/>
    <p:sldId id="485" r:id="rId24"/>
    <p:sldId id="506" r:id="rId25"/>
    <p:sldId id="504"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4F81BD"/>
    <a:srgbClr val="FFFFFF"/>
    <a:srgbClr val="009999"/>
    <a:srgbClr val="00CC99"/>
    <a:srgbClr val="99CCFF"/>
    <a:srgbClr val="4A7EBB"/>
    <a:srgbClr val="00956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68" autoAdjust="0"/>
    <p:restoredTop sz="93899" autoAdjust="0"/>
  </p:normalViewPr>
  <p:slideViewPr>
    <p:cSldViewPr>
      <p:cViewPr>
        <p:scale>
          <a:sx n="60" d="100"/>
          <a:sy n="60" d="100"/>
        </p:scale>
        <p:origin x="1508" y="128"/>
      </p:cViewPr>
      <p:guideLst>
        <p:guide orient="horz" pos="2160"/>
        <p:guide pos="2880"/>
      </p:guideLst>
    </p:cSldViewPr>
  </p:slideViewPr>
  <p:outlineViewPr>
    <p:cViewPr varScale="1">
      <p:scale>
        <a:sx n="170" d="200"/>
        <a:sy n="170" d="200"/>
      </p:scale>
      <p:origin x="0" y="-216436"/>
    </p:cViewPr>
  </p:outlineViewPr>
  <p:notesTextViewPr>
    <p:cViewPr>
      <p:scale>
        <a:sx n="100" d="100"/>
        <a:sy n="100" d="100"/>
      </p:scale>
      <p:origin x="0" y="0"/>
    </p:cViewPr>
  </p:notesTextViewPr>
  <p:sorterViewPr>
    <p:cViewPr varScale="1">
      <p:scale>
        <a:sx n="1" d="1"/>
        <a:sy n="1" d="1"/>
      </p:scale>
      <p:origin x="0" y="-2688"/>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802.11-17/1479r1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Sean Coffey, Realtek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802.11-17/1479r1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2017</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Sean Coffey, Realtek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465434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81124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11</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457875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313310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009642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6335877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082199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410848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908265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470344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56750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2</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5491902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945097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21</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667966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286913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024115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5376995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72861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76273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91605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57934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37356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94741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491772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18398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dirty="0"/>
          </a:p>
        </p:txBody>
      </p:sp>
      <p:sp>
        <p:nvSpPr>
          <p:cNvPr id="6" name="Footer Placeholder 5"/>
          <p:cNvSpPr>
            <a:spLocks noGrp="1"/>
          </p:cNvSpPr>
          <p:nvPr>
            <p:ph type="ftr" idx="11"/>
          </p:nvPr>
        </p:nvSpPr>
        <p:spPr/>
        <p:txBody>
          <a:bodyPr/>
          <a:lstStyle>
            <a:lvl1pPr>
              <a:defRPr/>
            </a:lvl1pPr>
          </a:lstStyle>
          <a:p>
            <a:r>
              <a:rPr lang="en-GB" dirty="0"/>
              <a:t>Sean Coffey, Realtek</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Sean Coffey, Realtek</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dirty="0"/>
          </a:p>
        </p:txBody>
      </p:sp>
      <p:sp>
        <p:nvSpPr>
          <p:cNvPr id="4" name="Footer Placeholder 3"/>
          <p:cNvSpPr>
            <a:spLocks noGrp="1"/>
          </p:cNvSpPr>
          <p:nvPr>
            <p:ph type="ftr" idx="11"/>
          </p:nvPr>
        </p:nvSpPr>
        <p:spPr/>
        <p:txBody>
          <a:bodyPr/>
          <a:lstStyle>
            <a:lvl1pPr>
              <a:defRPr/>
            </a:lvl1pPr>
          </a:lstStyle>
          <a:p>
            <a:r>
              <a:rPr lang="en-GB" dirty="0"/>
              <a:t>Sean Coffey, Realtek</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dirty="0"/>
          </a:p>
        </p:txBody>
      </p:sp>
      <p:sp>
        <p:nvSpPr>
          <p:cNvPr id="3" name="Footer Placeholder 2"/>
          <p:cNvSpPr>
            <a:spLocks noGrp="1"/>
          </p:cNvSpPr>
          <p:nvPr>
            <p:ph type="ftr" idx="11"/>
          </p:nvPr>
        </p:nvSpPr>
        <p:spPr/>
        <p:txBody>
          <a:bodyPr/>
          <a:lstStyle>
            <a:lvl1pPr>
              <a:defRPr/>
            </a:lvl1pPr>
          </a:lstStyle>
          <a:p>
            <a:r>
              <a:rPr lang="en-GB" dirty="0"/>
              <a:t>Sean Coffey, Realtek</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802.11-19/0181r4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nvGraphicFramePr>
        <p:xfrm>
          <a:off x="566738" y="3060700"/>
          <a:ext cx="7845425" cy="2308324"/>
        </p:xfrm>
        <a:graphic>
          <a:graphicData uri="http://schemas.openxmlformats.org/presentationml/2006/ole">
            <mc:AlternateContent xmlns:mc="http://schemas.openxmlformats.org/markup-compatibility/2006">
              <mc:Choice xmlns:v="urn:schemas-microsoft-com:vml" Requires="v">
                <p:oleObj spid="_x0000_s2106" name="Document" r:id="rId4" imgW="8526058" imgH="2465301" progId="Word.Document.8">
                  <p:embed/>
                </p:oleObj>
              </mc:Choice>
              <mc:Fallback>
                <p:oleObj name="Document" r:id="rId4" imgW="8526058" imgH="2465301" progId="Word.Document.8">
                  <p:embed/>
                  <p:pic>
                    <p:nvPicPr>
                      <p:cNvPr id="9" name="Object 3"/>
                      <p:cNvPicPr>
                        <a:picLocks noChangeAspect="1" noChangeArrowheads="1"/>
                      </p:cNvPicPr>
                      <p:nvPr/>
                    </p:nvPicPr>
                    <p:blipFill>
                      <a:blip r:embed="rId5"/>
                      <a:srcRect/>
                      <a:stretch>
                        <a:fillRect/>
                      </a:stretch>
                    </p:blipFill>
                    <p:spPr bwMode="auto">
                      <a:xfrm>
                        <a:off x="566738" y="3060700"/>
                        <a:ext cx="7845425" cy="2308324"/>
                      </a:xfrm>
                      <a:prstGeom prst="rect">
                        <a:avLst/>
                      </a:prstGeom>
                      <a:noFill/>
                    </p:spPr>
                  </p:pic>
                </p:oleObj>
              </mc:Fallback>
            </mc:AlternateContent>
          </a:graphicData>
        </a:graphic>
      </p:graphicFrame>
      <p:sp>
        <p:nvSpPr>
          <p:cNvPr id="6" name="Date Placeholder 3"/>
          <p:cNvSpPr>
            <a:spLocks noGrp="1"/>
          </p:cNvSpPr>
          <p:nvPr>
            <p:ph type="dt" idx="15"/>
          </p:nvPr>
        </p:nvSpPr>
        <p:spPr>
          <a:xfrm>
            <a:off x="713232" y="356616"/>
            <a:ext cx="2303451" cy="273050"/>
          </a:xfrm>
        </p:spPr>
        <p:txBody>
          <a:bodyPr/>
          <a:lstStyle/>
          <a:p>
            <a:r>
              <a:rPr lang="en-US"/>
              <a:t>September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906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Variant Capability ERP and HT Devices</a:t>
            </a:r>
          </a:p>
        </p:txBody>
      </p:sp>
      <p:sp>
        <p:nvSpPr>
          <p:cNvPr id="3074" name="Rectangle 2"/>
          <p:cNvSpPr>
            <a:spLocks noGrp="1" noChangeArrowheads="1"/>
          </p:cNvSpPr>
          <p:nvPr>
            <p:ph type="body" idx="1"/>
          </p:nvPr>
        </p:nvSpPr>
        <p:spPr>
          <a:xfrm>
            <a:off x="685800" y="21939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Calibri" pitchFamily="34" charset="0"/>
              </a:rPr>
              <a:t>Date:</a:t>
            </a:r>
            <a:r>
              <a:rPr lang="en-GB" sz="2000" b="0" dirty="0">
                <a:latin typeface="Calibri" pitchFamily="34" charset="0"/>
              </a:rPr>
              <a:t> 2019-09-17</a:t>
            </a:r>
          </a:p>
        </p:txBody>
      </p:sp>
      <p:sp>
        <p:nvSpPr>
          <p:cNvPr id="2" name="TextBox 1">
            <a:extLst>
              <a:ext uri="{FF2B5EF4-FFF2-40B4-BE49-F238E27FC236}">
                <a16:creationId xmlns:a16="http://schemas.microsoft.com/office/drawing/2014/main" id="{0BF48FF9-2C8E-430D-9ECC-9E7783AC14FE}"/>
              </a:ext>
            </a:extLst>
          </p:cNvPr>
          <p:cNvSpPr txBox="1"/>
          <p:nvPr/>
        </p:nvSpPr>
        <p:spPr>
          <a:xfrm>
            <a:off x="685800" y="4724400"/>
            <a:ext cx="8382001" cy="1815882"/>
          </a:xfrm>
          <a:prstGeom prst="rect">
            <a:avLst/>
          </a:prstGeom>
          <a:noFill/>
        </p:spPr>
        <p:txBody>
          <a:bodyPr wrap="square" rtlCol="0">
            <a:spAutoFit/>
          </a:bodyPr>
          <a:lstStyle/>
          <a:p>
            <a:pPr marL="342900" indent="-342900">
              <a:buFont typeface="Arial" panose="020B0604020202020204" pitchFamily="34" charset="0"/>
              <a:buChar char="•"/>
            </a:pPr>
            <a:r>
              <a:rPr lang="en-US" sz="1400" dirty="0">
                <a:solidFill>
                  <a:schemeClr val="tx1"/>
                </a:solidFill>
                <a:latin typeface="Calibri" panose="020F0502020204030204" pitchFamily="34" charset="0"/>
              </a:rPr>
              <a:t>CIDs addressed: LB 236 CID 2186 (with different proposed change)</a:t>
            </a:r>
          </a:p>
          <a:p>
            <a:pPr marL="342900" indent="-342900">
              <a:buFont typeface="Arial" panose="020B0604020202020204" pitchFamily="34" charset="0"/>
              <a:buChar char="•"/>
            </a:pPr>
            <a:r>
              <a:rPr lang="en-US" sz="1400" dirty="0">
                <a:solidFill>
                  <a:schemeClr val="tx1"/>
                </a:solidFill>
                <a:latin typeface="Calibri" panose="020F0502020204030204" pitchFamily="34" charset="0"/>
              </a:rPr>
              <a:t>r0 (January 16, 2019): Initial draft</a:t>
            </a:r>
          </a:p>
          <a:p>
            <a:pPr marL="342900" indent="-342900">
              <a:buFont typeface="Arial" panose="020B0604020202020204" pitchFamily="34" charset="0"/>
              <a:buChar char="•"/>
            </a:pPr>
            <a:r>
              <a:rPr lang="en-US" sz="1400" dirty="0">
                <a:solidFill>
                  <a:schemeClr val="tx1"/>
                </a:solidFill>
                <a:latin typeface="Calibri" panose="020F0502020204030204" pitchFamily="34" charset="0"/>
              </a:rPr>
              <a:t>r1 (August 30, 2019): Revision incorporating many changes based on feedback received (for which thanks); title changed</a:t>
            </a:r>
          </a:p>
          <a:p>
            <a:pPr marL="342900" indent="-342900">
              <a:buFont typeface="Arial" panose="020B0604020202020204" pitchFamily="34" charset="0"/>
              <a:buChar char="•"/>
            </a:pPr>
            <a:r>
              <a:rPr lang="en-US" sz="1400" dirty="0">
                <a:solidFill>
                  <a:schemeClr val="tx1"/>
                </a:solidFill>
                <a:latin typeface="Calibri" panose="020F0502020204030204" pitchFamily="34" charset="0"/>
              </a:rPr>
              <a:t>r2 (September 15, 2019): revision incorporating changes based on comments received during September 3 teleconference, and further remarks by email, for which thanks</a:t>
            </a:r>
          </a:p>
          <a:p>
            <a:pPr marL="342900" indent="-342900">
              <a:buFont typeface="Arial" panose="020B0604020202020204" pitchFamily="34" charset="0"/>
              <a:buChar char="•"/>
            </a:pPr>
            <a:r>
              <a:rPr lang="en-US" sz="1400" dirty="0">
                <a:solidFill>
                  <a:schemeClr val="tx1"/>
                </a:solidFill>
                <a:latin typeface="Calibri" panose="020F0502020204030204" pitchFamily="34" charset="0"/>
              </a:rPr>
              <a:t>R3 (September 16, 2019): revision correcting some </a:t>
            </a:r>
            <a:r>
              <a:rPr lang="en-US" sz="1400">
                <a:solidFill>
                  <a:schemeClr val="tx1"/>
                </a:solidFill>
                <a:latin typeface="Calibri" panose="020F0502020204030204" pitchFamily="34" charset="0"/>
              </a:rPr>
              <a:t>typos and rationalizing </a:t>
            </a:r>
            <a:r>
              <a:rPr lang="en-US" sz="1400" dirty="0">
                <a:solidFill>
                  <a:schemeClr val="tx1"/>
                </a:solidFill>
                <a:latin typeface="Calibri" panose="020F0502020204030204" pitchFamily="34" charset="0"/>
              </a:rPr>
              <a:t>elements, based on detailed feedback received, for which thanks</a:t>
            </a:r>
          </a:p>
        </p:txBody>
      </p:sp>
    </p:spTree>
    <p:extLst>
      <p:ext uri="{BB962C8B-B14F-4D97-AF65-F5344CB8AC3E}">
        <p14:creationId xmlns:p14="http://schemas.microsoft.com/office/powerpoint/2010/main" val="13277057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10</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Rates beyond 1, 2, 6 Mbps</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457200" indent="-457200">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Rates beyond 1, 2, 6 Mbps still not required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We discussed whether 5.5 and/or 11 Mbps, and even some other rates, should be added as requirements, on the basis that it is a common industry practice for APs to beacon at 5.5 Mbps for efficiency reasons—even up to 24 Mbps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But adding all of these modes would eliminate all of the rationale for this proposal, and adding some of them would eliminate most of it</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latin typeface="Calibri" pitchFamily="34" charset="0"/>
              </a:rPr>
              <a:t>If your product must be able to associate with any possible AP, then you should design a dual-band 2.4 / 5 GHz ERP/OFDM, HT or VHT device (and soon you should design a tri-band device)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latin typeface="Calibri" pitchFamily="34" charset="0"/>
              </a:rPr>
              <a:t>The proposal allows for optimized, low power, low complexity  IoT STAs to communicate with off-the-shelf APs--with any AP that is configured to beacon at 1, 2, or 6 Mb/s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Also, we should be careful to preserve the full potential range of Wi-Fi IoT networks, down to 1 Mbps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latin typeface="Calibri" pitchFamily="34" charset="0"/>
              </a:rPr>
              <a:t>Strong feedback was received in 11mc that this is important, e.g., for competitive positioning</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latin typeface="Calibri" pitchFamily="34" charset="0"/>
              </a:rPr>
              <a:t>Cementing 5.5 Mbps as an all-but-exclusive beacon rate would cut across this message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APs should be able to beacon at 1 Mbps if they want to</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1" u="sng" dirty="0">
                <a:solidFill>
                  <a:schemeClr val="tx1"/>
                </a:solidFill>
                <a:latin typeface="Calibri" pitchFamily="34" charset="0"/>
              </a:rPr>
              <a:t>N.B. under r0-r4 </a:t>
            </a:r>
            <a:r>
              <a:rPr lang="en-US" sz="1600" b="1" i="1" u="sng" dirty="0">
                <a:solidFill>
                  <a:srgbClr val="2E75B6"/>
                </a:solidFill>
                <a:latin typeface="Calibri" pitchFamily="34" charset="0"/>
              </a:rPr>
              <a:t>APs</a:t>
            </a:r>
            <a:r>
              <a:rPr lang="en-US" sz="1600" b="1" u="sng" dirty="0">
                <a:solidFill>
                  <a:schemeClr val="tx1"/>
                </a:solidFill>
                <a:latin typeface="Calibri" pitchFamily="34" charset="0"/>
              </a:rPr>
              <a:t> will retain all rates that are currently mandatory</a:t>
            </a:r>
          </a:p>
        </p:txBody>
      </p:sp>
    </p:spTree>
    <p:extLst>
      <p:ext uri="{BB962C8B-B14F-4D97-AF65-F5344CB8AC3E}">
        <p14:creationId xmlns:p14="http://schemas.microsoft.com/office/powerpoint/2010/main" val="9989288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11</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change—1/12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at end of first paragraph of 18.1.1 (General) (D2.0 2936.13):</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"In addition, a variant capability PHY based on the ERP (“Class 2 ERP") is defined in this clause.“</a:t>
            </a:r>
          </a:p>
        </p:txBody>
      </p:sp>
    </p:spTree>
    <p:extLst>
      <p:ext uri="{BB962C8B-B14F-4D97-AF65-F5344CB8AC3E}">
        <p14:creationId xmlns:p14="http://schemas.microsoft.com/office/powerpoint/2010/main" val="42495449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change—2/12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05000"/>
            <a:ext cx="8458200" cy="41910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paragraph at the end of 18.1.2 (Introduction) (D2.0 2936.25):</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non-AP STA is a Class 2 ERP STA if it satisfies all of the following requirements and is not an ERP STA: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operate in the 2.4 GHz band, and shall have operating channel width 20 MHz;</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DSSS 1 Mb/s and 2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ERP-OFDM 6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HR/DSSS 11 Mb/s, then it shall support HR/DSSS 5.5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ERP-OFDM 24 Mb/s then it shall support ERP-OFDM 12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Subject to (4) and (5), each (non-DSSS) HR/DSSS, (non-6 Mb/s) ERP-OFDM, and HT data rate is optional;</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DSSS long preamble and short preamble;</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short slot time;</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CCA functionality for ERP-OFDM in 18.4.6(a), (b) and for HT in 19.3.19.5.4 shall be supported; </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minimum receiver sensitivity requirements of Clauses 15, 16, 18, and 19 shall apply to all supported modes;</a:t>
            </a:r>
          </a:p>
        </p:txBody>
      </p:sp>
    </p:spTree>
    <p:extLst>
      <p:ext uri="{BB962C8B-B14F-4D97-AF65-F5344CB8AC3E}">
        <p14:creationId xmlns:p14="http://schemas.microsoft.com/office/powerpoint/2010/main" val="322522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change—3/12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05000"/>
            <a:ext cx="8458200" cy="41910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(11)    A Class 2 ERP STA shall indicate support in the Supported Rates and BSS Membership Selectors element, and, if applicable, the Extended Supported Rates and BSS Membership Selectors element, during association and reassociation, and in probe requests, for</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a:t>
            </a:r>
            <a:r>
              <a:rPr lang="en-US" sz="1450" b="0" dirty="0" err="1">
                <a:solidFill>
                  <a:schemeClr val="tx1"/>
                </a:solidFill>
                <a:latin typeface="Calibri" pitchFamily="34" charset="0"/>
              </a:rPr>
              <a:t>i</a:t>
            </a:r>
            <a:r>
              <a:rPr lang="en-US" sz="1450" b="0" dirty="0">
                <a:solidFill>
                  <a:schemeClr val="tx1"/>
                </a:solidFill>
                <a:latin typeface="Calibri" pitchFamily="34" charset="0"/>
              </a:rPr>
              <a:t>) 1, 2, 5.5, 11, 6, 12, and 24 Mb/s (whether it supports all of these rates or not), and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(ii) all ERP rates from the set 9, 18, 36, 48, and 54 Mb/s that the Class 2 ERP STA supports,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and shall not indicate support for other ERP rates;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(12)    A Class 2 ERP  STA shall transmit the Supplemental Class 2 Capabilities element;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(13)    In all other respects the STA shall follow the requirements of the ERP.</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NOTE--A Class 2 ERP STA will not be able to operate in a BSS whose AP includes in the basic rate set, and uses for transmission of group-addressed frames, only rates that the STA does not support.</a:t>
            </a:r>
            <a:r>
              <a:rPr lang="en-GB" sz="1450" b="0" dirty="0">
                <a:solidFill>
                  <a:schemeClr val="tx1"/>
                </a:solidFill>
                <a:latin typeface="Calibri" pitchFamily="34" charset="0"/>
              </a:rPr>
              <a:t>”</a:t>
            </a:r>
            <a:endParaRPr lang="en-US" sz="1450" b="0" dirty="0">
              <a:solidFill>
                <a:schemeClr val="tx1"/>
              </a:solidFill>
              <a:latin typeface="Calibri" pitchFamily="34" charset="0"/>
            </a:endParaRPr>
          </a:p>
        </p:txBody>
      </p:sp>
    </p:spTree>
    <p:extLst>
      <p:ext uri="{BB962C8B-B14F-4D97-AF65-F5344CB8AC3E}">
        <p14:creationId xmlns:p14="http://schemas.microsoft.com/office/powerpoint/2010/main" val="3867505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change—4/12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at end of first paragraph of 19.1.1 (Introduction to the HT PHY) (D2.0 2941.10):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"In addition, a variant capability PHY based on the HT PHY ("Class 2 HT PHY") is defined in this clause.“</a:t>
            </a:r>
          </a:p>
        </p:txBody>
      </p:sp>
    </p:spTree>
    <p:extLst>
      <p:ext uri="{BB962C8B-B14F-4D97-AF65-F5344CB8AC3E}">
        <p14:creationId xmlns:p14="http://schemas.microsoft.com/office/powerpoint/2010/main" val="30471745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change—5/12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05000"/>
            <a:ext cx="8458200" cy="41910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paragraph at the end of 19.1.1 (Introduction to the HT PHY) (D2.0 2941.41):</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non-AP STA is a Class 2 HT STA if it satisfies all of the following requirements and is not an HT STA:</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operate in the 2.4 GHz band, and shall have operating channel width 20 MHz;</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DSSS 1 Mb/s and 2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ERP-OFDM 6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HR/DSSS 11 Mb/s, then it shall support HR/DSSS 5.5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ERP-OFDM 24 Mb/s then it shall support ERP-OFDM 12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any </a:t>
            </a:r>
            <a:r>
              <a:rPr lang="en-US" sz="1450" b="0" dirty="0" err="1">
                <a:solidFill>
                  <a:schemeClr val="tx1"/>
                </a:solidFill>
                <a:latin typeface="Calibri" pitchFamily="34" charset="0"/>
              </a:rPr>
              <a:t>Nss</a:t>
            </a:r>
            <a:r>
              <a:rPr lang="en-US" sz="1450" b="0" dirty="0">
                <a:solidFill>
                  <a:schemeClr val="tx1"/>
                </a:solidFill>
                <a:latin typeface="Calibri" pitchFamily="34" charset="0"/>
              </a:rPr>
              <a:t> = 1 HT MCS &gt; 0, then it shall support all </a:t>
            </a:r>
            <a:r>
              <a:rPr lang="en-US" sz="1450" b="0" dirty="0" err="1">
                <a:solidFill>
                  <a:schemeClr val="tx1"/>
                </a:solidFill>
                <a:latin typeface="Calibri" pitchFamily="34" charset="0"/>
              </a:rPr>
              <a:t>Nss</a:t>
            </a:r>
            <a:r>
              <a:rPr lang="en-US" sz="1450" b="0" dirty="0">
                <a:solidFill>
                  <a:schemeClr val="tx1"/>
                </a:solidFill>
                <a:latin typeface="Calibri" pitchFamily="34" charset="0"/>
              </a:rPr>
              <a:t> =1 HT lower MCSs and all lower ERP rates;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Except as noted in (5), (6) and (7), each (non-DSSS) HR/DSSS and ERP-OFDM data rate and each HT MCS is optional;</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DSSS long preamble and short preamble;</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short slot time;</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CCA functionality for ERP-OFDM in 18.4.6(a), (b) and for HT in 19.3.19.5.4 shall be supported;</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minimum receiver sensitivity requirements of Clauses 15, 16, 18, and 19 shall apply to all supported modes;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spTree>
    <p:extLst>
      <p:ext uri="{BB962C8B-B14F-4D97-AF65-F5344CB8AC3E}">
        <p14:creationId xmlns:p14="http://schemas.microsoft.com/office/powerpoint/2010/main" val="4563220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change—6/12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05000"/>
            <a:ext cx="8458200" cy="41910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(12)    A Class 2 HT STA shall indicate support in the Supported Rates and BSS Membership Selectors element, and, if applicable, the Extended Supported Rates and BSS Membership Selectors Element, during association and reassociation, and in probe requests, for</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a:t>
            </a:r>
            <a:r>
              <a:rPr lang="en-US" sz="1450" b="0" dirty="0" err="1">
                <a:solidFill>
                  <a:schemeClr val="tx1"/>
                </a:solidFill>
                <a:latin typeface="Calibri" pitchFamily="34" charset="0"/>
              </a:rPr>
              <a:t>i</a:t>
            </a:r>
            <a:r>
              <a:rPr lang="en-US" sz="1450" b="0" dirty="0">
                <a:solidFill>
                  <a:schemeClr val="tx1"/>
                </a:solidFill>
                <a:latin typeface="Calibri" pitchFamily="34" charset="0"/>
              </a:rPr>
              <a:t>) 1, 2, 5,5, 11, 6, 12, and 24 Mb/s (whether it supports all of these rates or not), and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(ii) all ERP rates from the set 9, 18, 36, 48, and 54 Mb/s that the Class 2 HT STA supports,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and shall not indicate support for other ERP rates;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(13)    A Class 2 HT STA shall transmit the HT Capabilities element during association and reassociation, and in probe requests, and shall indicate in the Supported MCS Set field support for HT MCSs 0-7 (whether it supports all of these MCSs or not);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(14)    A Class 2 HT STA shall transmit the Supplemental Class 2 Capabilities element;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(15)    In all other respects the STA shall follow the requirements of the ERP and the HT PHY.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NOTE--A Class 2 HT STA will not be able to operate in a BSS whose AP includes in the basic rate/MCS set, and uses for transmission of group-addressed frames, only rates/MCSs that the STA does not support.</a:t>
            </a:r>
            <a:r>
              <a:rPr lang="en-GB" sz="1450" b="0" dirty="0">
                <a:solidFill>
                  <a:schemeClr val="tx1"/>
                </a:solidFill>
                <a:latin typeface="Calibri" pitchFamily="34" charset="0"/>
              </a:rPr>
              <a:t>”</a:t>
            </a:r>
            <a:endParaRPr lang="en-US" sz="1450" b="0" dirty="0">
              <a:solidFill>
                <a:schemeClr val="tx1"/>
              </a:solidFill>
              <a:latin typeface="Calibri" pitchFamily="34" charset="0"/>
            </a:endParaRPr>
          </a:p>
        </p:txBody>
      </p:sp>
    </p:spTree>
    <p:extLst>
      <p:ext uri="{BB962C8B-B14F-4D97-AF65-F5344CB8AC3E}">
        <p14:creationId xmlns:p14="http://schemas.microsoft.com/office/powerpoint/2010/main" val="3661489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change—7/12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808734"/>
            <a:ext cx="8305800" cy="4287266"/>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subsection 9.4.2.242 (Supplemental Class 2 Capabilities element) (D2.0 1439.30):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9.4.2.242	Supplemental Class 2 Capabilities element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Supplemental Class 2 Capabilities element contains a number of fields that advertise supported rates of a Class 2 ERP or Class 2 HT STA. The Supplemental Class 2 Capabilities element is defined in Figure 9-772a</a:t>
            </a:r>
            <a:r>
              <a:rPr lang="en-US" sz="1450" dirty="0">
                <a:solidFill>
                  <a:schemeClr val="tx1"/>
                </a:solidFill>
                <a:latin typeface="Calibri" pitchFamily="34" charset="0"/>
              </a:rPr>
              <a: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dirty="0">
                <a:solidFill>
                  <a:schemeClr val="tx1"/>
                </a:solidFill>
                <a:latin typeface="Calibri" pitchFamily="34" charset="0"/>
              </a:rPr>
              <a:t>Figure 9-772a—Supplemental Class 2 Capabilities element format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Element ID and Length fields are defined in 9.4.2.1 (General).</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structure of the Class 2 Supplemental Rates Set field is defined in Figure 9-772b.</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p:txBody>
      </p:sp>
      <p:graphicFrame>
        <p:nvGraphicFramePr>
          <p:cNvPr id="2" name="Table 1">
            <a:extLst>
              <a:ext uri="{FF2B5EF4-FFF2-40B4-BE49-F238E27FC236}">
                <a16:creationId xmlns:a16="http://schemas.microsoft.com/office/drawing/2014/main" id="{D872FC47-8FB7-482B-ABD7-8D7837679139}"/>
              </a:ext>
            </a:extLst>
          </p:cNvPr>
          <p:cNvGraphicFramePr>
            <a:graphicFrameLocks noGrp="1"/>
          </p:cNvGraphicFramePr>
          <p:nvPr>
            <p:extLst>
              <p:ext uri="{D42A27DB-BD31-4B8C-83A1-F6EECF244321}">
                <p14:modId xmlns:p14="http://schemas.microsoft.com/office/powerpoint/2010/main" val="1658515512"/>
              </p:ext>
            </p:extLst>
          </p:nvPr>
        </p:nvGraphicFramePr>
        <p:xfrm>
          <a:off x="1524000" y="3505200"/>
          <a:ext cx="6096000" cy="518160"/>
        </p:xfrm>
        <a:graphic>
          <a:graphicData uri="http://schemas.openxmlformats.org/drawingml/2006/table">
            <a:tbl>
              <a:tblPr firstRow="1" bandRow="1">
                <a:tableStyleId>{F5AB1C69-6EDB-4FF4-983F-18BD219EF322}</a:tableStyleId>
              </a:tblPr>
              <a:tblGrid>
                <a:gridCol w="2032000">
                  <a:extLst>
                    <a:ext uri="{9D8B030D-6E8A-4147-A177-3AD203B41FA5}">
                      <a16:colId xmlns:a16="http://schemas.microsoft.com/office/drawing/2014/main" val="3714622016"/>
                    </a:ext>
                  </a:extLst>
                </a:gridCol>
                <a:gridCol w="2032000">
                  <a:extLst>
                    <a:ext uri="{9D8B030D-6E8A-4147-A177-3AD203B41FA5}">
                      <a16:colId xmlns:a16="http://schemas.microsoft.com/office/drawing/2014/main" val="2297711181"/>
                    </a:ext>
                  </a:extLst>
                </a:gridCol>
                <a:gridCol w="2032000">
                  <a:extLst>
                    <a:ext uri="{9D8B030D-6E8A-4147-A177-3AD203B41FA5}">
                      <a16:colId xmlns:a16="http://schemas.microsoft.com/office/drawing/2014/main" val="2890526951"/>
                    </a:ext>
                  </a:extLst>
                </a:gridCol>
              </a:tblGrid>
              <a:tr h="381000">
                <a:tc>
                  <a:txBody>
                    <a:bodyPr/>
                    <a:lstStyle/>
                    <a:p>
                      <a:pPr algn="ctr"/>
                      <a:r>
                        <a:rPr lang="en-US" sz="1400" b="0" dirty="0">
                          <a:solidFill>
                            <a:schemeClr val="tx1"/>
                          </a:solidFill>
                          <a:latin typeface="Calibri" panose="020F0502020204030204" pitchFamily="34" charset="0"/>
                        </a:rPr>
                        <a:t>Element 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0" dirty="0">
                          <a:solidFill>
                            <a:schemeClr val="tx1"/>
                          </a:solidFill>
                          <a:latin typeface="Calibri" panose="020F0502020204030204" pitchFamily="34" charset="0"/>
                        </a:rPr>
                        <a:t>Length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0" dirty="0">
                          <a:solidFill>
                            <a:schemeClr val="tx1"/>
                          </a:solidFill>
                          <a:latin typeface="Calibri" panose="020F0502020204030204" pitchFamily="34" charset="0"/>
                        </a:rPr>
                        <a:t>Class 2 Supplemental Rates Set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80184125"/>
                  </a:ext>
                </a:extLst>
              </a:tr>
            </a:tbl>
          </a:graphicData>
        </a:graphic>
      </p:graphicFrame>
      <p:sp>
        <p:nvSpPr>
          <p:cNvPr id="3" name="TextBox 2">
            <a:extLst>
              <a:ext uri="{FF2B5EF4-FFF2-40B4-BE49-F238E27FC236}">
                <a16:creationId xmlns:a16="http://schemas.microsoft.com/office/drawing/2014/main" id="{88B654E0-142A-4802-8318-75BA5E5966FC}"/>
              </a:ext>
            </a:extLst>
          </p:cNvPr>
          <p:cNvSpPr txBox="1"/>
          <p:nvPr/>
        </p:nvSpPr>
        <p:spPr>
          <a:xfrm>
            <a:off x="713232" y="4038600"/>
            <a:ext cx="7440168" cy="307777"/>
          </a:xfrm>
          <a:prstGeom prst="rect">
            <a:avLst/>
          </a:prstGeom>
          <a:noFill/>
        </p:spPr>
        <p:txBody>
          <a:bodyPr wrap="square" rtlCol="0">
            <a:spAutoFit/>
          </a:bodyPr>
          <a:lstStyle/>
          <a:p>
            <a:r>
              <a:rPr lang="en-US" sz="1400" dirty="0">
                <a:solidFill>
                  <a:schemeClr val="tx1"/>
                </a:solidFill>
                <a:latin typeface="Calibri" panose="020F0502020204030204" pitchFamily="34" charset="0"/>
              </a:rPr>
              <a:t>Octets:                               1                                                1                                                 4</a:t>
            </a:r>
          </a:p>
        </p:txBody>
      </p:sp>
    </p:spTree>
    <p:extLst>
      <p:ext uri="{BB962C8B-B14F-4D97-AF65-F5344CB8AC3E}">
        <p14:creationId xmlns:p14="http://schemas.microsoft.com/office/powerpoint/2010/main" val="14578431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change—8/12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457200" y="1808734"/>
            <a:ext cx="8686800" cy="4287266"/>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dirty="0">
                <a:solidFill>
                  <a:schemeClr val="tx1"/>
                </a:solidFill>
                <a:latin typeface="Calibri" pitchFamily="34" charset="0"/>
              </a:rPr>
              <a:t>Figure 9-772b      Class 2 Supplemental Rates Set field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Rx Class 2 Supplemental Rate Bitmap field is encoded as follows:</a:t>
            </a:r>
          </a:p>
          <a:p>
            <a:pPr>
              <a:buAutoNum type="alpha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B0-B1 represent support for receiving 1, 2 Mb/s (DSSS) respectively;</a:t>
            </a:r>
          </a:p>
          <a:p>
            <a:pPr>
              <a:buAutoNum type="alpha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B2-B3 represent support for receiving  5.5, 11 Mb/s (HR/DSSS) respectively;</a:t>
            </a:r>
          </a:p>
          <a:p>
            <a:pPr>
              <a:buAutoNum type="alpha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B4-B6 represent support for receiving 6, 12, 24 Mb/s (ERP-OFDM) respectively;</a:t>
            </a:r>
          </a:p>
          <a:p>
            <a:pPr>
              <a:buAutoNum type="alpha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B7-B14 represent support for receiving 6.5, 13, 19.5, 26, 39, 52, 58.5, 65 Mb/s </a:t>
            </a:r>
            <a:r>
              <a:rPr lang="en-US" sz="1450" b="0" dirty="0" err="1">
                <a:solidFill>
                  <a:schemeClr val="tx1"/>
                </a:solidFill>
                <a:latin typeface="Calibri" pitchFamily="34" charset="0"/>
              </a:rPr>
              <a:t>Nss</a:t>
            </a:r>
            <a:r>
              <a:rPr lang="en-US" sz="1450" b="0" dirty="0">
                <a:solidFill>
                  <a:schemeClr val="tx1"/>
                </a:solidFill>
                <a:latin typeface="Calibri" pitchFamily="34" charset="0"/>
              </a:rPr>
              <a:t>=1 (HT) respectively.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400" b="0" dirty="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Tx Class 2 Supplemental Rate Bitmap field is encoded as follows: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Bits B0-B1 represent support for transmitting 1, 2 Mb/s (DSSS) respectively;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   Bits B2-B3 represent support for transmitting 5.5, 11 Mb/s (HR/DSSS) respectively;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(c)   Bits B4-B6 represent support for transmitting 6, 12, 24 Mb/s (ERP-OFDM) respectively;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(d)   Bits B7-B14 represent support for transmitting  6.5, 13, 19.5, 26, 39, 52, 58.5, 65 Mb/s </a:t>
            </a:r>
            <a:r>
              <a:rPr lang="en-US" sz="1450" b="0" dirty="0" err="1">
                <a:solidFill>
                  <a:schemeClr val="tx1"/>
                </a:solidFill>
                <a:latin typeface="Calibri" pitchFamily="34" charset="0"/>
              </a:rPr>
              <a:t>Nss</a:t>
            </a:r>
            <a:r>
              <a:rPr lang="en-US" sz="1450" b="0" dirty="0">
                <a:solidFill>
                  <a:schemeClr val="tx1"/>
                </a:solidFill>
                <a:latin typeface="Calibri" pitchFamily="34" charset="0"/>
              </a:rPr>
              <a:t>=1 (HT) respectively.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p:txBody>
      </p:sp>
      <p:sp>
        <p:nvSpPr>
          <p:cNvPr id="3" name="TextBox 2">
            <a:extLst>
              <a:ext uri="{FF2B5EF4-FFF2-40B4-BE49-F238E27FC236}">
                <a16:creationId xmlns:a16="http://schemas.microsoft.com/office/drawing/2014/main" id="{88B654E0-142A-4802-8318-75BA5E5966FC}"/>
              </a:ext>
            </a:extLst>
          </p:cNvPr>
          <p:cNvSpPr txBox="1"/>
          <p:nvPr/>
        </p:nvSpPr>
        <p:spPr>
          <a:xfrm>
            <a:off x="713232" y="2362200"/>
            <a:ext cx="7440168" cy="307777"/>
          </a:xfrm>
          <a:prstGeom prst="rect">
            <a:avLst/>
          </a:prstGeom>
          <a:noFill/>
        </p:spPr>
        <p:txBody>
          <a:bodyPr wrap="square" rtlCol="0">
            <a:spAutoFit/>
          </a:bodyPr>
          <a:lstStyle/>
          <a:p>
            <a:r>
              <a:rPr lang="en-US" sz="1400" dirty="0">
                <a:solidFill>
                  <a:schemeClr val="tx1"/>
                </a:solidFill>
                <a:latin typeface="Calibri" panose="020F0502020204030204" pitchFamily="34" charset="0"/>
              </a:rPr>
              <a:t>Bits:                             15                                   1                                    15                                 1</a:t>
            </a:r>
          </a:p>
        </p:txBody>
      </p:sp>
      <p:graphicFrame>
        <p:nvGraphicFramePr>
          <p:cNvPr id="8" name="Table 7">
            <a:extLst>
              <a:ext uri="{FF2B5EF4-FFF2-40B4-BE49-F238E27FC236}">
                <a16:creationId xmlns:a16="http://schemas.microsoft.com/office/drawing/2014/main" id="{853870B3-8BC4-4828-BB24-0D6FC2F7C042}"/>
              </a:ext>
            </a:extLst>
          </p:cNvPr>
          <p:cNvGraphicFramePr>
            <a:graphicFrameLocks noGrp="1"/>
          </p:cNvGraphicFramePr>
          <p:nvPr>
            <p:extLst>
              <p:ext uri="{D42A27DB-BD31-4B8C-83A1-F6EECF244321}">
                <p14:modId xmlns:p14="http://schemas.microsoft.com/office/powerpoint/2010/main" val="507654696"/>
              </p:ext>
            </p:extLst>
          </p:nvPr>
        </p:nvGraphicFramePr>
        <p:xfrm>
          <a:off x="1524000" y="1524000"/>
          <a:ext cx="6096000" cy="754380"/>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3654870448"/>
                    </a:ext>
                  </a:extLst>
                </a:gridCol>
                <a:gridCol w="1524000">
                  <a:extLst>
                    <a:ext uri="{9D8B030D-6E8A-4147-A177-3AD203B41FA5}">
                      <a16:colId xmlns:a16="http://schemas.microsoft.com/office/drawing/2014/main" val="396671438"/>
                    </a:ext>
                  </a:extLst>
                </a:gridCol>
                <a:gridCol w="1524000">
                  <a:extLst>
                    <a:ext uri="{9D8B030D-6E8A-4147-A177-3AD203B41FA5}">
                      <a16:colId xmlns:a16="http://schemas.microsoft.com/office/drawing/2014/main" val="209832833"/>
                    </a:ext>
                  </a:extLst>
                </a:gridCol>
                <a:gridCol w="1524000">
                  <a:extLst>
                    <a:ext uri="{9D8B030D-6E8A-4147-A177-3AD203B41FA5}">
                      <a16:colId xmlns:a16="http://schemas.microsoft.com/office/drawing/2014/main" val="3502916451"/>
                    </a:ext>
                  </a:extLst>
                </a:gridCol>
              </a:tblGrid>
              <a:tr h="370840">
                <a:tc>
                  <a:txBody>
                    <a:bodyPr/>
                    <a:lstStyle/>
                    <a:p>
                      <a:pPr algn="ctr"/>
                      <a:r>
                        <a:rPr lang="en-US" sz="1450" b="0" dirty="0">
                          <a:solidFill>
                            <a:schemeClr val="tx1"/>
                          </a:solidFill>
                          <a:latin typeface="Calibri" panose="020F0502020204030204" pitchFamily="34" charset="0"/>
                        </a:rPr>
                        <a:t>Rx Class 2 Supplemental Rate Bitmap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50" b="0" dirty="0">
                          <a:solidFill>
                            <a:schemeClr val="tx1"/>
                          </a:solidFill>
                          <a:latin typeface="Calibri" panose="020F0502020204030204" pitchFamily="34" charset="0"/>
                        </a:rPr>
                        <a:t>Reserved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50" b="0" dirty="0">
                          <a:solidFill>
                            <a:schemeClr val="tx1"/>
                          </a:solidFill>
                          <a:latin typeface="Calibri" panose="020F0502020204030204" pitchFamily="34" charset="0"/>
                        </a:rPr>
                        <a:t>Tx Class 2 Supplemental Rate Bitmap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50" b="0" dirty="0">
                          <a:solidFill>
                            <a:schemeClr val="tx1"/>
                          </a:solidFill>
                          <a:latin typeface="Calibri" panose="020F0502020204030204" pitchFamily="34" charset="0"/>
                        </a:rPr>
                        <a:t>Reserved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687156"/>
                  </a:ext>
                </a:extLst>
              </a:tr>
            </a:tbl>
          </a:graphicData>
        </a:graphic>
      </p:graphicFrame>
    </p:spTree>
    <p:extLst>
      <p:ext uri="{BB962C8B-B14F-4D97-AF65-F5344CB8AC3E}">
        <p14:creationId xmlns:p14="http://schemas.microsoft.com/office/powerpoint/2010/main" val="22063018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change—9/12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row immediately before last row in Table-9-36 (Association Request frame body) in 9.3.3.6 (Association Request frame format) (D2.0 855.30):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graphicFrame>
        <p:nvGraphicFramePr>
          <p:cNvPr id="2" name="Table 1">
            <a:extLst>
              <a:ext uri="{FF2B5EF4-FFF2-40B4-BE49-F238E27FC236}">
                <a16:creationId xmlns:a16="http://schemas.microsoft.com/office/drawing/2014/main" id="{4DFFE625-8052-4751-859A-B0F5E4730F15}"/>
              </a:ext>
            </a:extLst>
          </p:cNvPr>
          <p:cNvGraphicFramePr>
            <a:graphicFrameLocks noGrp="1"/>
          </p:cNvGraphicFramePr>
          <p:nvPr>
            <p:extLst>
              <p:ext uri="{D42A27DB-BD31-4B8C-83A1-F6EECF244321}">
                <p14:modId xmlns:p14="http://schemas.microsoft.com/office/powerpoint/2010/main" val="1214556139"/>
              </p:ext>
            </p:extLst>
          </p:nvPr>
        </p:nvGraphicFramePr>
        <p:xfrm>
          <a:off x="838200" y="2992120"/>
          <a:ext cx="7772400" cy="1066800"/>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847106498"/>
                    </a:ext>
                  </a:extLst>
                </a:gridCol>
                <a:gridCol w="3429000">
                  <a:extLst>
                    <a:ext uri="{9D8B030D-6E8A-4147-A177-3AD203B41FA5}">
                      <a16:colId xmlns:a16="http://schemas.microsoft.com/office/drawing/2014/main" val="734486929"/>
                    </a:ext>
                  </a:extLst>
                </a:gridCol>
                <a:gridCol w="3733800">
                  <a:extLst>
                    <a:ext uri="{9D8B030D-6E8A-4147-A177-3AD203B41FA5}">
                      <a16:colId xmlns:a16="http://schemas.microsoft.com/office/drawing/2014/main" val="3742433152"/>
                    </a:ext>
                  </a:extLst>
                </a:gridCol>
              </a:tblGrid>
              <a:tr h="370840">
                <a:tc>
                  <a:txBody>
                    <a:bodyPr/>
                    <a:lstStyle/>
                    <a:p>
                      <a:pPr algn="ctr"/>
                      <a:r>
                        <a:rPr lang="en-US" sz="1600" b="0" dirty="0">
                          <a:solidFill>
                            <a:schemeClr val="tx1"/>
                          </a:solidFill>
                          <a:latin typeface="Calibri" panose="020F0502020204030204" pitchFamily="34" charset="0"/>
                        </a:rPr>
                        <a:t>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Supplemental Class 2 Capabilities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The Supplemental Class 2 Capabilities element is present when dot11Class2CapabilitiesOption is true; otherwise not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652045"/>
                  </a:ext>
                </a:extLst>
              </a:tr>
            </a:tbl>
          </a:graphicData>
        </a:graphic>
      </p:graphicFrame>
    </p:spTree>
    <p:extLst>
      <p:ext uri="{BB962C8B-B14F-4D97-AF65-F5344CB8AC3E}">
        <p14:creationId xmlns:p14="http://schemas.microsoft.com/office/powerpoint/2010/main" val="32223610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nvGraphicFramePr>
        <p:xfrm>
          <a:off x="566738" y="3060700"/>
          <a:ext cx="7845425" cy="2308324"/>
        </p:xfrm>
        <a:graphic>
          <a:graphicData uri="http://schemas.openxmlformats.org/presentationml/2006/ole">
            <mc:AlternateContent xmlns:mc="http://schemas.openxmlformats.org/markup-compatibility/2006">
              <mc:Choice xmlns:v="urn:schemas-microsoft-com:vml" Requires="v">
                <p:oleObj spid="_x0000_s3077" name="Document" r:id="rId4" imgW="8526058" imgH="2465301" progId="Word.Document.8">
                  <p:embed/>
                </p:oleObj>
              </mc:Choice>
              <mc:Fallback>
                <p:oleObj name="Document" r:id="rId4" imgW="8526058" imgH="2465301" progId="Word.Document.8">
                  <p:embed/>
                  <p:pic>
                    <p:nvPicPr>
                      <p:cNvPr id="9" name="Object 3"/>
                      <p:cNvPicPr>
                        <a:picLocks noChangeAspect="1" noChangeArrowheads="1"/>
                      </p:cNvPicPr>
                      <p:nvPr/>
                    </p:nvPicPr>
                    <p:blipFill>
                      <a:blip r:embed="rId5"/>
                      <a:srcRect/>
                      <a:stretch>
                        <a:fillRect/>
                      </a:stretch>
                    </p:blipFill>
                    <p:spPr bwMode="auto">
                      <a:xfrm>
                        <a:off x="566738" y="3060700"/>
                        <a:ext cx="7845425" cy="2308324"/>
                      </a:xfrm>
                      <a:prstGeom prst="rect">
                        <a:avLst/>
                      </a:prstGeom>
                      <a:noFill/>
                    </p:spPr>
                  </p:pic>
                </p:oleObj>
              </mc:Fallback>
            </mc:AlternateContent>
          </a:graphicData>
        </a:graphic>
      </p:graphicFrame>
      <p:sp>
        <p:nvSpPr>
          <p:cNvPr id="6" name="Date Placeholder 3"/>
          <p:cNvSpPr>
            <a:spLocks noGrp="1"/>
          </p:cNvSpPr>
          <p:nvPr>
            <p:ph type="dt" idx="15"/>
          </p:nvPr>
        </p:nvSpPr>
        <p:spPr>
          <a:xfrm>
            <a:off x="713232" y="356616"/>
            <a:ext cx="2303451" cy="273050"/>
          </a:xfrm>
        </p:spPr>
        <p:txBody>
          <a:bodyPr/>
          <a:lstStyle/>
          <a:p>
            <a:r>
              <a:rPr lang="en-US"/>
              <a:t>September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sp>
        <p:nvSpPr>
          <p:cNvPr id="3073" name="Rectangle 1"/>
          <p:cNvSpPr>
            <a:spLocks noGrp="1" noChangeArrowheads="1"/>
          </p:cNvSpPr>
          <p:nvPr>
            <p:ph type="title"/>
          </p:nvPr>
        </p:nvSpPr>
        <p:spPr>
          <a:xfrm>
            <a:off x="685800" y="9906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Variant Capability ERP and HT Devices</a:t>
            </a:r>
          </a:p>
        </p:txBody>
      </p:sp>
      <p:sp>
        <p:nvSpPr>
          <p:cNvPr id="3074" name="Rectangle 2"/>
          <p:cNvSpPr>
            <a:spLocks noGrp="1" noChangeArrowheads="1"/>
          </p:cNvSpPr>
          <p:nvPr>
            <p:ph type="body" idx="1"/>
          </p:nvPr>
        </p:nvSpPr>
        <p:spPr>
          <a:xfrm>
            <a:off x="685800" y="21939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Calibri" pitchFamily="34" charset="0"/>
              </a:rPr>
              <a:t>Date:</a:t>
            </a:r>
            <a:r>
              <a:rPr lang="en-GB" sz="2000" b="0" dirty="0">
                <a:latin typeface="Calibri" pitchFamily="34" charset="0"/>
              </a:rPr>
              <a:t> 2019-09-17</a:t>
            </a:r>
          </a:p>
        </p:txBody>
      </p:sp>
      <p:sp>
        <p:nvSpPr>
          <p:cNvPr id="3" name="TextBox 2">
            <a:extLst>
              <a:ext uri="{FF2B5EF4-FFF2-40B4-BE49-F238E27FC236}">
                <a16:creationId xmlns:a16="http://schemas.microsoft.com/office/drawing/2014/main" id="{94EEF1C2-D245-4689-A5F7-9417E72CA1AB}"/>
              </a:ext>
            </a:extLst>
          </p:cNvPr>
          <p:cNvSpPr txBox="1"/>
          <p:nvPr/>
        </p:nvSpPr>
        <p:spPr>
          <a:xfrm>
            <a:off x="533400" y="4267200"/>
            <a:ext cx="8043862" cy="2492990"/>
          </a:xfrm>
          <a:prstGeom prst="rect">
            <a:avLst/>
          </a:prstGeom>
          <a:noFill/>
        </p:spPr>
        <p:txBody>
          <a:bodyPr wrap="square" rtlCol="0">
            <a:spAutoFit/>
          </a:bodyPr>
          <a:lstStyle/>
          <a:p>
            <a:pPr marL="342900" indent="-342900">
              <a:buFont typeface="Arial" panose="020B0604020202020204" pitchFamily="34" charset="0"/>
              <a:buChar char="•"/>
            </a:pPr>
            <a:r>
              <a:rPr lang="en-US" sz="1400" dirty="0">
                <a:solidFill>
                  <a:schemeClr val="tx1"/>
                </a:solidFill>
                <a:latin typeface="Calibri" panose="020F0502020204030204" pitchFamily="34" charset="0"/>
              </a:rPr>
              <a:t>CIDs addressed: LB 236 CID 2186 (with different proposed change)</a:t>
            </a:r>
          </a:p>
          <a:p>
            <a:pPr marL="342900" indent="-342900">
              <a:buFont typeface="Arial" panose="020B0604020202020204" pitchFamily="34" charset="0"/>
              <a:buChar char="•"/>
            </a:pPr>
            <a:r>
              <a:rPr lang="en-US" sz="1400" dirty="0">
                <a:solidFill>
                  <a:schemeClr val="tx1"/>
                </a:solidFill>
                <a:latin typeface="Calibri" panose="020F0502020204030204" pitchFamily="34" charset="0"/>
              </a:rPr>
              <a:t>r0 (January 16, 2019): Initial draft</a:t>
            </a:r>
          </a:p>
          <a:p>
            <a:pPr marL="342900" indent="-342900">
              <a:buFont typeface="Arial" panose="020B0604020202020204" pitchFamily="34" charset="0"/>
              <a:buChar char="•"/>
            </a:pPr>
            <a:r>
              <a:rPr lang="en-US" sz="1400" dirty="0">
                <a:solidFill>
                  <a:schemeClr val="tx1"/>
                </a:solidFill>
                <a:latin typeface="Calibri" panose="020F0502020204030204" pitchFamily="34" charset="0"/>
              </a:rPr>
              <a:t>r1 (August 30, 2019): Revision incorporating many changes based on feedback received (for which thanks); title changed</a:t>
            </a:r>
          </a:p>
          <a:p>
            <a:pPr marL="342900" indent="-342900">
              <a:buFont typeface="Arial" panose="020B0604020202020204" pitchFamily="34" charset="0"/>
              <a:buChar char="•"/>
            </a:pPr>
            <a:r>
              <a:rPr lang="en-US" sz="1400" dirty="0">
                <a:solidFill>
                  <a:schemeClr val="tx1"/>
                </a:solidFill>
                <a:latin typeface="Calibri" panose="020F0502020204030204" pitchFamily="34" charset="0"/>
              </a:rPr>
              <a:t>r2 (September 15, 2019): revision incorporating changes based on comments received during September 3 teleconference, and further remarks by email, for which thanks</a:t>
            </a:r>
          </a:p>
          <a:p>
            <a:pPr marL="342900" indent="-342900">
              <a:buFont typeface="Arial" panose="020B0604020202020204" pitchFamily="34" charset="0"/>
              <a:buChar char="•"/>
            </a:pPr>
            <a:r>
              <a:rPr lang="en-US" sz="1400" dirty="0">
                <a:solidFill>
                  <a:schemeClr val="tx1"/>
                </a:solidFill>
                <a:latin typeface="Calibri" panose="020F0502020204030204" pitchFamily="34" charset="0"/>
              </a:rPr>
              <a:t>r3 (September 16, 2019): revision correcting some typos and rationalizing elements, based on detailed feedback received, for which thanks)</a:t>
            </a:r>
          </a:p>
          <a:p>
            <a:pPr marL="342900" indent="-342900">
              <a:buFont typeface="Arial" panose="020B0604020202020204" pitchFamily="34" charset="0"/>
              <a:buChar char="•"/>
            </a:pPr>
            <a:r>
              <a:rPr lang="en-US" sz="1400" dirty="0">
                <a:solidFill>
                  <a:schemeClr val="tx1"/>
                </a:solidFill>
                <a:latin typeface="Calibri" panose="020F0502020204030204" pitchFamily="34" charset="0"/>
              </a:rPr>
              <a:t>r4 (September 17, 2019): revision with editorial changes based on corrections received via email (for which thanks) and others</a:t>
            </a:r>
          </a:p>
          <a:p>
            <a:r>
              <a:rPr lang="en-US" sz="1600" dirty="0">
                <a:latin typeface="Calibri" panose="020F0502020204030204" pitchFamily="34" charset="0"/>
              </a:rPr>
              <a:t>   </a:t>
            </a:r>
          </a:p>
        </p:txBody>
      </p:sp>
    </p:spTree>
    <p:extLst>
      <p:ext uri="{BB962C8B-B14F-4D97-AF65-F5344CB8AC3E}">
        <p14:creationId xmlns:p14="http://schemas.microsoft.com/office/powerpoint/2010/main" val="2429779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20</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change—10/12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row immediately before last row in Table-9-38 (Reassociation Request frame body) in 9.3.3.8 (Reassociation Request frame format) (D2.0 861.22):</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graphicFrame>
        <p:nvGraphicFramePr>
          <p:cNvPr id="2" name="Table 1">
            <a:extLst>
              <a:ext uri="{FF2B5EF4-FFF2-40B4-BE49-F238E27FC236}">
                <a16:creationId xmlns:a16="http://schemas.microsoft.com/office/drawing/2014/main" id="{4DFFE625-8052-4751-859A-B0F5E4730F15}"/>
              </a:ext>
            </a:extLst>
          </p:cNvPr>
          <p:cNvGraphicFramePr>
            <a:graphicFrameLocks noGrp="1"/>
          </p:cNvGraphicFramePr>
          <p:nvPr>
            <p:extLst>
              <p:ext uri="{D42A27DB-BD31-4B8C-83A1-F6EECF244321}">
                <p14:modId xmlns:p14="http://schemas.microsoft.com/office/powerpoint/2010/main" val="1836752256"/>
              </p:ext>
            </p:extLst>
          </p:nvPr>
        </p:nvGraphicFramePr>
        <p:xfrm>
          <a:off x="838200" y="2992120"/>
          <a:ext cx="7772400" cy="1066800"/>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847106498"/>
                    </a:ext>
                  </a:extLst>
                </a:gridCol>
                <a:gridCol w="3429000">
                  <a:extLst>
                    <a:ext uri="{9D8B030D-6E8A-4147-A177-3AD203B41FA5}">
                      <a16:colId xmlns:a16="http://schemas.microsoft.com/office/drawing/2014/main" val="734486929"/>
                    </a:ext>
                  </a:extLst>
                </a:gridCol>
                <a:gridCol w="3733800">
                  <a:extLst>
                    <a:ext uri="{9D8B030D-6E8A-4147-A177-3AD203B41FA5}">
                      <a16:colId xmlns:a16="http://schemas.microsoft.com/office/drawing/2014/main" val="3742433152"/>
                    </a:ext>
                  </a:extLst>
                </a:gridCol>
              </a:tblGrid>
              <a:tr h="370840">
                <a:tc>
                  <a:txBody>
                    <a:bodyPr/>
                    <a:lstStyle/>
                    <a:p>
                      <a:pPr algn="ctr"/>
                      <a:r>
                        <a:rPr lang="en-US" sz="1600" b="0" dirty="0">
                          <a:solidFill>
                            <a:schemeClr val="tx1"/>
                          </a:solidFill>
                          <a:latin typeface="Calibri" panose="020F0502020204030204" pitchFamily="34" charset="0"/>
                        </a:rPr>
                        <a:t>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Supplemental Class 2 Capabilities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The Supplemental Class 2 Capabilities element is present when dot11Class2CapabilitiesOption is true; otherwise not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652045"/>
                  </a:ext>
                </a:extLst>
              </a:tr>
            </a:tbl>
          </a:graphicData>
        </a:graphic>
      </p:graphicFrame>
    </p:spTree>
    <p:extLst>
      <p:ext uri="{BB962C8B-B14F-4D97-AF65-F5344CB8AC3E}">
        <p14:creationId xmlns:p14="http://schemas.microsoft.com/office/powerpoint/2010/main" val="15324774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change—11/12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row immediately before last row in Table-9-40 (Probe Request frame body) in 9.3.3.10 (Probe Request frame format) (D2.0 867.10):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graphicFrame>
        <p:nvGraphicFramePr>
          <p:cNvPr id="2" name="Table 1">
            <a:extLst>
              <a:ext uri="{FF2B5EF4-FFF2-40B4-BE49-F238E27FC236}">
                <a16:creationId xmlns:a16="http://schemas.microsoft.com/office/drawing/2014/main" id="{4DFFE625-8052-4751-859A-B0F5E4730F15}"/>
              </a:ext>
            </a:extLst>
          </p:cNvPr>
          <p:cNvGraphicFramePr>
            <a:graphicFrameLocks noGrp="1"/>
          </p:cNvGraphicFramePr>
          <p:nvPr>
            <p:extLst>
              <p:ext uri="{D42A27DB-BD31-4B8C-83A1-F6EECF244321}">
                <p14:modId xmlns:p14="http://schemas.microsoft.com/office/powerpoint/2010/main" val="2222275616"/>
              </p:ext>
            </p:extLst>
          </p:nvPr>
        </p:nvGraphicFramePr>
        <p:xfrm>
          <a:off x="838200" y="2992120"/>
          <a:ext cx="7772400" cy="1066800"/>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847106498"/>
                    </a:ext>
                  </a:extLst>
                </a:gridCol>
                <a:gridCol w="3429000">
                  <a:extLst>
                    <a:ext uri="{9D8B030D-6E8A-4147-A177-3AD203B41FA5}">
                      <a16:colId xmlns:a16="http://schemas.microsoft.com/office/drawing/2014/main" val="734486929"/>
                    </a:ext>
                  </a:extLst>
                </a:gridCol>
                <a:gridCol w="3733800">
                  <a:extLst>
                    <a:ext uri="{9D8B030D-6E8A-4147-A177-3AD203B41FA5}">
                      <a16:colId xmlns:a16="http://schemas.microsoft.com/office/drawing/2014/main" val="3742433152"/>
                    </a:ext>
                  </a:extLst>
                </a:gridCol>
              </a:tblGrid>
              <a:tr h="370840">
                <a:tc>
                  <a:txBody>
                    <a:bodyPr/>
                    <a:lstStyle/>
                    <a:p>
                      <a:pPr algn="ctr"/>
                      <a:r>
                        <a:rPr lang="en-US" sz="1600" b="0" dirty="0">
                          <a:solidFill>
                            <a:schemeClr val="tx1"/>
                          </a:solidFill>
                          <a:latin typeface="Calibri" panose="020F0502020204030204" pitchFamily="34" charset="0"/>
                        </a:rPr>
                        <a:t>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Supplemental Class 2 Capabilities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The Supplemental Class 2 Capabilities element is present when dot11Class2CapabilitiesOption is true; otherwise not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652045"/>
                  </a:ext>
                </a:extLst>
              </a:tr>
            </a:tbl>
          </a:graphicData>
        </a:graphic>
      </p:graphicFrame>
    </p:spTree>
    <p:extLst>
      <p:ext uri="{BB962C8B-B14F-4D97-AF65-F5344CB8AC3E}">
        <p14:creationId xmlns:p14="http://schemas.microsoft.com/office/powerpoint/2010/main" val="325391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change—12/12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row immediately before last row in Table 9-94 (Element IDs) in 9.4.2.1 (General) (D2.0 979.39):</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and in the last row of the same table, third column, change “56” to “58”.</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graphicFrame>
        <p:nvGraphicFramePr>
          <p:cNvPr id="2" name="Table 1">
            <a:extLst>
              <a:ext uri="{FF2B5EF4-FFF2-40B4-BE49-F238E27FC236}">
                <a16:creationId xmlns:a16="http://schemas.microsoft.com/office/drawing/2014/main" id="{4DFFE625-8052-4751-859A-B0F5E4730F15}"/>
              </a:ext>
            </a:extLst>
          </p:cNvPr>
          <p:cNvGraphicFramePr>
            <a:graphicFrameLocks noGrp="1"/>
          </p:cNvGraphicFramePr>
          <p:nvPr>
            <p:extLst>
              <p:ext uri="{D42A27DB-BD31-4B8C-83A1-F6EECF244321}">
                <p14:modId xmlns:p14="http://schemas.microsoft.com/office/powerpoint/2010/main" val="2687577298"/>
              </p:ext>
            </p:extLst>
          </p:nvPr>
        </p:nvGraphicFramePr>
        <p:xfrm>
          <a:off x="838200" y="2992121"/>
          <a:ext cx="7772400" cy="1020843"/>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847106498"/>
                    </a:ext>
                  </a:extLst>
                </a:gridCol>
                <a:gridCol w="1143000">
                  <a:extLst>
                    <a:ext uri="{9D8B030D-6E8A-4147-A177-3AD203B41FA5}">
                      <a16:colId xmlns:a16="http://schemas.microsoft.com/office/drawing/2014/main" val="734486929"/>
                    </a:ext>
                  </a:extLst>
                </a:gridCol>
                <a:gridCol w="1066800">
                  <a:extLst>
                    <a:ext uri="{9D8B030D-6E8A-4147-A177-3AD203B41FA5}">
                      <a16:colId xmlns:a16="http://schemas.microsoft.com/office/drawing/2014/main" val="794126627"/>
                    </a:ext>
                  </a:extLst>
                </a:gridCol>
                <a:gridCol w="1219200">
                  <a:extLst>
                    <a:ext uri="{9D8B030D-6E8A-4147-A177-3AD203B41FA5}">
                      <a16:colId xmlns:a16="http://schemas.microsoft.com/office/drawing/2014/main" val="1675792298"/>
                    </a:ext>
                  </a:extLst>
                </a:gridCol>
                <a:gridCol w="1295400">
                  <a:extLst>
                    <a:ext uri="{9D8B030D-6E8A-4147-A177-3AD203B41FA5}">
                      <a16:colId xmlns:a16="http://schemas.microsoft.com/office/drawing/2014/main" val="3742433152"/>
                    </a:ext>
                  </a:extLst>
                </a:gridCol>
              </a:tblGrid>
              <a:tr h="1020843">
                <a:tc>
                  <a:txBody>
                    <a:bodyPr/>
                    <a:lstStyle/>
                    <a:p>
                      <a:pPr algn="l"/>
                      <a:r>
                        <a:rPr lang="en-US" sz="1600" b="0" dirty="0">
                          <a:solidFill>
                            <a:schemeClr val="tx1"/>
                          </a:solidFill>
                          <a:latin typeface="Calibri" panose="020F0502020204030204" pitchFamily="34" charset="0"/>
                        </a:rPr>
                        <a:t>Supplemental Class 2 Capabilities (see 9.4.2.242 (Supplemental Class 2 Capabilities element))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57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652045"/>
                  </a:ext>
                </a:extLst>
              </a:tr>
            </a:tbl>
          </a:graphicData>
        </a:graphic>
      </p:graphicFrame>
    </p:spTree>
    <p:extLst>
      <p:ext uri="{BB962C8B-B14F-4D97-AF65-F5344CB8AC3E}">
        <p14:creationId xmlns:p14="http://schemas.microsoft.com/office/powerpoint/2010/main" val="6783722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Comments—I</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808734"/>
            <a:ext cx="8458200" cy="4287266"/>
          </a:xfrm>
          <a:ln/>
        </p:spPr>
        <p:txBody>
          <a:bodyPr/>
          <a:lstStyle/>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Interoperability:</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No real distinction between Class 2 ERP / HT devices and ERP / HT devices operating at long enough range that many data rates don’t work—this happens all the time</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I</a:t>
            </a:r>
            <a:r>
              <a:rPr lang="en-GB" sz="1600" b="0" dirty="0">
                <a:solidFill>
                  <a:schemeClr val="tx1"/>
                </a:solidFill>
                <a:latin typeface="Calibri" pitchFamily="34" charset="0"/>
              </a:rPr>
              <a:t>ncluding all lower mandatory rates ensures that fallback ends up with rates that work</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If beacons are sent at a rate the Class 2 ERP / HT STA supports (e.g., 1 Mbps), and then later change to a rate the Class 2 ERP / HT STA doesn’t support (e.g., 11 Mbps), the STA will associate but later drop—a corner case but again same as case where STA is too far</a:t>
            </a:r>
            <a:endParaRPr lang="en-GB" sz="1600" b="0" dirty="0">
              <a:solidFill>
                <a:schemeClr val="tx1"/>
              </a:solidFill>
              <a:latin typeface="Calibri" pitchFamily="34" charset="0"/>
            </a:endParaRPr>
          </a:p>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Class 2 ERP / HT versus pure DSSS or HR/DSSS:</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solidFill>
                  <a:schemeClr val="tx1"/>
                </a:solidFill>
                <a:latin typeface="Calibri" pitchFamily="34" charset="0"/>
              </a:rPr>
              <a:t>A Class 2 ERP / HT device differs from </a:t>
            </a:r>
            <a:r>
              <a:rPr lang="en-GB" sz="1600" dirty="0">
                <a:solidFill>
                  <a:schemeClr val="tx1"/>
                </a:solidFill>
                <a:latin typeface="Calibri" pitchFamily="34" charset="0"/>
              </a:rPr>
              <a:t>a DSSS or HR/DSSS device as follows:</a:t>
            </a:r>
          </a:p>
          <a:p>
            <a:pPr marL="12573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rgbClr val="2E75B6"/>
                </a:solidFill>
                <a:latin typeface="Calibri" pitchFamily="34" charset="0"/>
              </a:rPr>
              <a:t>Class 2 ERP/HT STA supports 6 Mb/s OFDM, plus all OFDM CCA</a:t>
            </a:r>
          </a:p>
          <a:p>
            <a:pPr marL="1714500" lvl="3"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solidFill>
                  <a:schemeClr val="tx1"/>
                </a:solidFill>
                <a:latin typeface="Calibri" pitchFamily="34" charset="0"/>
              </a:rPr>
              <a:t>Though the “ERP / HT” nomenclature suggests reduced capability, this can also be seen as enabling DSSS or HR/DSSS devices with extra capabilities, esp. adding 6 Mb/s OFDM</a:t>
            </a:r>
          </a:p>
          <a:p>
            <a:pPr marL="12573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Class 2 ERP / </a:t>
            </a:r>
            <a:r>
              <a:rPr lang="en-GB" sz="1600" b="0" dirty="0">
                <a:solidFill>
                  <a:schemeClr val="tx1"/>
                </a:solidFill>
                <a:latin typeface="Calibri" pitchFamily="34" charset="0"/>
              </a:rPr>
              <a:t>HT </a:t>
            </a:r>
            <a:r>
              <a:rPr lang="en-GB" sz="1600" dirty="0">
                <a:solidFill>
                  <a:schemeClr val="tx1"/>
                </a:solidFill>
                <a:latin typeface="Calibri" pitchFamily="34" charset="0"/>
              </a:rPr>
              <a:t>STA supports short (9 </a:t>
            </a:r>
            <a:r>
              <a:rPr lang="en-GB" sz="1600" dirty="0">
                <a:solidFill>
                  <a:schemeClr val="tx1"/>
                </a:solidFill>
                <a:latin typeface="Symbol" panose="05050102010706020507" pitchFamily="18" charset="2"/>
              </a:rPr>
              <a:t>m</a:t>
            </a:r>
            <a:r>
              <a:rPr lang="en-GB" sz="1600" dirty="0">
                <a:solidFill>
                  <a:schemeClr val="tx1"/>
                </a:solidFill>
                <a:latin typeface="Calibri" pitchFamily="34" charset="0"/>
              </a:rPr>
              <a:t>s) slot time—not defined in Clauses 15/16 and no way to signal (APs must switch to 20 </a:t>
            </a:r>
            <a:r>
              <a:rPr lang="en-GB" sz="1600" dirty="0">
                <a:solidFill>
                  <a:schemeClr val="tx1"/>
                </a:solidFill>
                <a:latin typeface="Symbol" panose="05050102010706020507" pitchFamily="18" charset="2"/>
              </a:rPr>
              <a:t>m</a:t>
            </a:r>
            <a:r>
              <a:rPr lang="en-GB" sz="1600" dirty="0">
                <a:solidFill>
                  <a:schemeClr val="tx1"/>
                </a:solidFill>
                <a:latin typeface="Calibri" pitchFamily="34" charset="0"/>
              </a:rPr>
              <a:t>s slot when </a:t>
            </a:r>
            <a:r>
              <a:rPr lang="en-GB" sz="1600" dirty="0" err="1">
                <a:solidFill>
                  <a:schemeClr val="tx1"/>
                </a:solidFill>
                <a:latin typeface="Calibri" pitchFamily="34" charset="0"/>
              </a:rPr>
              <a:t>NonERP</a:t>
            </a:r>
            <a:r>
              <a:rPr lang="en-GB" sz="1600" dirty="0">
                <a:solidFill>
                  <a:schemeClr val="tx1"/>
                </a:solidFill>
                <a:latin typeface="Calibri" pitchFamily="34" charset="0"/>
              </a:rPr>
              <a:t> device associates)</a:t>
            </a:r>
          </a:p>
          <a:p>
            <a:pPr marL="12573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Class 2 ERP / </a:t>
            </a:r>
            <a:r>
              <a:rPr lang="en-GB" sz="1600" b="0" dirty="0">
                <a:solidFill>
                  <a:schemeClr val="tx1"/>
                </a:solidFill>
                <a:latin typeface="Calibri" pitchFamily="34" charset="0"/>
              </a:rPr>
              <a:t>HT STA does not trigger </a:t>
            </a:r>
            <a:r>
              <a:rPr lang="en-GB" sz="1600" dirty="0">
                <a:solidFill>
                  <a:schemeClr val="tx1"/>
                </a:solidFill>
                <a:latin typeface="Calibri" pitchFamily="34" charset="0"/>
              </a:rPr>
              <a:t>required single-tone protection for all transmissions in the BSS (and OBSSs)</a:t>
            </a:r>
            <a:endParaRPr lang="en-GB" sz="1800" b="0" dirty="0">
              <a:solidFill>
                <a:schemeClr val="tx1"/>
              </a:solidFill>
              <a:latin typeface="Calibri" pitchFamily="34" charset="0"/>
            </a:endParaRPr>
          </a:p>
          <a:p>
            <a:pPr marL="857250" lvl="1"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solidFill>
                <a:schemeClr val="tx1"/>
              </a:solidFill>
              <a:latin typeface="Calibri" pitchFamily="34" charset="0"/>
            </a:endParaRPr>
          </a:p>
        </p:txBody>
      </p:sp>
    </p:spTree>
    <p:extLst>
      <p:ext uri="{BB962C8B-B14F-4D97-AF65-F5344CB8AC3E}">
        <p14:creationId xmlns:p14="http://schemas.microsoft.com/office/powerpoint/2010/main" val="1814581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Comments—II</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458200" cy="4114800"/>
          </a:xfrm>
          <a:ln/>
        </p:spPr>
        <p:txBody>
          <a:bodyPr/>
          <a:lstStyle/>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No change to other rules:</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All devices continue to support transmission and reception of 1 Mbps and 2 Mbps DSSS, and the DSSS long preamble</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solidFill>
                  <a:schemeClr val="tx1"/>
                </a:solidFill>
                <a:latin typeface="Calibri" pitchFamily="34" charset="0"/>
              </a:rPr>
              <a:t>Requirements to protect pure DSSS / HR/DSSS devices remain unchanged—designers remain free to choose such devices </a:t>
            </a:r>
          </a:p>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No additional requirements for other devices</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Class 2 ERP / HT STAs represent themselves as an HT STA; it doesn’t ask for any special treatment by AP</a:t>
            </a:r>
            <a:endParaRPr lang="en-GB" sz="1600" b="0" dirty="0">
              <a:solidFill>
                <a:schemeClr val="tx1"/>
              </a:solidFill>
              <a:latin typeface="Calibri" pitchFamily="34" charset="0"/>
            </a:endParaRPr>
          </a:p>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Advantages for Class 2 ERP / HT:</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IEEE compliant, so (in principle) can use technology from Clauses 15-19</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solidFill>
                  <a:schemeClr val="tx1"/>
                </a:solidFill>
                <a:latin typeface="Calibri" pitchFamily="34" charset="0"/>
              </a:rPr>
              <a:t>Standardization of requirements—high degree of flexibility, but not unlimited—eases the task of managing variant devices</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IEEE adoption helps get modes adopted in other industry organizations</a:t>
            </a:r>
            <a:endParaRPr lang="en-GB" sz="16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solidFill>
                <a:schemeClr val="tx1"/>
              </a:solidFill>
              <a:latin typeface="Calibri" pitchFamily="34" charset="0"/>
            </a:endParaRPr>
          </a:p>
        </p:txBody>
      </p:sp>
    </p:spTree>
    <p:extLst>
      <p:ext uri="{BB962C8B-B14F-4D97-AF65-F5344CB8AC3E}">
        <p14:creationId xmlns:p14="http://schemas.microsoft.com/office/powerpoint/2010/main" val="92089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Motion</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2296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Motion: Add the changes shown on slides 10-21 of this document to the </a:t>
            </a:r>
            <a:r>
              <a:rPr lang="en-GB" sz="2000" b="0" dirty="0" err="1">
                <a:solidFill>
                  <a:schemeClr val="tx1"/>
                </a:solidFill>
                <a:latin typeface="Calibri" pitchFamily="34" charset="0"/>
              </a:rPr>
              <a:t>REVmd</a:t>
            </a:r>
            <a:r>
              <a:rPr lang="en-GB" sz="2000" b="0" dirty="0">
                <a:solidFill>
                  <a:schemeClr val="tx1"/>
                </a:solidFill>
                <a:latin typeface="Calibri" pitchFamily="34" charset="0"/>
              </a:rPr>
              <a:t> draft. </a:t>
            </a:r>
          </a:p>
        </p:txBody>
      </p:sp>
    </p:spTree>
    <p:extLst>
      <p:ext uri="{BB962C8B-B14F-4D97-AF65-F5344CB8AC3E}">
        <p14:creationId xmlns:p14="http://schemas.microsoft.com/office/powerpoint/2010/main" val="39026986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Abstract</a:t>
            </a:r>
          </a:p>
        </p:txBody>
      </p:sp>
      <p:sp>
        <p:nvSpPr>
          <p:cNvPr id="4098" name="Rectangle 2"/>
          <p:cNvSpPr>
            <a:spLocks noGrp="1" noChangeArrowheads="1"/>
          </p:cNvSpPr>
          <p:nvPr>
            <p:ph type="body" idx="1"/>
          </p:nvPr>
        </p:nvSpPr>
        <p:spPr>
          <a:xfrm>
            <a:off x="685800" y="1981200"/>
            <a:ext cx="84582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latin typeface="Calibri" pitchFamily="34" charset="0"/>
              </a:rPr>
              <a:t>For very low power Wi-Fi IoT applications operating at 2.4 GHz, designers currently must choose between baseline 802.11 (DSSS), 11b (HR), 11g (ERP), and 11n (HT).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latin typeface="Calibri" pitchFamily="34" charset="0"/>
              </a:rPr>
              <a:t>Each poses problems: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ERP devices are required to support 1, 2, 5.5, 11 HR/DSSS and 6, 12, and 24 Mbps rates: the OFDM rates are burdensome and the data rates are often overkill</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HT adds STBC (good), but also 8 more OFDM rates, extending to 65 Mbps (very bad)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But DSSS- and HR/DSSS-only devices don’t do any OFDM preamble detect, require single-tone protection modes, increasing time on air and lowering power consumption for all devices in the BSS, including themselves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dirty="0">
                <a:latin typeface="Calibri" pitchFamily="34" charset="0"/>
              </a:rPr>
              <a:t>IoT applications and requirements are very heterogeneous, and Wi-Fi is widely perceived to be “high power” in this market segment.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i="1" dirty="0">
                <a:solidFill>
                  <a:srgbClr val="2E75B6"/>
                </a:solidFill>
                <a:latin typeface="Calibri" pitchFamily="34" charset="0"/>
              </a:rPr>
              <a:t>It would be useful, and it would help promote Wi-Fi,  to widen the design space to allow variant ERP and HT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latin typeface="Calibri" pitchFamily="34" charset="0"/>
              </a:rPr>
              <a:t>This presentation proposes a fully backwards compatible way of achieving this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600" dirty="0">
              <a:latin typeface="Calibri" pitchFamily="34" charset="0"/>
            </a:endParaRPr>
          </a:p>
        </p:txBody>
      </p:sp>
      <p:sp>
        <p:nvSpPr>
          <p:cNvPr id="2" name="Rectangle 1">
            <a:extLst>
              <a:ext uri="{FF2B5EF4-FFF2-40B4-BE49-F238E27FC236}">
                <a16:creationId xmlns:a16="http://schemas.microsoft.com/office/drawing/2014/main" id="{9426786A-F1F6-458E-97D6-9D732D34FE7F}"/>
              </a:ext>
            </a:extLst>
          </p:cNvPr>
          <p:cNvSpPr/>
          <p:nvPr/>
        </p:nvSpPr>
        <p:spPr bwMode="auto">
          <a:xfrm>
            <a:off x="533400" y="5410200"/>
            <a:ext cx="8458200" cy="609600"/>
          </a:xfrm>
          <a:prstGeom prst="rect">
            <a:avLst/>
          </a:prstGeom>
          <a:noFill/>
          <a:ln w="9525" cap="flat" cmpd="sng" algn="ctr">
            <a:solidFill>
              <a:srgbClr val="2E75B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704195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Overview and summary</a:t>
            </a:r>
          </a:p>
        </p:txBody>
      </p:sp>
      <p:sp>
        <p:nvSpPr>
          <p:cNvPr id="4098" name="Rectangle 2"/>
          <p:cNvSpPr>
            <a:spLocks noGrp="1" noChangeArrowheads="1"/>
          </p:cNvSpPr>
          <p:nvPr>
            <p:ph type="body" idx="1"/>
          </p:nvPr>
        </p:nvSpPr>
        <p:spPr>
          <a:xfrm>
            <a:off x="685800" y="1981200"/>
            <a:ext cx="84582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i="1" dirty="0">
                <a:latin typeface="Calibri" pitchFamily="34" charset="0"/>
              </a:rPr>
              <a:t>An ERP or HT device that omits some higher data rate modes is indistinguishable from a device that implements all the modes but is operating at long range—which is a scenario that has always been present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rgbClr val="2E75B6"/>
                </a:solidFill>
                <a:latin typeface="Calibri" pitchFamily="34" charset="0"/>
              </a:rPr>
              <a:t>The proposal permits non-AP STAs that operate at 2.4 GHz to implement any subset of rates that satisfies a streamlined set of requirements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rgbClr val="2E75B6"/>
                </a:solidFill>
                <a:latin typeface="Calibri" pitchFamily="34" charset="0"/>
              </a:rPr>
              <a:t>	</a:t>
            </a:r>
            <a:r>
              <a:rPr lang="en-US" sz="2000" b="0" dirty="0">
                <a:solidFill>
                  <a:schemeClr val="tx1"/>
                </a:solidFill>
                <a:latin typeface="Calibri" pitchFamily="34" charset="0"/>
              </a:rPr>
              <a:t>—Just enough to mimic regular devices at long range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chemeClr val="tx1"/>
                </a:solidFill>
                <a:latin typeface="Calibri" pitchFamily="34" charset="0"/>
              </a:rPr>
              <a:t>1 Mbps, 2 Mbps, 6 Mbps mandatory</a:t>
            </a:r>
            <a:endParaRPr lang="en-US" sz="1800" dirty="0">
              <a:solidFill>
                <a:schemeClr val="tx1"/>
              </a:solidFill>
              <a:latin typeface="Calibri" pitchFamily="34" charset="0"/>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All other data rates optional (subject to requirement below)</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Data rate supported </a:t>
            </a:r>
            <a:r>
              <a:rPr lang="en-US" sz="1600" dirty="0">
                <a:solidFill>
                  <a:schemeClr val="tx1"/>
                </a:solidFill>
                <a:latin typeface="Calibri" pitchFamily="34" charset="0"/>
                <a:sym typeface="Symbol" panose="05050102010706020507" pitchFamily="18" charset="2"/>
              </a:rPr>
              <a:t> all otherwise mandatory lower rates of same type required</a:t>
            </a:r>
            <a:endParaRPr lang="en-US" sz="180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latin typeface="Calibri" pitchFamily="34" charset="0"/>
              </a:rPr>
              <a:t>STA associates as ERP or HT device—no single-tone protection asked for or given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latin typeface="Calibri" pitchFamily="34" charset="0"/>
              </a:rPr>
              <a:t>Short (9 </a:t>
            </a:r>
            <a:r>
              <a:rPr lang="en-US" sz="1800" dirty="0">
                <a:solidFill>
                  <a:schemeClr val="tx1"/>
                </a:solidFill>
                <a:latin typeface="Symbol" panose="05050102010706020507" pitchFamily="18" charset="2"/>
              </a:rPr>
              <a:t>m</a:t>
            </a:r>
            <a:r>
              <a:rPr lang="en-US" sz="1800" dirty="0">
                <a:solidFill>
                  <a:schemeClr val="tx1"/>
                </a:solidFill>
                <a:latin typeface="Calibri" pitchFamily="34" charset="0"/>
              </a:rPr>
              <a:t>s) slot time mandatory</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solidFill>
                <a:schemeClr val="tx1"/>
              </a:solidFill>
              <a:latin typeface="Calibri" pitchFamily="34" charset="0"/>
            </a:endParaRPr>
          </a:p>
        </p:txBody>
      </p:sp>
    </p:spTree>
    <p:extLst>
      <p:ext uri="{BB962C8B-B14F-4D97-AF65-F5344CB8AC3E}">
        <p14:creationId xmlns:p14="http://schemas.microsoft.com/office/powerpoint/2010/main" val="3491064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 2186</a:t>
            </a:r>
          </a:p>
        </p:txBody>
      </p:sp>
      <p:pic>
        <p:nvPicPr>
          <p:cNvPr id="9" name="Picture 8">
            <a:extLst>
              <a:ext uri="{FF2B5EF4-FFF2-40B4-BE49-F238E27FC236}">
                <a16:creationId xmlns:a16="http://schemas.microsoft.com/office/drawing/2014/main" id="{1CD88042-75BD-42DF-9E8D-01D154E0657B}"/>
              </a:ext>
            </a:extLst>
          </p:cNvPr>
          <p:cNvPicPr>
            <a:picLocks noChangeAspect="1"/>
          </p:cNvPicPr>
          <p:nvPr/>
        </p:nvPicPr>
        <p:blipFill>
          <a:blip r:embed="rId3"/>
          <a:stretch>
            <a:fillRect/>
          </a:stretch>
        </p:blipFill>
        <p:spPr>
          <a:xfrm>
            <a:off x="304800" y="1875215"/>
            <a:ext cx="8534400" cy="3992185"/>
          </a:xfrm>
          <a:prstGeom prst="rect">
            <a:avLst/>
          </a:prstGeom>
        </p:spPr>
      </p:pic>
    </p:spTree>
    <p:extLst>
      <p:ext uri="{BB962C8B-B14F-4D97-AF65-F5344CB8AC3E}">
        <p14:creationId xmlns:p14="http://schemas.microsoft.com/office/powerpoint/2010/main" val="1317150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Summary of r3 changes, versus r0 (1/4)</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Clr>
                <a:srgbClr val="2E75B6"/>
              </a:buClr>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Added 6 Mbps OFDM as a mandatory rate</a:t>
            </a:r>
          </a:p>
          <a:p>
            <a:pPr lvl="1">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This is the most significant change; a result of feedback received from multiple sources</a:t>
            </a:r>
          </a:p>
          <a:p>
            <a:pPr lvl="1">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Adding this rate greatly simplifies coexistence and interoperability: these Class 2 devices will rec</a:t>
            </a:r>
            <a:r>
              <a:rPr lang="en-US" sz="1600" dirty="0">
                <a:solidFill>
                  <a:schemeClr val="tx1"/>
                </a:solidFill>
                <a:latin typeface="Calibri" pitchFamily="34" charset="0"/>
              </a:rPr>
              <a:t>ognize all OFDM preambles and will be able to defer properly</a:t>
            </a:r>
          </a:p>
          <a:p>
            <a:pPr lvl="1">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Requires implementation of an OFDM modem, when one motivation of the original proposal was to allow for the possibility of avoiding that—but the fact that only 6 Mbps needs to be implemented maximizes implementer flexibility, and simplifies the requirements compared to a full OFDM modem (65 Mbps)</a:t>
            </a:r>
          </a:p>
          <a:p>
            <a:pPr>
              <a:buClr>
                <a:srgbClr val="2E75B6"/>
              </a:buClr>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Changed the name “RC-HT” (“Reduced Capability” HT) to “Class 2 ERP-HT”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r0 incorrectly assumed that short (9 </a:t>
            </a:r>
            <a:r>
              <a:rPr lang="en-US" sz="1600" dirty="0">
                <a:solidFill>
                  <a:schemeClr val="tx1"/>
                </a:solidFill>
                <a:latin typeface="Symbol" panose="05050102010706020507" pitchFamily="18" charset="2"/>
              </a:rPr>
              <a:t>m</a:t>
            </a:r>
            <a:r>
              <a:rPr lang="en-US" sz="1600" dirty="0">
                <a:solidFill>
                  <a:schemeClr val="tx1"/>
                </a:solidFill>
                <a:latin typeface="Calibri" pitchFamily="34" charset="0"/>
              </a:rPr>
              <a:t>s) slot time was mandatory for all HT devices. In the March 2019 meeting, it emerged that this is not correct. Substantially all new HT devices shipped in (at least) the last 10 years have implemented short slot time, but it is still optional in the IEEE spec. The proposal retains the requirement that the new, variant, devices support short slot time, but this is now an additional requirement, so the new, variant, devices are not necessarily “reduced” capability any more.</a:t>
            </a:r>
          </a:p>
        </p:txBody>
      </p:sp>
    </p:spTree>
    <p:extLst>
      <p:ext uri="{BB962C8B-B14F-4D97-AF65-F5344CB8AC3E}">
        <p14:creationId xmlns:p14="http://schemas.microsoft.com/office/powerpoint/2010/main" val="23585782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Summary of r3 changes, versus r0 (2/4)</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Clr>
                <a:srgbClr val="2E75B6"/>
              </a:buClr>
              <a:buFont typeface="+mj-lt"/>
              <a:buAutoNum type="arabicPeriod" startAt="3"/>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Added “Class 2 ERP” device</a:t>
            </a:r>
          </a:p>
          <a:p>
            <a:pPr lvl="1">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r0 only had variant HT devices; one comment received was why no variant ERP? No reason, really: it can all work either way. On one hand it may be confusing to have an “HT” device that has no HT modes, but on the other, it adds complication to have to deal with two distinct new concepts.</a:t>
            </a:r>
          </a:p>
          <a:p>
            <a:pPr marL="740664" lvl="1" indent="-283464">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i="1" dirty="0">
                <a:solidFill>
                  <a:srgbClr val="FF0000"/>
                </a:solidFill>
                <a:latin typeface="Calibri" pitchFamily="34" charset="0"/>
              </a:rPr>
              <a:t>On the September 3 call, we discussed re-merging into one class (subset of ERP as a subset of HT). While that probably would be fine, there is a slight possibility of confusion if a legacy AP encountered a “Class 2 HT” device that did just 1, 2, 6 (would rate fallback from 6.5 Mb/s go directly to 1 Mb/s?)</a:t>
            </a:r>
            <a:r>
              <a:rPr lang="en-US" sz="1600" i="1" dirty="0">
                <a:solidFill>
                  <a:schemeClr val="tx1"/>
                </a:solidFill>
                <a:latin typeface="Calibri" pitchFamily="34" charset="0"/>
              </a:rPr>
              <a:t>. </a:t>
            </a:r>
            <a:r>
              <a:rPr lang="en-US" sz="1600" dirty="0">
                <a:solidFill>
                  <a:schemeClr val="tx1"/>
                </a:solidFill>
                <a:latin typeface="Calibri" pitchFamily="34" charset="0"/>
              </a:rPr>
              <a:t>It seems a little cleaner to allow a 1, 2, 6 device to be Class 2 ERP.</a:t>
            </a:r>
          </a:p>
          <a:p>
            <a:pPr marL="514350" indent="-457200">
              <a:buClr>
                <a:srgbClr val="2E75B6"/>
              </a:buClr>
              <a:buFont typeface="+mj-lt"/>
              <a:buAutoNum type="arabicPeriod" startAt="3"/>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Made mandatory support for short slot time in Class 2 ERP and HT devices explicit</a:t>
            </a:r>
          </a:p>
          <a:p>
            <a:pPr marL="740664" lvl="1" indent="-283464">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This was implied in the discussion in r0, but was assumed (incorrectly) to be implied by the requirement that “otherwise” the device satisfied all requirements of HT devices.</a:t>
            </a:r>
            <a:endParaRPr lang="en-US" sz="1800" b="0"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solidFill>
                <a:schemeClr val="tx1"/>
              </a:solidFill>
              <a:latin typeface="Calibri" pitchFamily="34" charset="0"/>
            </a:endParaRPr>
          </a:p>
        </p:txBody>
      </p:sp>
    </p:spTree>
    <p:extLst>
      <p:ext uri="{BB962C8B-B14F-4D97-AF65-F5344CB8AC3E}">
        <p14:creationId xmlns:p14="http://schemas.microsoft.com/office/powerpoint/2010/main" val="19644619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Summary of r3 changes, versus r0 (3/4)</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457200" indent="-457200">
              <a:buClr>
                <a:srgbClr val="2E75B6"/>
              </a:buClr>
              <a:buFont typeface="+mj-lt"/>
              <a:buAutoNum type="arabicPeriod" startAt="5"/>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Added requirement to support all otherwise mandatory data rates of same type (single tone or OFDM) lower than any supported rate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r0 required all variant devices to support (DSSS) 1 and 2 Mbps, and (if any OFDM mode was supported) to support (OFDM) 6 Mbps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The underlying logic for the proposal (r0, r1, and r2 versions) is that rate fallback will ensure backwards compatibility and interoperability: there should be no practical distinction between Class 2 devices (which don’t implement higher modes) and regular devices at longer range (where the modes have been implemented but are not operational—which happens all the time)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It is conceivable that under the r0 proposal, a legacy implementation’s rate fallback algorithm could be confused by the presence of gaps in the variant device’s mandatory rates. Even this should be fine (at most it might cause occasional additional attempts at unsupported rates); but on the other hand it adds virtually no additional complexity to rule out the gaps.</a:t>
            </a:r>
          </a:p>
        </p:txBody>
      </p:sp>
    </p:spTree>
    <p:extLst>
      <p:ext uri="{BB962C8B-B14F-4D97-AF65-F5344CB8AC3E}">
        <p14:creationId xmlns:p14="http://schemas.microsoft.com/office/powerpoint/2010/main" val="32720046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9</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Summary of r3 changes, versus r0 (4/4)</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82000" cy="4114800"/>
          </a:xfrm>
          <a:ln/>
        </p:spPr>
        <p:txBody>
          <a:bodyPr/>
          <a:lstStyle/>
          <a:p>
            <a:pPr marL="457200" indent="-457200">
              <a:buClr>
                <a:srgbClr val="2E75B6"/>
              </a:buClr>
              <a:buFont typeface="+mj-lt"/>
              <a:buAutoNum type="arabicPeriod" startAt="6"/>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Added capability bits for the new functionality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Based on feedback received on r0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Though legacy devices will not interpret these capability bits and should be fine anyway, newer APs will be able to figure out what’s going on, and it may help manage their BSSs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N.B.: </a:t>
            </a:r>
            <a:r>
              <a:rPr lang="en-US" sz="1600" b="1" i="1" u="sng" dirty="0">
                <a:solidFill>
                  <a:schemeClr val="tx1"/>
                </a:solidFill>
                <a:latin typeface="Calibri" pitchFamily="34" charset="0"/>
              </a:rPr>
              <a:t>no additional requirements are placed on APs as a result of these capability bits</a:t>
            </a:r>
            <a:r>
              <a:rPr lang="en-US" sz="1600" b="1" i="1" dirty="0">
                <a:solidFill>
                  <a:schemeClr val="tx1"/>
                </a:solidFill>
                <a:latin typeface="Calibri" pitchFamily="34" charset="0"/>
              </a:rPr>
              <a:t> </a:t>
            </a:r>
            <a:r>
              <a:rPr lang="en-US" sz="1600" dirty="0">
                <a:solidFill>
                  <a:schemeClr val="tx1"/>
                </a:solidFill>
                <a:latin typeface="Calibri" pitchFamily="34" charset="0"/>
              </a:rPr>
              <a:t>(unlike the analogous OMI case). It is useful to provide for an existing rate management scheme to be ported in its entirety from a legacy AP to a new AP, without having to worry about falling out of compliance. </a:t>
            </a:r>
          </a:p>
          <a:p>
            <a:pPr marL="457200" indent="-457200">
              <a:buClr>
                <a:srgbClr val="2E75B6"/>
              </a:buClr>
              <a:buFont typeface="+mj-lt"/>
              <a:buAutoNum type="arabicPeriod" startAt="6"/>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Class 2 devices must follow full minimum receiver sensitivity if mode is supported</a:t>
            </a:r>
          </a:p>
          <a:p>
            <a:pPr marL="740664" lvl="1" indent="-283464">
              <a:buClrTx/>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In r0, minimum receiver sensitivity requirements were optional</a:t>
            </a:r>
          </a:p>
          <a:p>
            <a:pPr marL="740664" lvl="1" indent="-283464">
              <a:buClrTx/>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However, this (arguably) has a knock-on effect on CCA. For example, for OFDM the STA must be able to detect start of valid PPDU at power &gt; -82 dBm with probability &gt; 90% and defer for the indicated duration—this requires the 6 Mbps L-SIG to be decoded.</a:t>
            </a:r>
          </a:p>
          <a:p>
            <a:pPr marL="740664" lvl="1" indent="-283464">
              <a:buClrTx/>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strike="sngStrike" dirty="0">
                <a:solidFill>
                  <a:srgbClr val="FF0000"/>
                </a:solidFill>
                <a:latin typeface="Calibri" pitchFamily="34" charset="0"/>
              </a:rPr>
              <a:t>Minimum receive</a:t>
            </a:r>
            <a:r>
              <a:rPr lang="en-US" sz="1600" strike="sngStrike" dirty="0">
                <a:solidFill>
                  <a:srgbClr val="FF0000"/>
                </a:solidFill>
                <a:latin typeface="Calibri" pitchFamily="34" charset="0"/>
              </a:rPr>
              <a:t>r sensitivity PPDU payload changed to 100 bytes rather than 1000</a:t>
            </a:r>
          </a:p>
          <a:p>
            <a:pPr marL="740664" lvl="1" indent="-283464">
              <a:buClrTx/>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Same minimum receiver sensitivity requirements as for ERP </a:t>
            </a:r>
            <a:r>
              <a:rPr lang="en-US" sz="1600" dirty="0">
                <a:solidFill>
                  <a:schemeClr val="tx1"/>
                </a:solidFill>
                <a:latin typeface="Calibri" pitchFamily="34" charset="0"/>
              </a:rPr>
              <a:t>&amp; </a:t>
            </a:r>
            <a:r>
              <a:rPr lang="en-US" sz="1600" b="0" dirty="0">
                <a:solidFill>
                  <a:schemeClr val="tx1"/>
                </a:solidFill>
                <a:latin typeface="Calibri" pitchFamily="34" charset="0"/>
              </a:rPr>
              <a:t>HT devices </a:t>
            </a:r>
            <a:r>
              <a:rPr lang="en-US" sz="1600" b="0" dirty="0">
                <a:solidFill>
                  <a:srgbClr val="FF0000"/>
                </a:solidFill>
                <a:latin typeface="Calibri" pitchFamily="34" charset="0"/>
              </a:rPr>
              <a:t>(change r1</a:t>
            </a:r>
            <a:r>
              <a:rPr lang="en-US" sz="1600" b="0" dirty="0">
                <a:solidFill>
                  <a:srgbClr val="FF0000"/>
                </a:solidFill>
                <a:latin typeface="Calibri" pitchFamily="34" charset="0"/>
                <a:sym typeface="Symbol" panose="05050102010706020507" pitchFamily="18" charset="2"/>
              </a:rPr>
              <a:t></a:t>
            </a:r>
            <a:r>
              <a:rPr lang="en-US" sz="1600" b="0" dirty="0">
                <a:solidFill>
                  <a:srgbClr val="FF0000"/>
                </a:solidFill>
                <a:latin typeface="Calibri" pitchFamily="34" charset="0"/>
              </a:rPr>
              <a:t>r2)</a:t>
            </a:r>
          </a:p>
        </p:txBody>
      </p:sp>
    </p:spTree>
    <p:extLst>
      <p:ext uri="{BB962C8B-B14F-4D97-AF65-F5344CB8AC3E}">
        <p14:creationId xmlns:p14="http://schemas.microsoft.com/office/powerpoint/2010/main" val="41218991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90983</TotalTime>
  <Words>3728</Words>
  <Application>Microsoft Office PowerPoint</Application>
  <PresentationFormat>On-screen Show (4:3)</PresentationFormat>
  <Paragraphs>389</Paragraphs>
  <Slides>25</Slides>
  <Notes>25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Calibri</vt:lpstr>
      <vt:lpstr>Symbol</vt:lpstr>
      <vt:lpstr>Times New Roman</vt:lpstr>
      <vt:lpstr>802-11-Submission</vt:lpstr>
      <vt:lpstr>Document</vt:lpstr>
      <vt:lpstr>Variant Capability ERP and HT Devices</vt:lpstr>
      <vt:lpstr>Variant Capability ERP and HT Devices</vt:lpstr>
      <vt:lpstr>Abstract</vt:lpstr>
      <vt:lpstr>Overview and summary</vt:lpstr>
      <vt:lpstr>CID 2186</vt:lpstr>
      <vt:lpstr>Summary of r3 changes, versus r0 (1/4)</vt:lpstr>
      <vt:lpstr>Summary of r3 changes, versus r0 (2/4)</vt:lpstr>
      <vt:lpstr>Summary of r3 changes, versus r0 (3/4)</vt:lpstr>
      <vt:lpstr>Summary of r3 changes, versus r0 (4/4)</vt:lpstr>
      <vt:lpstr>Rates beyond 1, 2, 6 Mbps</vt:lpstr>
      <vt:lpstr>Proposed change—1/12</vt:lpstr>
      <vt:lpstr>Proposed change—2/12</vt:lpstr>
      <vt:lpstr>Proposed change—3/12</vt:lpstr>
      <vt:lpstr>Proposed change—4/12</vt:lpstr>
      <vt:lpstr>Proposed change—5/12</vt:lpstr>
      <vt:lpstr>Proposed change—6/12</vt:lpstr>
      <vt:lpstr>Proposed change—7/12</vt:lpstr>
      <vt:lpstr>Proposed change—8/12</vt:lpstr>
      <vt:lpstr>Proposed change—9/12</vt:lpstr>
      <vt:lpstr>Proposed change—10/12</vt:lpstr>
      <vt:lpstr>Proposed change—11/12</vt:lpstr>
      <vt:lpstr>Proposed change—12/12</vt:lpstr>
      <vt:lpstr>Comments—I</vt:lpstr>
      <vt:lpstr>Comments—II</vt:lpstr>
      <vt:lpstr>Motion</vt:lpstr>
    </vt:vector>
  </TitlesOfParts>
  <Company>Realtek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Variant Capability HT Devices</dc:title>
  <dc:creator>Sean Coffey</dc:creator>
  <cp:lastModifiedBy>Sean Coffey</cp:lastModifiedBy>
  <cp:revision>1436</cp:revision>
  <cp:lastPrinted>1601-01-01T00:00:00Z</cp:lastPrinted>
  <dcterms:created xsi:type="dcterms:W3CDTF">2014-07-14T14:49:11Z</dcterms:created>
  <dcterms:modified xsi:type="dcterms:W3CDTF">2019-09-17T09:27:02Z</dcterms:modified>
</cp:coreProperties>
</file>