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475" r:id="rId3"/>
    <p:sldId id="511" r:id="rId4"/>
    <p:sldId id="476" r:id="rId5"/>
    <p:sldId id="496" r:id="rId6"/>
    <p:sldId id="522" r:id="rId7"/>
    <p:sldId id="508" r:id="rId8"/>
    <p:sldId id="509" r:id="rId9"/>
    <p:sldId id="510" r:id="rId10"/>
    <p:sldId id="507" r:id="rId11"/>
    <p:sldId id="505" r:id="rId12"/>
    <p:sldId id="512" r:id="rId13"/>
    <p:sldId id="513" r:id="rId14"/>
    <p:sldId id="523" r:id="rId15"/>
    <p:sldId id="519" r:id="rId16"/>
    <p:sldId id="521" r:id="rId17"/>
    <p:sldId id="520" r:id="rId18"/>
    <p:sldId id="514" r:id="rId19"/>
    <p:sldId id="515" r:id="rId20"/>
    <p:sldId id="516" r:id="rId21"/>
    <p:sldId id="517" r:id="rId22"/>
    <p:sldId id="485" r:id="rId23"/>
    <p:sldId id="506" r:id="rId24"/>
    <p:sldId id="504"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varScale="1">
        <p:scale>
          <a:sx n="64" d="100"/>
          <a:sy n="64" d="100"/>
        </p:scale>
        <p:origin x="1388"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300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6589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0297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3587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8219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1084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90826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034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06604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567504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450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679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8691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37699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9474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49177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8398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1124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2019-08-30</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852"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2" name="TextBox 1">
            <a:extLst>
              <a:ext uri="{FF2B5EF4-FFF2-40B4-BE49-F238E27FC236}">
                <a16:creationId xmlns:a16="http://schemas.microsoft.com/office/drawing/2014/main" id="{0BF48FF9-2C8E-430D-9ECC-9E7783AC14FE}"/>
              </a:ext>
            </a:extLst>
          </p:cNvPr>
          <p:cNvSpPr txBox="1"/>
          <p:nvPr/>
        </p:nvSpPr>
        <p:spPr>
          <a:xfrm>
            <a:off x="1143001" y="4724400"/>
            <a:ext cx="7543800" cy="1371600"/>
          </a:xfrm>
          <a:prstGeom prst="rect">
            <a:avLst/>
          </a:prstGeom>
          <a:noFill/>
        </p:spPr>
        <p:txBody>
          <a:bodyPr wrap="square" rtlCol="0">
            <a:spAutoFit/>
          </a:bodyPr>
          <a:lstStyle/>
          <a:p>
            <a:pPr marL="342900" indent="-342900">
              <a:buFont typeface="Arial" panose="020B0604020202020204" pitchFamily="34" charset="0"/>
              <a:buChar char="•"/>
            </a:pPr>
            <a:r>
              <a:rPr lang="en-US" sz="16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endParaRPr lang="en-US" sz="1600" dirty="0">
              <a:solidFill>
                <a:schemeClr val="tx1"/>
              </a:solidFill>
              <a:latin typeface="Calibri" panose="020F0502020204030204" pitchFamily="34" charset="0"/>
            </a:endParaRPr>
          </a:p>
          <a:p>
            <a:pPr marL="342900" indent="-342900">
              <a:buFont typeface="Arial" panose="020B0604020202020204" pitchFamily="34" charset="0"/>
              <a:buChar char="•"/>
            </a:pPr>
            <a:r>
              <a:rPr lang="en-US" sz="16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600" dirty="0">
                <a:solidFill>
                  <a:schemeClr val="tx1"/>
                </a:solidFill>
                <a:latin typeface="Calibri" panose="020F0502020204030204" pitchFamily="34" charset="0"/>
              </a:rPr>
              <a:t>r1 (August 30, 2019): Revision incorporating many changes based on feedback received (for which thanks); title changed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18.1.1 (General) (D2.0 2936.13):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ERP (“ERP Class 2") is defined in this clause.“</a:t>
            </a:r>
          </a:p>
        </p:txBody>
      </p:sp>
    </p:spTree>
    <p:extLst>
      <p:ext uri="{BB962C8B-B14F-4D97-AF65-F5344CB8AC3E}">
        <p14:creationId xmlns:p14="http://schemas.microsoft.com/office/powerpoint/2010/main" val="33861143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18.1.2 (Introduction) (D2.0 2936.25):</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ERP STA if it satisfies all of the following requirements and is not an ERP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Subject to (4) and (5), each (non-DSSS) HR/DSSS, (non-6 Mb/s) ERP-OFDM, and HT data rate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18.4.6(a),(b) and for HT in 19.3.19.5.4 shall be supported; </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except that the reference PPDU length shall be 100 octets;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2-ERP STA shall signal ERP capabilities during association and reassociation, and in probe requests.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In all other respects the STA shall follow the requirements of the ERP.</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19320503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change—3/12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19.1.1 (Introduction to the HT PHY) (D2.0 2941.10):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HT PHY ("HT Class 2 PHY") is defined in this clause.“</a:t>
            </a:r>
          </a:p>
        </p:txBody>
      </p:sp>
    </p:spTree>
    <p:extLst>
      <p:ext uri="{BB962C8B-B14F-4D97-AF65-F5344CB8AC3E}">
        <p14:creationId xmlns:p14="http://schemas.microsoft.com/office/powerpoint/2010/main" val="3047174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change—4/12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3058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19.1.1 (Introduction to the HT PHY) (D2.0 2941.41):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HT STA if it satisfies all of the following requirements and is not an HT STA or Class 2 ERP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any </a:t>
            </a:r>
            <a:r>
              <a:rPr lang="en-US" sz="1450" b="0" dirty="0" err="1">
                <a:solidFill>
                  <a:schemeClr val="tx1"/>
                </a:solidFill>
                <a:latin typeface="Calibri" pitchFamily="34" charset="0"/>
              </a:rPr>
              <a:t>Nss</a:t>
            </a:r>
            <a:r>
              <a:rPr lang="en-US" sz="1450" b="0" dirty="0">
                <a:solidFill>
                  <a:schemeClr val="tx1"/>
                </a:solidFill>
                <a:latin typeface="Calibri" pitchFamily="34" charset="0"/>
              </a:rPr>
              <a:t> = 1 HT MCS &gt; 0, then it shall support all </a:t>
            </a:r>
            <a:r>
              <a:rPr lang="en-US" sz="1450" b="0" dirty="0" err="1">
                <a:solidFill>
                  <a:schemeClr val="tx1"/>
                </a:solidFill>
                <a:latin typeface="Calibri" pitchFamily="34" charset="0"/>
              </a:rPr>
              <a:t>Nss</a:t>
            </a:r>
            <a:r>
              <a:rPr lang="en-US" sz="1450" b="0" dirty="0">
                <a:solidFill>
                  <a:schemeClr val="tx1"/>
                </a:solidFill>
                <a:latin typeface="Calibri" pitchFamily="34" charset="0"/>
              </a:rPr>
              <a:t> =1 HT lower MCSs;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Except as noted in (5), (6) and (7), each (non-DSSS) HR/DSSS and ERP-OFDM data rate and each HT MCS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18.4.6(a),(b) and for HT in 19.3.19.5.4 shall be supported;</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except that the reference PPDU length shall be 100 octets;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456322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change—5/12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305800" cy="4191000"/>
          </a:xfrm>
          <a:ln/>
        </p:spPr>
        <p:txBody>
          <a:bodyPr/>
          <a:lstStyle/>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2-HT STA shall signal HT capabilities during association and reassociation, and in probe requests.</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In all other respects the STA shall follow the requirements of the HT PHY.</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661489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change—6/12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9.4.2.142 (Supplemental ERP Capabilities Information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	Supplemental ERP Capabilities Information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9.4.2.242.1	Supplemental ERP Capabilities Information element structure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ERP Capabilities Information element contains a number of fields that advertise supported MCSs of a Class 2 ERP STA. For a Class 2 ERP STA, the Supplemental ERP Capabilities element is present in Association Request, Reassociation Request, and Probe Request frames. The Supplemental ERP Capabilities Information element is defined in Figure 9-772a</a:t>
            </a:r>
            <a:r>
              <a:rPr lang="en-US" sz="1450" dirty="0">
                <a:solidFill>
                  <a:schemeClr val="tx1"/>
                </a:solidFill>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9-772a—Supplemental ERP Capabilities Information element format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structure of the Supported MCS Set field format is defined in Figure 9-772b.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extLst>
              <p:ext uri="{D42A27DB-BD31-4B8C-83A1-F6EECF244321}">
                <p14:modId xmlns:p14="http://schemas.microsoft.com/office/powerpoint/2010/main" val="1302454497"/>
              </p:ext>
            </p:extLst>
          </p:nvPr>
        </p:nvGraphicFramePr>
        <p:xfrm>
          <a:off x="1524000" y="4343400"/>
          <a:ext cx="6096000" cy="38100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Supported MCS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7244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16</a:t>
            </a:r>
          </a:p>
        </p:txBody>
      </p:sp>
    </p:spTree>
    <p:extLst>
      <p:ext uri="{BB962C8B-B14F-4D97-AF65-F5344CB8AC3E}">
        <p14:creationId xmlns:p14="http://schemas.microsoft.com/office/powerpoint/2010/main" val="1457843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change—7/12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9-772b      Supported MCS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Rx MCS Bitmap is encoded as follows:</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B0-B1 represent 1, 2 Mb/s (DSSS)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B2-B3 represent 5.5, 11 Mb/s (HR/DSSS)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B4-B11 represent 6, 9, 12, 18, 24, 36, 48, 54 Mb/s (ERP-OFDM)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Tx MCS Bitmap is encoded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B16-B17 represent 1, 2 Mb/s (DSSS)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B18-B19 represent 5.5, 11 Mb/s (HR/DSSS)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B20-27 represent 6, 9, 12, 18, 24, 36, 48, 54 Mb/s (ERP-OFDM)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sp>
        <p:nvSpPr>
          <p:cNvPr id="3" name="TextBox 2">
            <a:extLst>
              <a:ext uri="{FF2B5EF4-FFF2-40B4-BE49-F238E27FC236}">
                <a16:creationId xmlns:a16="http://schemas.microsoft.com/office/drawing/2014/main" id="{88B654E0-142A-4802-8318-75BA5E5966FC}"/>
              </a:ext>
            </a:extLst>
          </p:cNvPr>
          <p:cNvSpPr txBox="1"/>
          <p:nvPr/>
        </p:nvSpPr>
        <p:spPr>
          <a:xfrm>
            <a:off x="713232" y="23622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Bits:                             12                                  4                                  12                                   4</a:t>
            </a:r>
          </a:p>
        </p:txBody>
      </p:sp>
      <p:graphicFrame>
        <p:nvGraphicFramePr>
          <p:cNvPr id="8" name="Table 7">
            <a:extLst>
              <a:ext uri="{FF2B5EF4-FFF2-40B4-BE49-F238E27FC236}">
                <a16:creationId xmlns:a16="http://schemas.microsoft.com/office/drawing/2014/main" id="{853870B3-8BC4-4828-BB24-0D6FC2F7C042}"/>
              </a:ext>
            </a:extLst>
          </p:cNvPr>
          <p:cNvGraphicFramePr>
            <a:graphicFrameLocks noGrp="1"/>
          </p:cNvGraphicFramePr>
          <p:nvPr>
            <p:extLst>
              <p:ext uri="{D42A27DB-BD31-4B8C-83A1-F6EECF244321}">
                <p14:modId xmlns:p14="http://schemas.microsoft.com/office/powerpoint/2010/main" val="3715065551"/>
              </p:ext>
            </p:extLst>
          </p:nvPr>
        </p:nvGraphicFramePr>
        <p:xfrm>
          <a:off x="1524000" y="1915160"/>
          <a:ext cx="6096000" cy="37084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3654870448"/>
                    </a:ext>
                  </a:extLst>
                </a:gridCol>
                <a:gridCol w="1524000">
                  <a:extLst>
                    <a:ext uri="{9D8B030D-6E8A-4147-A177-3AD203B41FA5}">
                      <a16:colId xmlns:a16="http://schemas.microsoft.com/office/drawing/2014/main" val="396671438"/>
                    </a:ext>
                  </a:extLst>
                </a:gridCol>
                <a:gridCol w="1524000">
                  <a:extLst>
                    <a:ext uri="{9D8B030D-6E8A-4147-A177-3AD203B41FA5}">
                      <a16:colId xmlns:a16="http://schemas.microsoft.com/office/drawing/2014/main" val="209832833"/>
                    </a:ext>
                  </a:extLst>
                </a:gridCol>
                <a:gridCol w="1524000">
                  <a:extLst>
                    <a:ext uri="{9D8B030D-6E8A-4147-A177-3AD203B41FA5}">
                      <a16:colId xmlns:a16="http://schemas.microsoft.com/office/drawing/2014/main" val="3502916451"/>
                    </a:ext>
                  </a:extLst>
                </a:gridCol>
              </a:tblGrid>
              <a:tr h="370840">
                <a:tc>
                  <a:txBody>
                    <a:bodyPr/>
                    <a:lstStyle/>
                    <a:p>
                      <a:pPr algn="ctr"/>
                      <a:r>
                        <a:rPr lang="en-US" sz="1450" b="0" dirty="0">
                          <a:solidFill>
                            <a:schemeClr val="tx1"/>
                          </a:solidFill>
                          <a:latin typeface="Calibri" panose="020F0502020204030204" pitchFamily="34" charset="0"/>
                        </a:rPr>
                        <a:t>Rx MCS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Tx MCS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687156"/>
                  </a:ext>
                </a:extLst>
              </a:tr>
            </a:tbl>
          </a:graphicData>
        </a:graphic>
      </p:graphicFrame>
    </p:spTree>
    <p:extLst>
      <p:ext uri="{BB962C8B-B14F-4D97-AF65-F5344CB8AC3E}">
        <p14:creationId xmlns:p14="http://schemas.microsoft.com/office/powerpoint/2010/main" val="2206301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change—8/12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9.4.2.143 (Supplemental HT Capabilities Information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9.4.2.243	Supplemental HT Capabilities Information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9.4.2.243.1	Supplemental HT Capabilities Information element structure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HT Capabilities Information element contains a number of fields that advertise supported MCSs of a Class 2 HT STA. For a Class 2 HT STA, the Supplemental HT Capabilities element is present in Association Request, Reassociation Request, and Probe Request frames. The Supplemental HT Capabilities Information element is defined in Figure 9-772c.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450" dirty="0">
                <a:solidFill>
                  <a:schemeClr val="tx1"/>
                </a:solidFill>
                <a:latin typeface="Calibri" pitchFamily="34" charset="0"/>
              </a:rPr>
              <a:t>Figure 9-772c—</a:t>
            </a:r>
            <a:r>
              <a:rPr lang="fr-FR" sz="1450" dirty="0" err="1">
                <a:solidFill>
                  <a:schemeClr val="tx1"/>
                </a:solidFill>
                <a:latin typeface="Calibri" pitchFamily="34" charset="0"/>
              </a:rPr>
              <a:t>Supplemental</a:t>
            </a:r>
            <a:r>
              <a:rPr lang="fr-FR" sz="1450" dirty="0">
                <a:solidFill>
                  <a:schemeClr val="tx1"/>
                </a:solidFill>
                <a:latin typeface="Calibri" pitchFamily="34" charset="0"/>
              </a:rPr>
              <a:t> HT </a:t>
            </a:r>
            <a:r>
              <a:rPr lang="fr-FR" sz="1450" dirty="0" err="1">
                <a:solidFill>
                  <a:schemeClr val="tx1"/>
                </a:solidFill>
                <a:latin typeface="Calibri" pitchFamily="34" charset="0"/>
              </a:rPr>
              <a:t>Capabilities</a:t>
            </a:r>
            <a:r>
              <a:rPr lang="fr-FR" sz="1450" dirty="0">
                <a:solidFill>
                  <a:schemeClr val="tx1"/>
                </a:solidFill>
                <a:latin typeface="Calibri" pitchFamily="34" charset="0"/>
              </a:rPr>
              <a:t> Information </a:t>
            </a:r>
            <a:r>
              <a:rPr lang="fr-FR" sz="1450" dirty="0" err="1">
                <a:solidFill>
                  <a:schemeClr val="tx1"/>
                </a:solidFill>
                <a:latin typeface="Calibri" pitchFamily="34" charset="0"/>
              </a:rPr>
              <a:t>element</a:t>
            </a:r>
            <a:r>
              <a:rPr lang="fr-FR" sz="1450" dirty="0">
                <a:solidFill>
                  <a:schemeClr val="tx1"/>
                </a:solidFill>
                <a:latin typeface="Calibri" pitchFamily="34" charset="0"/>
              </a:rPr>
              <a:t> format</a:t>
            </a:r>
            <a:endParaRPr lang="en-US" sz="145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Supported MCS Set field format is defined in 9.4.2.55.2 (Supported MCS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nvGraphicFramePr>
        <p:xfrm>
          <a:off x="1524000" y="4343400"/>
          <a:ext cx="6096000" cy="38100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Supported MCS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7244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16</a:t>
            </a:r>
          </a:p>
        </p:txBody>
      </p:sp>
    </p:spTree>
    <p:extLst>
      <p:ext uri="{BB962C8B-B14F-4D97-AF65-F5344CB8AC3E}">
        <p14:creationId xmlns:p14="http://schemas.microsoft.com/office/powerpoint/2010/main" val="654393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change—9/12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Table-9-36 (Association Request frame body) in 9.3.3.6 (Association Request frame format) (D2.0 855.30):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1510377313"/>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322236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change—10/12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Table-9-38 (Reassociation Request frame body) in 9.3.3.8 (Reassociation Request frame format) (D2.0 861.22):</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3288385948"/>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15324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For very low power Wi-Fi IoT applications operating at 2.4 GHz, designers currently must choose between baseline 802.11 (DSSS), 11b (HR), 11g (ERP), and 11n (HT).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Each poses problems: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ERP devices are required to support 1, 2, 5.5, 11 HR/DSSS and 6, 12, and 24 Mbps rates: the OFDM rates are burdensome and the data rates are often overkill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HT adds STBC (good), but also 8 more OFDM rates, extending to 65 Mbps (very bad)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But DSSS- and HR/DSSS-only devices don’t do any OFDM preamble detect, require single-tone protection modes, increasing time on air and lowering power consumption for all devices in the BSS, including themselves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latin typeface="Calibri" pitchFamily="34" charset="0"/>
              </a:rPr>
              <a:t>IoT applications and requirements are very heterogeneous, and Wi-Fi is widely perceived to be “high power” in this market segment.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i="1" dirty="0">
                <a:solidFill>
                  <a:srgbClr val="2E75B6"/>
                </a:solidFill>
                <a:latin typeface="Calibri" pitchFamily="34" charset="0"/>
              </a:rPr>
              <a:t>It would be useful, and it would help promote Wi-Fi,  to widen the design space to allow variant ERP and HT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This presentation proposes a fully backwards compatible way of achieving this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600" dirty="0">
              <a:latin typeface="Calibri" pitchFamily="34" charset="0"/>
            </a:endParaRPr>
          </a:p>
        </p:txBody>
      </p:sp>
      <p:sp>
        <p:nvSpPr>
          <p:cNvPr id="2" name="Rectangle 1">
            <a:extLst>
              <a:ext uri="{FF2B5EF4-FFF2-40B4-BE49-F238E27FC236}">
                <a16:creationId xmlns:a16="http://schemas.microsoft.com/office/drawing/2014/main" id="{9426786A-F1F6-458E-97D6-9D732D34FE7F}"/>
              </a:ext>
            </a:extLst>
          </p:cNvPr>
          <p:cNvSpPr/>
          <p:nvPr/>
        </p:nvSpPr>
        <p:spPr bwMode="auto">
          <a:xfrm>
            <a:off x="533400" y="5410200"/>
            <a:ext cx="8458200" cy="609600"/>
          </a:xfrm>
          <a:prstGeom prst="rect">
            <a:avLst/>
          </a:prstGeom>
          <a:noFill/>
          <a:ln w="9525" cap="flat" cmpd="sng" algn="ctr">
            <a:solidFill>
              <a:srgbClr val="2E75B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Table-9-40 (Probe Request frame body) in 9.3.3.10 (Probe Request frame format) (D2.0 867.10):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894073052"/>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325391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Table-9-94 (Element IDs) in 9.4.2.1 (General) (D2.0 979.39):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and in the last row of the same table, third column, change “56” to “59”.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930354092"/>
              </p:ext>
            </p:extLst>
          </p:nvPr>
        </p:nvGraphicFramePr>
        <p:xfrm>
          <a:off x="838200" y="2992121"/>
          <a:ext cx="7772400" cy="215923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7106498"/>
                    </a:ext>
                  </a:extLst>
                </a:gridCol>
                <a:gridCol w="1143000">
                  <a:extLst>
                    <a:ext uri="{9D8B030D-6E8A-4147-A177-3AD203B41FA5}">
                      <a16:colId xmlns:a16="http://schemas.microsoft.com/office/drawing/2014/main" val="734486929"/>
                    </a:ext>
                  </a:extLst>
                </a:gridCol>
                <a:gridCol w="1066800">
                  <a:extLst>
                    <a:ext uri="{9D8B030D-6E8A-4147-A177-3AD203B41FA5}">
                      <a16:colId xmlns:a16="http://schemas.microsoft.com/office/drawing/2014/main" val="794126627"/>
                    </a:ext>
                  </a:extLst>
                </a:gridCol>
                <a:gridCol w="1219200">
                  <a:extLst>
                    <a:ext uri="{9D8B030D-6E8A-4147-A177-3AD203B41FA5}">
                      <a16:colId xmlns:a16="http://schemas.microsoft.com/office/drawing/2014/main" val="1675792298"/>
                    </a:ext>
                  </a:extLst>
                </a:gridCol>
                <a:gridCol w="1295400">
                  <a:extLst>
                    <a:ext uri="{9D8B030D-6E8A-4147-A177-3AD203B41FA5}">
                      <a16:colId xmlns:a16="http://schemas.microsoft.com/office/drawing/2014/main" val="3742433152"/>
                    </a:ext>
                  </a:extLst>
                </a:gridCol>
              </a:tblGrid>
              <a:tr h="1020843">
                <a:tc>
                  <a:txBody>
                    <a:bodyPr/>
                    <a:lstStyle/>
                    <a:p>
                      <a:pPr algn="l"/>
                      <a:r>
                        <a:rPr lang="en-US" sz="1600" b="0" dirty="0">
                          <a:solidFill>
                            <a:schemeClr val="tx1"/>
                          </a:solidFill>
                          <a:latin typeface="Calibri" panose="020F0502020204030204" pitchFamily="34" charset="0"/>
                        </a:rPr>
                        <a:t>Supplemental ERP Capability Information (see 9.4.2.242 (Supplemental ERP Capability Information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1092436">
                <a:tc>
                  <a:txBody>
                    <a:bodyPr/>
                    <a:lstStyle/>
                    <a:p>
                      <a:pPr algn="l"/>
                      <a:r>
                        <a:rPr lang="en-US" sz="1600" b="0" dirty="0">
                          <a:solidFill>
                            <a:schemeClr val="tx1"/>
                          </a:solidFill>
                          <a:latin typeface="Calibri" panose="020F0502020204030204" pitchFamily="34" charset="0"/>
                        </a:rPr>
                        <a:t>Supplemental HT Capability Information (see 9.4.2.243 (Supplemental HT Capability Information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678372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458200" cy="4287266"/>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Interoperability:</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No real distinction between Class 2 ERP/HT devices and ERP/HT devices operating at long enough range that many data rates don’t work—this happens all the time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a:t>
            </a:r>
            <a:r>
              <a:rPr lang="en-GB" sz="1600" b="0" dirty="0">
                <a:solidFill>
                  <a:schemeClr val="tx1"/>
                </a:solidFill>
                <a:latin typeface="Calibri" pitchFamily="34" charset="0"/>
              </a:rPr>
              <a:t>ncluding all lower mandatory rates ensures that fallback ends up with rates that work</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If beacons are sent at a rate the Class 2 ERP/HT STA supports (e.g., 1 Mbps), and then later change to a rate the class 2 ERP/HT STA doesn’t support (e.g., 11 Mbps), the STA will associate but later drop—a corner case but again same as case where the STA is too far</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Class 2 ERP/HT versus pure DSSS or HR/DSSS: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A Class 2 ERP/HT device differs from </a:t>
            </a:r>
            <a:r>
              <a:rPr lang="en-GB" sz="1600" dirty="0">
                <a:solidFill>
                  <a:schemeClr val="tx1"/>
                </a:solidFill>
                <a:latin typeface="Calibri" pitchFamily="34" charset="0"/>
              </a:rPr>
              <a:t>a DSSS or HR/DSSS device as follows: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rgbClr val="2E75B6"/>
                </a:solidFill>
                <a:latin typeface="Calibri" pitchFamily="34" charset="0"/>
              </a:rPr>
              <a:t>Class 2 ERP/HT STA supports 6 Mb/s OFDM, plus all OFDM CCA</a:t>
            </a:r>
          </a:p>
          <a:p>
            <a:pPr marL="1714500" lvl="3"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solidFill>
                  <a:schemeClr val="tx1"/>
                </a:solidFill>
                <a:latin typeface="Calibri" pitchFamily="34" charset="0"/>
              </a:rPr>
              <a:t>Though the “ERP/HT” nomenclature suggests reduced capability, this can also be seen as enabling DSSS or HR/DSSS devices with extra capabilities, esp. adding 6 Mb/s OFDM</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a:t>
            </a:r>
            <a:r>
              <a:rPr lang="en-GB" sz="1600" b="0" dirty="0">
                <a:solidFill>
                  <a:schemeClr val="tx1"/>
                </a:solidFill>
                <a:latin typeface="Calibri" pitchFamily="34" charset="0"/>
              </a:rPr>
              <a:t>HT </a:t>
            </a:r>
            <a:r>
              <a:rPr lang="en-GB" sz="1600" dirty="0">
                <a:solidFill>
                  <a:schemeClr val="tx1"/>
                </a:solidFill>
                <a:latin typeface="Calibri" pitchFamily="34" charset="0"/>
              </a:rPr>
              <a:t>STA supports short (9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time—not defined in Clauses 15/16 and no way to signal (APs must switch to 20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when </a:t>
            </a:r>
            <a:r>
              <a:rPr lang="en-GB" sz="1600" dirty="0" err="1">
                <a:solidFill>
                  <a:schemeClr val="tx1"/>
                </a:solidFill>
                <a:latin typeface="Calibri" pitchFamily="34" charset="0"/>
              </a:rPr>
              <a:t>NonERP</a:t>
            </a:r>
            <a:r>
              <a:rPr lang="en-GB" sz="1600" dirty="0">
                <a:solidFill>
                  <a:schemeClr val="tx1"/>
                </a:solidFill>
                <a:latin typeface="Calibri" pitchFamily="34" charset="0"/>
              </a:rPr>
              <a:t> device associates)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a:t>
            </a:r>
            <a:r>
              <a:rPr lang="en-GB" sz="1600" b="0" dirty="0">
                <a:solidFill>
                  <a:schemeClr val="tx1"/>
                </a:solidFill>
                <a:latin typeface="Calibri" pitchFamily="34" charset="0"/>
              </a:rPr>
              <a:t>HT STA does not trigger </a:t>
            </a:r>
            <a:r>
              <a:rPr lang="en-GB" sz="1600" dirty="0">
                <a:solidFill>
                  <a:schemeClr val="tx1"/>
                </a:solidFill>
                <a:latin typeface="Calibri" pitchFamily="34" charset="0"/>
              </a:rPr>
              <a:t>required single-tone protection for all transmissions in the BSS (and OBSSs)</a:t>
            </a:r>
            <a:endParaRPr lang="en-GB" sz="1800" b="0" dirty="0">
              <a:solidFill>
                <a:schemeClr val="tx1"/>
              </a:solidFill>
              <a:latin typeface="Calibri" pitchFamily="34" charset="0"/>
            </a:endParaRP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change to other rules: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All devices continue to support transmission and reception of 1 Mbps and 2 Mbps DSSS, and the DSSS long preamble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Requirements to protect pure DSSS / HR/DSSS devices remain unchanged—designers remain free to choose such devices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additional requirements for other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ERP/HT STAs represent themselves as an ERP or HT STA; it doesn’t ask for any special treatment by AP</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Advantages for Class 2 ERP or HT:</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compliant, so (in principle) can use technology from Clauses 15-19</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Standardization of requirements—high degree of flexibility, but not unlimited—eases the task of managing variant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adoption helps get modes adopted in other industry organizations</a:t>
            </a: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920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Motion: Add the changes shown on slides 9-21 of this document to the </a:t>
            </a:r>
            <a:r>
              <a:rPr lang="en-GB" sz="2000" b="0" dirty="0" err="1">
                <a:solidFill>
                  <a:schemeClr val="tx1"/>
                </a:solidFill>
                <a:latin typeface="Calibri" pitchFamily="34" charset="0"/>
              </a:rPr>
              <a:t>REVmd</a:t>
            </a:r>
            <a:r>
              <a:rPr lang="en-GB" sz="2000" b="0" dirty="0">
                <a:solidFill>
                  <a:schemeClr val="tx1"/>
                </a:solidFill>
                <a:latin typeface="Calibri" pitchFamily="34" charset="0"/>
              </a:rPr>
              <a:t> draft. </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Overview and 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i="1" dirty="0">
                <a:latin typeface="Calibri" pitchFamily="34" charset="0"/>
              </a:rPr>
              <a:t>An ERP or HT device that omits some higher data rate modes is indistinguishable from a device that implements all the modes but is operating at long range—which is a scenario that has always been present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The proposal permits non-AP STAs that operate at 2.4 GHz to implement any subset of rates that satisfies a streamlined set of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	</a:t>
            </a:r>
            <a:r>
              <a:rPr lang="en-US" sz="2000" b="0" dirty="0">
                <a:solidFill>
                  <a:schemeClr val="tx1"/>
                </a:solidFill>
                <a:latin typeface="Calibri" pitchFamily="34" charset="0"/>
              </a:rPr>
              <a:t>—Just enough to mimic regular devices at long range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1 Mbps, 2 Mbps, 6 Mbps mandatory</a:t>
            </a:r>
            <a:endParaRPr lang="en-US" sz="180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All other data rates optional (subject to requirement below)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Data rate supported </a:t>
            </a:r>
            <a:r>
              <a:rPr lang="en-US" sz="1600" dirty="0">
                <a:solidFill>
                  <a:schemeClr val="tx1"/>
                </a:solidFill>
                <a:latin typeface="Calibri" pitchFamily="34" charset="0"/>
                <a:sym typeface="Symbol" panose="05050102010706020507" pitchFamily="18" charset="2"/>
              </a:rPr>
              <a:t> all otherwise mandatory lower rates of same type required</a:t>
            </a:r>
            <a:endParaRPr lang="en-US"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STA associates as ERP or HT device—no single-tone protection asked for or given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Short (9 </a:t>
            </a:r>
            <a:r>
              <a:rPr lang="en-US" sz="1800" dirty="0">
                <a:solidFill>
                  <a:schemeClr val="tx1"/>
                </a:solidFill>
                <a:latin typeface="Symbol" panose="05050102010706020507" pitchFamily="18" charset="2"/>
              </a:rPr>
              <a:t>m</a:t>
            </a:r>
            <a:r>
              <a:rPr lang="en-US" sz="1800" dirty="0">
                <a:solidFill>
                  <a:schemeClr val="tx1"/>
                </a:solidFill>
                <a:latin typeface="Calibri" pitchFamily="34" charset="0"/>
              </a:rPr>
              <a:t>s) slot time mandatory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2186</a:t>
            </a:r>
          </a:p>
        </p:txBody>
      </p:sp>
      <p:pic>
        <p:nvPicPr>
          <p:cNvPr id="9" name="Picture 8">
            <a:extLst>
              <a:ext uri="{FF2B5EF4-FFF2-40B4-BE49-F238E27FC236}">
                <a16:creationId xmlns:a16="http://schemas.microsoft.com/office/drawing/2014/main" id="{1CD88042-75BD-42DF-9E8D-01D154E0657B}"/>
              </a:ext>
            </a:extLst>
          </p:cNvPr>
          <p:cNvPicPr>
            <a:picLocks noChangeAspect="1"/>
          </p:cNvPicPr>
          <p:nvPr/>
        </p:nvPicPr>
        <p:blipFill>
          <a:blip r:embed="rId3"/>
          <a:stretch>
            <a:fillRect/>
          </a:stretch>
        </p:blipFill>
        <p:spPr>
          <a:xfrm>
            <a:off x="304800" y="1875215"/>
            <a:ext cx="8534400" cy="3992185"/>
          </a:xfrm>
          <a:prstGeom prst="rect">
            <a:avLst/>
          </a:prstGeom>
        </p:spPr>
      </p:pic>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r1 changes, versus r0 (1/4)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6 Mbps OFDM as a mandatory rate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is the most significant change; a result of feedback received from multiple sources</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Adding this rate greatly simplifies coexistence and interoperability: these Class 2 devices will rec</a:t>
            </a:r>
            <a:r>
              <a:rPr lang="en-US" sz="1600" dirty="0">
                <a:solidFill>
                  <a:schemeClr val="tx1"/>
                </a:solidFill>
                <a:latin typeface="Calibri" pitchFamily="34" charset="0"/>
              </a:rPr>
              <a:t>ognize all OFDM preambles and will be able to defer properly</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Requires implementation of an OFDM modem, when one motivation of the original proposal was to allow for the possibility of avoiding that—but the fact that only 6 Mbps needs to be implemented maximizes implementer flexibility, and simplifies the requirements compared to a full OFDM modem (65 Mbps)</a:t>
            </a:r>
          </a:p>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the name “RC-HT” (“Reduced Capability” HT) to “Class 2 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incorrectly assumed that short (9 </a:t>
            </a:r>
            <a:r>
              <a:rPr lang="en-US" sz="1600" dirty="0">
                <a:solidFill>
                  <a:schemeClr val="tx1"/>
                </a:solidFill>
                <a:latin typeface="Symbol" panose="05050102010706020507" pitchFamily="18" charset="2"/>
              </a:rPr>
              <a:t>m</a:t>
            </a:r>
            <a:r>
              <a:rPr lang="en-US" sz="1600" dirty="0">
                <a:solidFill>
                  <a:schemeClr val="tx1"/>
                </a:solidFill>
                <a:latin typeface="Calibri" pitchFamily="34" charset="0"/>
              </a:rPr>
              <a:t>s) slot time was mandatory for all HT devices. In the March 2019 meeting, it emerged that this is not correct. Substantially all new HT devices shipped in (at least) the last 10 years have implemented short slot time, but it is still optional in the IEEE spec. The proposal retains the requirement that the new, variant, devices support short slot time, but this is now an additional requirement, so the new, variant, devices are not necessarily “reduced” capability any more.</a:t>
            </a: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r1 changes, versus r0 (2/4)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analogous “Class 2” ERP devices</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only had variant HT devices; one comment received was why no variant ERP? No reason, really: it can all work either way. Since it may be confusing to have an “HT” device that has no HT modes, this presentation adds the analogous Class 2 ERP modes. A class 2 device that has no HT-only modes is Class 2 ERP.</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reasoning doesn’t extend to DSSS / HR/DSSS devices because of short slot time</a:t>
            </a:r>
          </a:p>
          <a:p>
            <a:pPr marL="514350" indent="-457200">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Made mandatory support for short slot time in Class 2 ERP and HT devices explicit</a:t>
            </a:r>
          </a:p>
          <a:p>
            <a:pPr marL="740664" lvl="1" indent="-283464">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was implied in the discussion in r0, but was assumed (incorrectly) to be implied by the requirement that “otherwise” the device satisfied all requirements of HT devices.</a:t>
            </a:r>
            <a:endParaRPr lang="en-US" sz="1800" b="0"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1964461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r1 changes, versus r0 (3/4)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5"/>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requirement to support all otherwise mandatory data rates of same type (single tone or OFDM) lower than any supported rate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required all variant devices to support (DSSS) 1 and 2 Mbps, and (if any OFDM mode was supported) to support (OFDM) 6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The underlying logic for the proposal (both r0 and r1 versions) is that rate fallback will ensure backwards compatibility and interoperability: there should be no practical distinction between Class 2 devices (which don’t implement higher modes) and regular devices at longer range (where the modes have been implemented but are not operational—which happens all the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It is conceivable that under the r0 proposal, a legacy implementation’s rate fallback algorithm could be confused by the presence of gaps in the variant device’s mandatory rates. Even this should be fine (at most it might cause occasional additional attempts at unsupported rates); but on the other hand it adds virtually no additional complexity to rule out the gaps.</a:t>
            </a:r>
          </a:p>
        </p:txBody>
      </p:sp>
    </p:spTree>
    <p:extLst>
      <p:ext uri="{BB962C8B-B14F-4D97-AF65-F5344CB8AC3E}">
        <p14:creationId xmlns:p14="http://schemas.microsoft.com/office/powerpoint/2010/main" val="327200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r1 changes, versus r0 (4/4)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capability bits for the new functionality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Based on feedback received on 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Though legacy devices will, clearly, not interpret these capability bits and should be fine anyway, newer APs will be able to figure out what’s going on, and it may help them manage their BSSs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N.B.: </a:t>
            </a:r>
            <a:r>
              <a:rPr lang="en-US" sz="1600" b="1" i="1" u="sng" dirty="0">
                <a:solidFill>
                  <a:schemeClr val="tx1"/>
                </a:solidFill>
                <a:latin typeface="Calibri" pitchFamily="34" charset="0"/>
              </a:rPr>
              <a:t>no additional requirements are placed on APs as a result of these capability bits</a:t>
            </a:r>
            <a:r>
              <a:rPr lang="en-US" sz="1600" b="1" i="1" dirty="0">
                <a:solidFill>
                  <a:schemeClr val="tx1"/>
                </a:solidFill>
                <a:latin typeface="Calibri" pitchFamily="34" charset="0"/>
              </a:rPr>
              <a:t> </a:t>
            </a:r>
            <a:r>
              <a:rPr lang="en-US" sz="1600" dirty="0">
                <a:solidFill>
                  <a:schemeClr val="tx1"/>
                </a:solidFill>
                <a:latin typeface="Calibri" pitchFamily="34" charset="0"/>
              </a:rPr>
              <a:t>(unlike the analogous OMI case). It is useful to provide for an existing rate management scheme to be ported in its entirety from a legacy AP to a new AP, without having to worry about falling out of compliance. </a:t>
            </a:r>
          </a:p>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Modified minimum receiver sensitivity criteria and made mandatory if mode is supported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In r0, minimum receiver sensitivity requirements were optional</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However, this (arguably) has a knock-on effect on CCA. For example, for OFDM the STA must be able to detect start of valid PPDU at power &gt; -82 dBm with probability &gt; 90% and defer for the indicated duration—this requires the 6 Mbps L-SIG to be decoded.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Minimum receive</a:t>
            </a:r>
            <a:r>
              <a:rPr lang="en-US" sz="1600" dirty="0">
                <a:solidFill>
                  <a:schemeClr val="tx1"/>
                </a:solidFill>
                <a:latin typeface="Calibri" pitchFamily="34" charset="0"/>
              </a:rPr>
              <a:t>r sensitivity PPDU payload changed to 100 bytes rather than 1000</a:t>
            </a: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4121899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Rates beyond 1, 2, 6 Mbps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Rates beyond 1, 2, 6 Mbps still not required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We discussed whether 5.5 and/or 11 Mbps, and even some other rates, should be added as requirements, on the basis that it is a common industry practice for APs to beacon at 5.5 Mbps for efficiency reasons—even up to 24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But adding all of these modes would eliminate all of the rationale for this proposal, and adding some of them would eliminate most of it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If your product must be able to associate with any possible AP, then you should design a dual-band 2.4 / 5 GHz ERP/OFDM, HT or VHT device (and soon you should design a tri-band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The proposal allows for optimized, low power, low complexity  IoT STAs to communicate with off-the-shelf APs--with any AP that is configured to beacon at 1, 2, or 6 Mb/s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Also, we should be careful to preserve the full potential range of Wi-Fi IoT networks, down to 1 Mbps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Strong feedback was received in 11mc that this is important, e.g., for competitive positioning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Cementing 5.5 Mbps as an all-but-exclusive beacon rate would cut across this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APs should be able to beacon at 1 Mbps if they want to</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1" u="sng" dirty="0">
                <a:solidFill>
                  <a:schemeClr val="tx1"/>
                </a:solidFill>
                <a:latin typeface="Calibri" pitchFamily="34" charset="0"/>
              </a:rPr>
              <a:t>N.B. under both r0 and r1, </a:t>
            </a:r>
            <a:r>
              <a:rPr lang="en-US" sz="1400" b="1" i="1" u="sng" dirty="0">
                <a:solidFill>
                  <a:srgbClr val="2E75B6"/>
                </a:solidFill>
                <a:latin typeface="Calibri" pitchFamily="34" charset="0"/>
              </a:rPr>
              <a:t>APs</a:t>
            </a:r>
            <a:r>
              <a:rPr lang="en-US" sz="1400" b="1" u="sng" dirty="0">
                <a:solidFill>
                  <a:schemeClr val="tx1"/>
                </a:solidFill>
                <a:latin typeface="Calibri" pitchFamily="34" charset="0"/>
              </a:rPr>
              <a:t> will retain all rates that are currently mandatory</a:t>
            </a:r>
          </a:p>
        </p:txBody>
      </p:sp>
    </p:spTree>
    <p:extLst>
      <p:ext uri="{BB962C8B-B14F-4D97-AF65-F5344CB8AC3E}">
        <p14:creationId xmlns:p14="http://schemas.microsoft.com/office/powerpoint/2010/main" val="998928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89453</TotalTime>
  <Words>3081</Words>
  <Application>Microsoft Office PowerPoint</Application>
  <PresentationFormat>On-screen Show (4:3)</PresentationFormat>
  <Paragraphs>391</Paragraphs>
  <Slides>24</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Symbol</vt:lpstr>
      <vt:lpstr>Times New Roman</vt:lpstr>
      <vt:lpstr>802-11-Submission</vt:lpstr>
      <vt:lpstr>Document</vt:lpstr>
      <vt:lpstr>Variant Capability ERP and HT Devices</vt:lpstr>
      <vt:lpstr>Abstract</vt:lpstr>
      <vt:lpstr>Overview and summary</vt:lpstr>
      <vt:lpstr>CID 2186</vt:lpstr>
      <vt:lpstr>Summary of r1 changes, versus r0 (1/4)</vt:lpstr>
      <vt:lpstr>Summary of r1 changes, versus r0 (2/4)</vt:lpstr>
      <vt:lpstr>Summary of r1 changes, versus r0 (3/4)</vt:lpstr>
      <vt:lpstr>Summary of r1 changes, versus r0 (4/4)</vt:lpstr>
      <vt:lpstr>Rates beyond 1, 2, 6 Mbps</vt:lpstr>
      <vt:lpstr>Proposed change—1/12</vt:lpstr>
      <vt:lpstr>Proposed change—2/12</vt:lpstr>
      <vt:lpstr>Proposed change—3/12</vt:lpstr>
      <vt:lpstr>Proposed change—4/12</vt:lpstr>
      <vt:lpstr>Proposed change—5/12</vt:lpstr>
      <vt:lpstr>Proposed change—6/12</vt:lpstr>
      <vt:lpstr>Proposed change—7/12</vt:lpstr>
      <vt:lpstr>Proposed change—8/12</vt:lpstr>
      <vt:lpstr>Proposed change—9/12</vt:lpstr>
      <vt:lpstr>Proposed change—10/12</vt:lpstr>
      <vt:lpstr>Proposed change—11/12</vt:lpstr>
      <vt:lpstr>Proposed change—12/12</vt:lpstr>
      <vt:lpstr>Comments—I</vt:lpstr>
      <vt:lpstr>Comments—II</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Variant Capability HT Devices</dc:title>
  <dc:creator>Sean Coffey</dc:creator>
  <cp:lastModifiedBy>Sean Coffey</cp:lastModifiedBy>
  <cp:revision>1326</cp:revision>
  <cp:lastPrinted>1601-01-01T00:00:00Z</cp:lastPrinted>
  <dcterms:created xsi:type="dcterms:W3CDTF">2014-07-14T14:49:11Z</dcterms:created>
  <dcterms:modified xsi:type="dcterms:W3CDTF">2019-08-30T18:35:04Z</dcterms:modified>
</cp:coreProperties>
</file>