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24" r:id="rId3"/>
    <p:sldId id="707" r:id="rId4"/>
    <p:sldId id="744" r:id="rId5"/>
    <p:sldId id="745" r:id="rId6"/>
    <p:sldId id="708" r:id="rId7"/>
    <p:sldId id="746" r:id="rId8"/>
    <p:sldId id="70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5405" autoAdjust="0"/>
  </p:normalViewPr>
  <p:slideViewPr>
    <p:cSldViewPr>
      <p:cViewPr varScale="1">
        <p:scale>
          <a:sx n="62" d="100"/>
          <a:sy n="62" d="100"/>
        </p:scale>
        <p:origin x="710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115"/>
    </p:cViewPr>
  </p:sorterViewPr>
  <p:notesViewPr>
    <p:cSldViewPr>
      <p:cViewPr>
        <p:scale>
          <a:sx n="100" d="100"/>
          <a:sy n="100" d="100"/>
        </p:scale>
        <p:origin x="2189" y="-86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76DC0385-E4B9-4C78-A887-AA671D8A2FC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540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2016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294B4A6-398B-4F24-A7CF-DA87744CCD8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3F01841-35F2-4335-B127-F865BA2241B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A7BE5DD-6458-45A1-9D27-D6E5C2CD740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>
            <a:extLst>
              <a:ext uri="{FF2B5EF4-FFF2-40B4-BE49-F238E27FC236}">
                <a16:creationId xmlns:a16="http://schemas.microsoft.com/office/drawing/2014/main" id="{4C1AA0D2-4DD2-4AE9-8DB6-C6ACC0CDE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D66FB1F-9D82-4F23-8ECB-2E2A2DA8B71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ED56607-68AF-486B-ABEA-50A82E0E835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7540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2063BCF-ADA6-4A0E-9365-B222CA03675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D719456B-E67A-4D9A-90F3-14738041ED3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AE114681-1373-47F7-8320-C0B703BB1F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DE7622E-2D0E-4779-9AAE-1A13C702A2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7A118753-496D-4009-BE74-EC3EBBD44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DF8ACC16-7D4E-4082-9754-2A6523CEBBE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564FAB0-D109-4681-A2B2-8CAF7A8FE1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D259F81-03E8-45A4-9EEC-1D164894171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3F65D24B-D06B-4087-961C-FC4333B588E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63757AE3-132A-4414-ACD4-461756B4C486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436102C-C434-4CBE-99C0-879504FB66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1F6B27A-E9CF-4CCE-8AA1-184B1C543FF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FEEB466E-22DE-4233-9171-B230668503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F389CD27-E537-42C4-B5F8-7C5BCDC7C9DC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436102C-C434-4CBE-99C0-879504FB66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1F6B27A-E9CF-4CCE-8AA1-184B1C543FF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FEEB466E-22DE-4233-9171-B230668503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F389CD27-E537-42C4-B5F8-7C5BCDC7C9DC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85189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436102C-C434-4CBE-99C0-879504FB66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1F6B27A-E9CF-4CCE-8AA1-184B1C543FF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FEEB466E-22DE-4233-9171-B230668503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F389CD27-E537-42C4-B5F8-7C5BCDC7C9DC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6173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3D9F645-E07D-4B9A-AF11-93396C86CD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D2593E3-FBFB-4095-8F38-1ABD0BB06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81EF6A85-2E1D-494B-91B7-56903038F6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BA9CE207-8303-4788-B584-8DF637C7814C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705983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E5397E62-B7DC-4E96-BCBB-072703560FC3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FE0E31-DCFD-4876-8F60-0CEAA8A8A6A2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E316C9-A8A8-4C57-A637-7D99C768A4C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563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3366406-E74E-45A0-8613-2CFACB35FFA0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8A9D990-0D97-44B9-B085-BF79B1054FA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D48241F-6EB6-4F66-8457-A55B12657D4A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Date Placeholder 8">
            <a:extLst>
              <a:ext uri="{FF2B5EF4-FFF2-40B4-BE49-F238E27FC236}">
                <a16:creationId xmlns:a16="http://schemas.microsoft.com/office/drawing/2014/main" id="{9D860222-9A5C-4626-A903-12BC428AE27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F6B33092-FB5E-4ACD-AF7E-835CA631CF5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</p:spTree>
    <p:extLst>
      <p:ext uri="{BB962C8B-B14F-4D97-AF65-F5344CB8AC3E}">
        <p14:creationId xmlns:p14="http://schemas.microsoft.com/office/powerpoint/2010/main" val="2857738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1574FF20-BD5D-4A68-80D8-E0282E667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E32F4A56-3134-49B2-BEDC-E28D8075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0DFC655D-9E39-46E6-BB91-109515498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6069B11-4C82-4923-B5DD-D41D159359AA}" type="slidenum">
              <a:rPr lang="en-US" altLang="en-US" smtClean="0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787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A1C390A0-5BE7-4165-A5AB-19E0857F4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901435A1-8032-4197-B494-C4ABF705B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72DBAEB8-E647-4BC0-8EB4-884A1580B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89D082D-3A00-48A9-8912-DE42515E7F34}" type="slidenum">
              <a:rPr lang="en-US" altLang="en-US" smtClean="0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39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435791E0-F397-4365-93C5-B723381D6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95102FF2-1F73-481B-83BF-6482DB12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C9D922AB-104B-4321-B307-3EFA49711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1B1906C-8C76-4B86-BEB3-A03026008F84}" type="slidenum">
              <a:rPr lang="en-US" altLang="en-US" smtClean="0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12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63FC9630-4271-4889-967E-8F88C5DAC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E79D3B45-4AF6-4A92-AB72-DB6B0DBC5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585C3380-6F57-4E89-BF78-1DFC99424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25AE5B0-A9EE-457C-A963-23A0E1A3E924}" type="slidenum">
              <a:rPr lang="en-US" altLang="en-US" smtClean="0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958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EB39AF11-8AF5-4E80-BB9B-F67F49BB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E1E56FD9-2B0F-445A-A051-1ED5A4E7E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0BCCFC82-BCE3-4036-865E-7240F3140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4B575CE-8BB7-419D-A91B-FF577794FFE7}" type="slidenum">
              <a:rPr lang="en-US" altLang="en-US" smtClean="0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7948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A73E43A0-A3EA-460F-9349-7124E7DDC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98048D35-4DBD-4A5F-A776-437FDD39C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9" name="Slide Number Placeholder 11">
            <a:extLst>
              <a:ext uri="{FF2B5EF4-FFF2-40B4-BE49-F238E27FC236}">
                <a16:creationId xmlns:a16="http://schemas.microsoft.com/office/drawing/2014/main" id="{6FAB8F96-799E-4B9F-8CC2-AA5B25BDB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677F9E6-0C45-4FE5-9CF8-1EC21B971FB2}" type="slidenum">
              <a:rPr lang="en-US" altLang="en-US" smtClean="0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332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>
            <a:extLst>
              <a:ext uri="{FF2B5EF4-FFF2-40B4-BE49-F238E27FC236}">
                <a16:creationId xmlns:a16="http://schemas.microsoft.com/office/drawing/2014/main" id="{6E92B021-5A3F-4750-9FF9-FCD075CE3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</a:p>
        </p:txBody>
      </p:sp>
      <p:sp>
        <p:nvSpPr>
          <p:cNvPr id="4" name="Footer Placeholder 6">
            <a:extLst>
              <a:ext uri="{FF2B5EF4-FFF2-40B4-BE49-F238E27FC236}">
                <a16:creationId xmlns:a16="http://schemas.microsoft.com/office/drawing/2014/main" id="{F0B8CEB6-3B04-4072-88D2-B8BD290D6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5" name="Slide Number Placeholder 7">
            <a:extLst>
              <a:ext uri="{FF2B5EF4-FFF2-40B4-BE49-F238E27FC236}">
                <a16:creationId xmlns:a16="http://schemas.microsoft.com/office/drawing/2014/main" id="{2D5A1F88-8872-4F71-B7B1-908917E0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2FDF531-7A5A-4DF9-8104-904567CAADB2}" type="slidenum">
              <a:rPr lang="en-US" altLang="en-US" smtClean="0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7178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>
            <a:extLst>
              <a:ext uri="{FF2B5EF4-FFF2-40B4-BE49-F238E27FC236}">
                <a16:creationId xmlns:a16="http://schemas.microsoft.com/office/drawing/2014/main" id="{88BEA3D9-7363-48BE-9356-C44E92F00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</a:p>
        </p:txBody>
      </p:sp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9791186D-1561-4F6C-8D1D-4D0201414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4429CC53-0848-4A4D-A5D0-F7C76C4B6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7FFA2B6-EF81-429F-8517-48F27B76A764}" type="slidenum">
              <a:rPr lang="en-US" altLang="en-US" smtClean="0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2159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63C88DB1-6F79-4E2D-ACB8-55EC24595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42551864-3A63-4FAC-9B95-1764D3249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4D2D7BC6-F4BD-4E07-827E-F5AAEC0A0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44A1D40-2E22-4B0F-9BD9-F6738882214F}" type="slidenum">
              <a:rPr lang="en-US" altLang="en-US" smtClean="0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975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84D7395B-7D0A-4A3D-A46C-417B5DC8C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2019</a:t>
            </a:r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6E2E1D4B-E382-4CDB-A7CA-7647C1D18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Nikola Serafimovski (pureLiFi)</a:t>
            </a:r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0EB0CD98-5408-4024-9F08-ED1FBF83F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15D456D-2234-45E1-80AF-899C7B31325D}" type="slidenum">
              <a:rPr lang="en-US" altLang="en-US" smtClean="0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8272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A1CA44D-DF27-4D39-A6D6-9C942F589F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414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3005A4-377D-47A8-9C91-4871EC628C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Nikola Serafimovski (</a:t>
            </a:r>
            <a:r>
              <a:rPr lang="en-US" err="1"/>
              <a:t>pureLiFi</a:t>
            </a:r>
            <a:r>
              <a:rPr lang="en-US"/>
              <a:t>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B69790-B845-4346-9431-A3B61FE7EF1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D302D12-8583-4C4B-96CA-1DE49C207366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6AA6014D-E0D2-413B-B538-D8D40458F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802.11-19/0178r2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325999F0-A7B8-40EB-BA14-79F186CBA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64" r:id="rId1"/>
    <p:sldLayoutId id="2147491265" r:id="rId2"/>
    <p:sldLayoutId id="2147491266" r:id="rId3"/>
    <p:sldLayoutId id="2147491267" r:id="rId4"/>
    <p:sldLayoutId id="2147491268" r:id="rId5"/>
    <p:sldLayoutId id="2147491269" r:id="rId6"/>
    <p:sldLayoutId id="2147491270" r:id="rId7"/>
    <p:sldLayoutId id="2147491271" r:id="rId8"/>
    <p:sldLayoutId id="2147491272" r:id="rId9"/>
    <p:sldLayoutId id="2147491273" r:id="rId10"/>
    <p:sldLayoutId id="214749127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602-03-00bb-tgbb-meeting-minutes-for-september-2018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2037-01-00bb-analytical-channel-and-blockage-model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2019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  <a:endParaRPr lang="en-US" altLang="en-US" sz="1200" b="0" dirty="0" smtClean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AEB949E5-3260-4CD7-BEB1-F0E81A5D912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How to simplify MAC simulations in </a:t>
            </a:r>
            <a:r>
              <a:rPr lang="en-US" altLang="en-US" dirty="0" err="1" smtClean="0"/>
              <a:t>TGbb</a:t>
            </a:r>
            <a:endParaRPr lang="en-US" altLang="en-US" dirty="0" smtClean="0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2019-01-16</a:t>
            </a:r>
            <a:endParaRPr lang="en-US" altLang="en-US" sz="2000" b="0" dirty="0" smtClean="0"/>
          </a:p>
        </p:txBody>
      </p:sp>
      <p:graphicFrame>
        <p:nvGraphicFramePr>
          <p:cNvPr id="1536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6401289"/>
              </p:ext>
            </p:extLst>
          </p:nvPr>
        </p:nvGraphicFramePr>
        <p:xfrm>
          <a:off x="668339" y="2660651"/>
          <a:ext cx="8628062" cy="1660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1" name="Document" r:id="rId4" imgW="7658842" imgH="1470598" progId="Word.Document.8">
                  <p:embed/>
                </p:oleObj>
              </mc:Choice>
              <mc:Fallback>
                <p:oleObj name="Document" r:id="rId4" imgW="7658842" imgH="147059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339" y="2660651"/>
                        <a:ext cx="8628062" cy="16604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D71D638-EB3B-49CF-9ADE-AADB42DC67D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</a:t>
            </a:r>
            <a:r>
              <a:rPr lang="en-US" altLang="en-US" dirty="0" smtClean="0"/>
              <a:t>aims at making progress with the evaluation methodology in </a:t>
            </a:r>
            <a:r>
              <a:rPr lang="en-US" altLang="en-US" dirty="0" err="1" smtClean="0"/>
              <a:t>TGbb</a:t>
            </a:r>
            <a:r>
              <a:rPr lang="en-US" altLang="en-US" dirty="0" smtClean="0"/>
              <a:t>.</a:t>
            </a:r>
            <a:endParaRPr lang="en-US" altLang="en-US" dirty="0"/>
          </a:p>
          <a:p>
            <a:pPr lvl="1"/>
            <a:endParaRPr lang="en-US" altLang="en-US" b="1" dirty="0"/>
          </a:p>
          <a:p>
            <a:pPr lvl="1"/>
            <a:endParaRPr lang="en-US" altLang="en-US" b="1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2019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  <a:endParaRPr lang="en-US" altLang="en-US" sz="12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7CF2FE7-C952-4B87-AA5D-9C787BD59C2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BF71B02-7D4C-45D4-8A6A-50E5686BA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defRPr/>
            </a:pPr>
            <a:r>
              <a:rPr lang="en-US" altLang="en-US" b="0" kern="0" dirty="0" smtClean="0">
                <a:solidFill>
                  <a:srgbClr val="000000"/>
                </a:solidFill>
                <a:latin typeface="Times New Roman"/>
              </a:rPr>
              <a:t>How would Wi-Fi MAC perform over a LC PHY?</a:t>
            </a:r>
          </a:p>
          <a:p>
            <a:pPr marL="342900" indent="-342900" eaLnBrk="1" hangingPunct="1">
              <a:defRPr/>
            </a:pPr>
            <a:r>
              <a:rPr lang="en-US" altLang="en-US" b="0" kern="0" dirty="0" smtClean="0">
                <a:solidFill>
                  <a:srgbClr val="000000"/>
                </a:solidFill>
                <a:latin typeface="Times New Roman"/>
              </a:rPr>
              <a:t>What about hidden terminal problem, 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initial access,</a:t>
            </a:r>
            <a:r>
              <a:rPr lang="en-US" altLang="en-US" b="0" kern="0" dirty="0" smtClean="0">
                <a:solidFill>
                  <a:srgbClr val="000000"/>
                </a:solidFill>
                <a:latin typeface="Times New Roman"/>
              </a:rPr>
              <a:t> role of RTS/CTS, role of directional LC channels?</a:t>
            </a:r>
          </a:p>
          <a:p>
            <a:pPr marL="342900" indent="-342900" eaLnBrk="1" hangingPunct="1">
              <a:defRPr/>
            </a:pPr>
            <a:r>
              <a:rPr lang="en-US" altLang="en-US" b="0" kern="0" dirty="0" smtClean="0">
                <a:solidFill>
                  <a:srgbClr val="000000"/>
                </a:solidFill>
                <a:latin typeface="Times New Roman"/>
              </a:rPr>
              <a:t>How do classical OBSS handover and interference management for Wi-Fi would compare against more modern schemes, such as defined in 11ai or more advanced assumptions made in the distributed MU MIMO approach currently developed in 802.15.13?</a:t>
            </a:r>
          </a:p>
          <a:p>
            <a:pPr marL="342900" indent="-342900" eaLnBrk="1" hangingPunct="1">
              <a:defRPr/>
            </a:pPr>
            <a:r>
              <a:rPr lang="en-US" altLang="en-US" b="0" kern="0" dirty="0" smtClean="0">
                <a:solidFill>
                  <a:srgbClr val="000000"/>
                </a:solidFill>
                <a:latin typeface="Times New Roman"/>
              </a:rPr>
              <a:t>Should we evaluate all of them in </a:t>
            </a:r>
            <a:r>
              <a:rPr lang="en-US" altLang="en-US" b="0" kern="0" dirty="0" err="1" smtClean="0">
                <a:solidFill>
                  <a:srgbClr val="000000"/>
                </a:solidFill>
                <a:latin typeface="Times New Roman"/>
              </a:rPr>
              <a:t>TGbb</a:t>
            </a:r>
            <a:r>
              <a:rPr lang="en-US" altLang="en-US" b="0" kern="0" dirty="0" smtClean="0">
                <a:solidFill>
                  <a:srgbClr val="000000"/>
                </a:solidFill>
                <a:latin typeface="Times New Roman"/>
              </a:rPr>
              <a:t> following a new evaluation methodology?</a:t>
            </a:r>
          </a:p>
          <a:p>
            <a:pPr marL="342900" indent="-342900" eaLnBrk="1" hangingPunct="1">
              <a:defRPr/>
            </a:pPr>
            <a:r>
              <a:rPr lang="en-US" altLang="en-US" b="0" kern="0" dirty="0" smtClean="0">
                <a:solidFill>
                  <a:srgbClr val="000000"/>
                </a:solidFill>
                <a:latin typeface="Times New Roman"/>
              </a:rPr>
              <a:t>Answering these basic questions may take years</a:t>
            </a:r>
          </a:p>
          <a:p>
            <a:pPr marL="342900" indent="-342900" eaLnBrk="1" hangingPunct="1">
              <a:defRPr/>
            </a:pPr>
            <a:endParaRPr lang="en-US" altLang="en-US" sz="1800" b="0" kern="0" dirty="0">
              <a:solidFill>
                <a:srgbClr val="000000"/>
              </a:solidFill>
              <a:latin typeface="Times New Roman"/>
              <a:hlinkClick r:id="rId3"/>
            </a:endParaRPr>
          </a:p>
        </p:txBody>
      </p:sp>
      <p:sp>
        <p:nvSpPr>
          <p:cNvPr id="19460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smtClean="0">
                <a:solidFill>
                  <a:schemeClr val="tx2"/>
                </a:solidFill>
              </a:rPr>
              <a:t>Typical questions on Wi-Fi MAC layer  performance over LC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1946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2019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  <a:endParaRPr lang="en-US" altLang="en-US" sz="12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7CF2FE7-C952-4B87-AA5D-9C787BD59C2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BF71B02-7D4C-45D4-8A6A-50E5686BA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defRPr/>
            </a:pPr>
            <a:r>
              <a:rPr lang="en-US" altLang="en-US" b="0" kern="0" dirty="0" smtClean="0">
                <a:solidFill>
                  <a:srgbClr val="000000"/>
                </a:solidFill>
                <a:latin typeface="Times New Roman"/>
              </a:rPr>
              <a:t>In doc. 11-18/1429r0-r4, </a:t>
            </a:r>
            <a:r>
              <a:rPr lang="en-US" altLang="en-US" b="0" kern="0" dirty="0" err="1" smtClean="0">
                <a:solidFill>
                  <a:srgbClr val="000000"/>
                </a:solidFill>
                <a:latin typeface="Times New Roman"/>
              </a:rPr>
              <a:t>TGbb</a:t>
            </a:r>
            <a:r>
              <a:rPr lang="en-US" altLang="en-US" b="0" kern="0" dirty="0" smtClean="0">
                <a:solidFill>
                  <a:srgbClr val="000000"/>
                </a:solidFill>
                <a:latin typeface="Times New Roman"/>
              </a:rPr>
              <a:t> discussed an individual contribution developed out of a similar document developed by </a:t>
            </a:r>
            <a:r>
              <a:rPr lang="en-US" altLang="en-US" b="0" kern="0" dirty="0" err="1" smtClean="0">
                <a:solidFill>
                  <a:srgbClr val="000000"/>
                </a:solidFill>
                <a:latin typeface="Times New Roman"/>
              </a:rPr>
              <a:t>TGax</a:t>
            </a:r>
            <a:endParaRPr lang="en-US" altLang="en-US" b="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 smtClean="0">
                <a:solidFill>
                  <a:srgbClr val="000000"/>
                </a:solidFill>
                <a:latin typeface="Times New Roman"/>
              </a:rPr>
              <a:t>In a straw poll made in Sept 2018 [1], the group indicated this is not the right starting point for </a:t>
            </a:r>
            <a:r>
              <a:rPr lang="en-US" altLang="en-US" b="0" kern="0" dirty="0" err="1" smtClean="0">
                <a:solidFill>
                  <a:srgbClr val="000000"/>
                </a:solidFill>
                <a:latin typeface="Times New Roman"/>
              </a:rPr>
              <a:t>TGbb</a:t>
            </a:r>
            <a:r>
              <a:rPr lang="en-US" altLang="en-US" b="0" kern="0" dirty="0" smtClean="0">
                <a:solidFill>
                  <a:srgbClr val="000000"/>
                </a:solidFill>
                <a:latin typeface="Times New Roman"/>
              </a:rPr>
              <a:t> methodology</a:t>
            </a:r>
          </a:p>
          <a:p>
            <a:pPr marL="342900" indent="-342900" eaLnBrk="1" hangingPunct="1">
              <a:defRPr/>
            </a:pPr>
            <a:r>
              <a:rPr lang="en-US" altLang="en-US" b="0" kern="0" dirty="0" smtClean="0">
                <a:solidFill>
                  <a:srgbClr val="000000"/>
                </a:solidFill>
                <a:latin typeface="Times New Roman"/>
              </a:rPr>
              <a:t>The contribution has been further discussed but it seems no consensus is found</a:t>
            </a:r>
          </a:p>
          <a:p>
            <a:pPr marL="342900" indent="-342900" eaLnBrk="1" hangingPunct="1">
              <a:defRPr/>
            </a:pPr>
            <a:r>
              <a:rPr lang="en-US" altLang="en-US" b="0" kern="0" dirty="0" smtClean="0">
                <a:solidFill>
                  <a:srgbClr val="000000"/>
                </a:solidFill>
                <a:latin typeface="Times New Roman"/>
              </a:rPr>
              <a:t>We need to make the next step towards a document that is backed up by the task group motion in order to start simulations</a:t>
            </a:r>
          </a:p>
          <a:p>
            <a:pPr marL="342900" indent="-342900" eaLnBrk="1" hangingPunct="1">
              <a:defRPr/>
            </a:pPr>
            <a:endParaRPr lang="en-US" altLang="en-US" b="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b="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endParaRPr lang="en-US" altLang="en-US" sz="1800" b="0" kern="0" dirty="0">
              <a:solidFill>
                <a:srgbClr val="000000"/>
              </a:solidFill>
              <a:latin typeface="Times New Roman"/>
              <a:hlinkClick r:id="rId3"/>
            </a:endParaRPr>
          </a:p>
        </p:txBody>
      </p:sp>
      <p:sp>
        <p:nvSpPr>
          <p:cNvPr id="19460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smtClean="0">
                <a:solidFill>
                  <a:schemeClr val="tx2"/>
                </a:solidFill>
              </a:rPr>
              <a:t>What is our problem with the evaluation methodology in </a:t>
            </a:r>
            <a:r>
              <a:rPr lang="en-US" altLang="en-US" sz="3200" dirty="0" err="1" smtClean="0">
                <a:solidFill>
                  <a:schemeClr val="tx2"/>
                </a:solidFill>
              </a:rPr>
              <a:t>TGbb</a:t>
            </a:r>
            <a:r>
              <a:rPr lang="en-US" altLang="en-US" sz="3200" dirty="0" smtClean="0">
                <a:solidFill>
                  <a:schemeClr val="tx2"/>
                </a:solidFill>
              </a:rPr>
              <a:t>?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1946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2019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  <a:endParaRPr lang="en-US" altLang="en-US" sz="1200" b="0" dirty="0" smtClean="0"/>
          </a:p>
        </p:txBody>
      </p:sp>
    </p:spTree>
    <p:extLst>
      <p:ext uri="{BB962C8B-B14F-4D97-AF65-F5344CB8AC3E}">
        <p14:creationId xmlns:p14="http://schemas.microsoft.com/office/powerpoint/2010/main" val="34070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7CF2FE7-C952-4B87-AA5D-9C787BD59C2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BF71B02-7D4C-45D4-8A6A-50E5686BA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8305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defRPr/>
            </a:pPr>
            <a:r>
              <a:rPr lang="en-US" altLang="en-US" b="0" kern="0" dirty="0" smtClean="0">
                <a:solidFill>
                  <a:srgbClr val="000000"/>
                </a:solidFill>
                <a:latin typeface="Times New Roman"/>
              </a:rPr>
              <a:t>Most LC channels are </a:t>
            </a:r>
            <a:r>
              <a:rPr lang="en-US" altLang="en-US" b="0" kern="0" dirty="0">
                <a:solidFill>
                  <a:srgbClr val="000000"/>
                </a:solidFill>
                <a:latin typeface="Times New Roman"/>
              </a:rPr>
              <a:t>modeled fair enough as pure LOS</a:t>
            </a:r>
            <a:endParaRPr lang="en-US" altLang="en-US" b="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eaLnBrk="1" hangingPunct="1">
              <a:defRPr/>
            </a:pPr>
            <a:r>
              <a:rPr lang="en-US" altLang="en-US" b="0" kern="0" dirty="0" err="1" smtClean="0">
                <a:solidFill>
                  <a:srgbClr val="000000"/>
                </a:solidFill>
                <a:latin typeface="Times New Roman"/>
              </a:rPr>
              <a:t>TGbb</a:t>
            </a:r>
            <a:r>
              <a:rPr lang="en-US" altLang="en-US" b="0" kern="0" dirty="0" smtClean="0">
                <a:solidFill>
                  <a:srgbClr val="000000"/>
                </a:solidFill>
                <a:latin typeface="Times New Roman"/>
              </a:rPr>
              <a:t> has already accepted an analytical channel and blocking model that greatly simplified the simulation of dynamic LC channels in mobile scenarios [2]</a:t>
            </a:r>
          </a:p>
          <a:p>
            <a:pPr marL="342900" indent="-342900" eaLnBrk="1" hangingPunct="1">
              <a:defRPr/>
            </a:pPr>
            <a:r>
              <a:rPr lang="en-US" altLang="en-US" b="0" kern="0" dirty="0" smtClean="0">
                <a:solidFill>
                  <a:srgbClr val="000000"/>
                </a:solidFill>
                <a:latin typeface="Times New Roman"/>
              </a:rPr>
              <a:t>Let’s make a simplifying assumption also for the PHY</a:t>
            </a:r>
          </a:p>
          <a:p>
            <a:pPr marL="342900" indent="-342900" eaLnBrk="1" hangingPunct="1">
              <a:defRPr/>
            </a:pPr>
            <a:r>
              <a:rPr lang="en-US" altLang="en-US" b="0" kern="0" dirty="0" smtClean="0">
                <a:solidFill>
                  <a:srgbClr val="000000"/>
                </a:solidFill>
                <a:latin typeface="Times New Roman"/>
              </a:rPr>
              <a:t>If the channel is assumed LOS only, the existing Wi-Fi PHYs could just be reused </a:t>
            </a:r>
          </a:p>
          <a:p>
            <a:pPr marL="342900" indent="-342900" eaLnBrk="1" hangingPunct="1">
              <a:defRPr/>
            </a:pPr>
            <a:r>
              <a:rPr lang="en-US" altLang="en-US" b="0" kern="0" dirty="0" smtClean="0">
                <a:solidFill>
                  <a:srgbClr val="000000"/>
                </a:solidFill>
                <a:latin typeface="Times New Roman"/>
              </a:rPr>
              <a:t>Simplified channel, no multipath </a:t>
            </a:r>
            <a:r>
              <a:rPr lang="en-US" altLang="en-US" b="0" kern="0" dirty="0" smtClean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 </a:t>
            </a:r>
            <a:r>
              <a:rPr lang="en-US" altLang="en-US" b="0" kern="0" dirty="0" smtClean="0">
                <a:solidFill>
                  <a:srgbClr val="000000"/>
                </a:solidFill>
                <a:latin typeface="Times New Roman"/>
              </a:rPr>
              <a:t>flat fading model is valid</a:t>
            </a:r>
          </a:p>
          <a:p>
            <a:pPr marL="342900" indent="-342900" eaLnBrk="1" hangingPunct="1">
              <a:defRPr/>
            </a:pPr>
            <a:r>
              <a:rPr lang="en-US" altLang="en-US" kern="0" dirty="0" smtClean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The</a:t>
            </a:r>
            <a:r>
              <a:rPr lang="en-US" altLang="en-US" kern="0" dirty="0" smtClean="0">
                <a:solidFill>
                  <a:srgbClr val="000000"/>
                </a:solidFill>
                <a:latin typeface="Times New Roman"/>
              </a:rPr>
              <a:t> concept of bit-interleaved coded modulation </a:t>
            </a:r>
            <a:r>
              <a:rPr lang="en-US" altLang="en-US" kern="0" dirty="0">
                <a:solidFill>
                  <a:srgbClr val="000000"/>
                </a:solidFill>
                <a:latin typeface="Times New Roman"/>
              </a:rPr>
              <a:t>so far </a:t>
            </a:r>
            <a:r>
              <a:rPr lang="en-US" altLang="en-US" kern="0" dirty="0" smtClean="0">
                <a:solidFill>
                  <a:srgbClr val="000000"/>
                </a:solidFill>
                <a:latin typeface="Times New Roman"/>
              </a:rPr>
              <a:t>used in all the Wi-Fi PHYs will work very well also for LC</a:t>
            </a:r>
          </a:p>
          <a:p>
            <a:pPr marL="342900" indent="-342900" eaLnBrk="1" hangingPunct="1">
              <a:defRPr/>
            </a:pPr>
            <a:endParaRPr lang="en-US" altLang="en-US" sz="1800" kern="0" dirty="0">
              <a:solidFill>
                <a:srgbClr val="000000"/>
              </a:solidFill>
              <a:latin typeface="Times New Roman"/>
              <a:hlinkClick r:id="rId3"/>
            </a:endParaRPr>
          </a:p>
        </p:txBody>
      </p:sp>
      <p:sp>
        <p:nvSpPr>
          <p:cNvPr id="1946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smtClean="0">
                <a:solidFill>
                  <a:schemeClr val="tx2"/>
                </a:solidFill>
              </a:rPr>
              <a:t>Suggested way forward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1946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2019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  <a:endParaRPr lang="en-US" altLang="en-US" sz="1200" b="0" dirty="0" smtClean="0"/>
          </a:p>
        </p:txBody>
      </p:sp>
    </p:spTree>
    <p:extLst>
      <p:ext uri="{BB962C8B-B14F-4D97-AF65-F5344CB8AC3E}">
        <p14:creationId xmlns:p14="http://schemas.microsoft.com/office/powerpoint/2010/main" val="343196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600200"/>
            <a:ext cx="8001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b="0" kern="0" dirty="0" smtClean="0"/>
              <a:t>Look at home networking standards, like ITU-T G.hn [3]</a:t>
            </a:r>
          </a:p>
          <a:p>
            <a:pPr>
              <a:defRPr/>
            </a:pPr>
            <a:r>
              <a:rPr lang="en-US" altLang="en-US" b="0" kern="0" dirty="0" smtClean="0"/>
              <a:t>Coax-, power- and phone-lines </a:t>
            </a:r>
            <a:r>
              <a:rPr lang="en-US" altLang="en-US" b="0" kern="0" dirty="0"/>
              <a:t>need a real-valued </a:t>
            </a:r>
            <a:r>
              <a:rPr lang="en-US" altLang="en-US" b="0" kern="0" dirty="0" smtClean="0"/>
              <a:t>waveform </a:t>
            </a:r>
          </a:p>
          <a:p>
            <a:pPr>
              <a:defRPr/>
            </a:pPr>
            <a:r>
              <a:rPr lang="en-US" altLang="en-US" b="0" kern="0" dirty="0" err="1" smtClean="0"/>
              <a:t>TGbb</a:t>
            </a:r>
            <a:r>
              <a:rPr lang="en-US" altLang="en-US" b="0" kern="0" dirty="0" smtClean="0"/>
              <a:t> will use it the same way also for LC frontends</a:t>
            </a:r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 smtClean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 smtClean="0"/>
          </a:p>
          <a:p>
            <a:pPr>
              <a:defRPr/>
            </a:pPr>
            <a:r>
              <a:rPr lang="en-US" altLang="en-US" b="0" kern="0" dirty="0" smtClean="0"/>
              <a:t>Take a complex-valued OFDM signal from any Wi-Fi PHY</a:t>
            </a:r>
          </a:p>
          <a:p>
            <a:pPr>
              <a:defRPr/>
            </a:pPr>
            <a:r>
              <a:rPr lang="en-US" altLang="en-US" b="0" kern="0" dirty="0" smtClean="0"/>
              <a:t>Use digital up-conversion and move the signal on an upshift- frequency F</a:t>
            </a:r>
            <a:r>
              <a:rPr lang="en-US" altLang="en-US" b="0" kern="0" baseline="-25000" dirty="0" smtClean="0"/>
              <a:t>US</a:t>
            </a:r>
            <a:r>
              <a:rPr lang="en-US" altLang="en-US" b="0" kern="0" dirty="0"/>
              <a:t> </a:t>
            </a:r>
            <a:r>
              <a:rPr lang="en-US" altLang="en-US" b="0" kern="0" dirty="0" smtClean="0">
                <a:sym typeface="Symbol" panose="05050102010706020507" pitchFamily="18" charset="2"/>
              </a:rPr>
              <a:t>= </a:t>
            </a:r>
            <a:r>
              <a:rPr lang="en-US" altLang="en-US" b="0" kern="0" dirty="0" smtClean="0"/>
              <a:t>B/2 where B is e.g. 20, 40, 80, 160 MHz</a:t>
            </a:r>
          </a:p>
          <a:p>
            <a:pPr>
              <a:defRPr/>
            </a:pPr>
            <a:r>
              <a:rPr lang="en-US" altLang="en-US" b="0" kern="0" dirty="0" smtClean="0"/>
              <a:t>Use the real value of resulting waveform </a:t>
            </a:r>
            <a:r>
              <a:rPr lang="en-US" altLang="en-US" b="0" kern="0" dirty="0" smtClean="0">
                <a:sym typeface="Wingdings" panose="05000000000000000000" pitchFamily="2" charset="2"/>
              </a:rPr>
              <a:t> </a:t>
            </a:r>
            <a:r>
              <a:rPr lang="en-US" altLang="en-US" kern="0" dirty="0" smtClean="0">
                <a:sym typeface="Wingdings" panose="05000000000000000000" pitchFamily="2" charset="2"/>
              </a:rPr>
              <a:t>We are done</a:t>
            </a:r>
            <a:r>
              <a:rPr lang="en-US" altLang="en-US" kern="0" dirty="0" smtClean="0"/>
              <a:t>!</a:t>
            </a:r>
            <a:endParaRPr lang="en-US" altLang="en-US" kern="0" dirty="0"/>
          </a:p>
          <a:p>
            <a:pPr>
              <a:defRPr/>
            </a:pPr>
            <a:endParaRPr lang="en-US" altLang="en-US" b="0" kern="0" dirty="0" smtClean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 smtClean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 smtClean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2150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2019</a:t>
            </a: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How to reuse existing Wi-Fi PHYs for LC</a:t>
            </a:r>
            <a:endParaRPr lang="en-US" altLang="en-US" dirty="0" smtClean="0"/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514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000065"/>
              </p:ext>
            </p:extLst>
          </p:nvPr>
        </p:nvGraphicFramePr>
        <p:xfrm>
          <a:off x="1057275" y="2970214"/>
          <a:ext cx="5176717" cy="1754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1" name="CorelDRAW" r:id="rId4" imgW="5636160" imgH="1909800" progId="CorelDraw.Graphic.16">
                  <p:embed/>
                </p:oleObj>
              </mc:Choice>
              <mc:Fallback>
                <p:oleObj name="CorelDRAW" r:id="rId4" imgW="5636160" imgH="1909800" progId="CorelDraw.Graphic.16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2970214"/>
                        <a:ext cx="5176717" cy="17541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  <a:endParaRPr lang="en-US" altLang="en-US" sz="1200" b="0" dirty="0" smtClean="0"/>
          </a:p>
        </p:txBody>
      </p:sp>
      <p:sp>
        <p:nvSpPr>
          <p:cNvPr id="4" name="Rechteck 3"/>
          <p:cNvSpPr/>
          <p:nvPr/>
        </p:nvSpPr>
        <p:spPr bwMode="auto">
          <a:xfrm>
            <a:off x="6233992" y="3352800"/>
            <a:ext cx="843083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Gerade Verbindung mit Pfeil 9"/>
          <p:cNvCxnSpPr/>
          <p:nvPr/>
        </p:nvCxnSpPr>
        <p:spPr bwMode="auto">
          <a:xfrm>
            <a:off x="7077075" y="3657600"/>
            <a:ext cx="5429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feld 10"/>
          <p:cNvSpPr txBox="1"/>
          <p:nvPr/>
        </p:nvSpPr>
        <p:spPr>
          <a:xfrm>
            <a:off x="6354809" y="348832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>
                <a:cs typeface="Times New Roman" panose="02020603050405020304" pitchFamily="18" charset="0"/>
              </a:rPr>
              <a:t>Re(.)</a:t>
            </a:r>
            <a:endParaRPr lang="de-DE" sz="1800" dirty="0">
              <a:cs typeface="Times New Roman" panose="02020603050405020304" pitchFamily="18" charset="0"/>
            </a:endParaRPr>
          </a:p>
        </p:txBody>
      </p:sp>
      <p:sp>
        <p:nvSpPr>
          <p:cNvPr id="16" name="Rechteck 15"/>
          <p:cNvSpPr/>
          <p:nvPr/>
        </p:nvSpPr>
        <p:spPr bwMode="auto">
          <a:xfrm>
            <a:off x="7691317" y="3352800"/>
            <a:ext cx="843083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7786486" y="3477975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>
                <a:cs typeface="Times New Roman" panose="02020603050405020304" pitchFamily="18" charset="0"/>
              </a:rPr>
              <a:t>LED</a:t>
            </a:r>
            <a:endParaRPr lang="de-DE" sz="18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828800"/>
            <a:ext cx="8001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b="0" kern="0" dirty="0" smtClean="0"/>
              <a:t>Any existing Wi-Fi PHY will work properly over the analytical system-level channel model defined in </a:t>
            </a:r>
            <a:r>
              <a:rPr lang="en-US" altLang="en-US" b="0" kern="0" dirty="0" err="1" smtClean="0"/>
              <a:t>TGbb</a:t>
            </a:r>
            <a:endParaRPr lang="en-US" altLang="en-US" b="0" kern="0" dirty="0" smtClean="0"/>
          </a:p>
          <a:p>
            <a:pPr>
              <a:defRPr/>
            </a:pPr>
            <a:r>
              <a:rPr lang="en-US" altLang="en-US" b="0" kern="0" dirty="0" smtClean="0"/>
              <a:t>Any existing evaluation framework for 802.11 MAC will provide useful results also over LC channels</a:t>
            </a:r>
          </a:p>
          <a:p>
            <a:pPr>
              <a:defRPr/>
            </a:pPr>
            <a:r>
              <a:rPr lang="en-US" altLang="en-US" b="0" kern="0" dirty="0" err="1" smtClean="0"/>
              <a:t>TGbb</a:t>
            </a:r>
            <a:r>
              <a:rPr lang="en-US" altLang="en-US" b="0" kern="0" dirty="0" smtClean="0"/>
              <a:t> could reuse existing system-level simulators for 802.11 and test the performance </a:t>
            </a:r>
            <a:r>
              <a:rPr lang="en-US" altLang="en-US" b="0" kern="0" dirty="0"/>
              <a:t>immediately </a:t>
            </a:r>
            <a:r>
              <a:rPr lang="en-US" altLang="en-US" b="0" kern="0" dirty="0" smtClean="0"/>
              <a:t>over LC </a:t>
            </a:r>
          </a:p>
          <a:p>
            <a:pPr>
              <a:defRPr/>
            </a:pPr>
            <a:r>
              <a:rPr lang="en-US" altLang="en-US" kern="0" dirty="0" err="1" smtClean="0"/>
              <a:t>TGbb</a:t>
            </a:r>
            <a:r>
              <a:rPr lang="en-US" altLang="en-US" kern="0" dirty="0" smtClean="0"/>
              <a:t> does not need a </a:t>
            </a:r>
            <a:r>
              <a:rPr lang="en-US" altLang="en-US" u="sng" kern="0" dirty="0" smtClean="0"/>
              <a:t>new</a:t>
            </a:r>
            <a:r>
              <a:rPr lang="en-US" altLang="en-US" kern="0" dirty="0" smtClean="0"/>
              <a:t> evaluation framework for the MAC and could focus on its core business</a:t>
            </a:r>
          </a:p>
          <a:p>
            <a:pPr>
              <a:defRPr/>
            </a:pPr>
            <a:r>
              <a:rPr lang="en-US" altLang="en-US" b="0" kern="0" dirty="0" smtClean="0"/>
              <a:t>Build a new PHY that is optimized for LC!</a:t>
            </a:r>
          </a:p>
          <a:p>
            <a:pPr>
              <a:defRPr/>
            </a:pPr>
            <a:r>
              <a:rPr lang="en-US" altLang="en-US" b="0" kern="0" dirty="0" smtClean="0"/>
              <a:t>This new PHY should properly address particular effects of LC channels, i.e. non-negative waveform, optical NLOS etc.</a:t>
            </a:r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 smtClean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 smtClean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0F26F1-4009-42A4-82C4-E064C1C2EEE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2150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2019</a:t>
            </a: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is the value of this approach?</a:t>
            </a:r>
            <a:endParaRPr lang="en-US" altLang="en-US" dirty="0" smtClean="0"/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143000" y="2514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  <a:endParaRPr lang="en-US" altLang="en-US" sz="1200" b="0" dirty="0" smtClean="0"/>
          </a:p>
        </p:txBody>
      </p:sp>
    </p:spTree>
    <p:extLst>
      <p:ext uri="{BB962C8B-B14F-4D97-AF65-F5344CB8AC3E}">
        <p14:creationId xmlns:p14="http://schemas.microsoft.com/office/powerpoint/2010/main" val="321015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1B210D7C-B5D9-428D-A0A7-2EB4D48B2D2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5529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55300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indent="0" algn="just">
              <a:buNone/>
            </a:pPr>
            <a:r>
              <a:rPr lang="en-US" altLang="en-US" sz="2000" b="0" dirty="0" smtClean="0">
                <a:cs typeface="Times New Roman" panose="02020603050405020304" pitchFamily="18" charset="0"/>
              </a:rPr>
              <a:t>[1] </a:t>
            </a:r>
            <a:r>
              <a:rPr lang="en-US" altLang="en-US" sz="2000" b="0" dirty="0" smtClean="0">
                <a:cs typeface="Times New Roman" panose="02020603050405020304" pitchFamily="18" charset="0"/>
                <a:hlinkClick r:id="rId3"/>
              </a:rPr>
              <a:t>https://mentor.ieee.org/802.11/dcn/18/11-18-1602-03-00bb-tgbb-meeting-minutes-for-september-2018.docx</a:t>
            </a:r>
            <a:endParaRPr lang="en-US" altLang="en-US" sz="2000" b="0" dirty="0" smtClean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000" b="0" dirty="0" smtClean="0">
                <a:cs typeface="Times New Roman" panose="02020603050405020304" pitchFamily="18" charset="0"/>
              </a:rPr>
              <a:t>[2]	 </a:t>
            </a:r>
            <a:r>
              <a:rPr lang="en-US" altLang="en-US" sz="2000" b="0" dirty="0" smtClean="0">
                <a:cs typeface="Times New Roman" panose="02020603050405020304" pitchFamily="18" charset="0"/>
                <a:hlinkClick r:id="rId4"/>
              </a:rPr>
              <a:t>https://mentor.ieee.org/802.11/dcn/18/11-18-2037-01-00bb-analytical-channel-and-blockage-model.docx</a:t>
            </a:r>
            <a:endParaRPr lang="en-US" altLang="en-US" sz="2000" b="0" dirty="0" smtClean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000" b="0" dirty="0" smtClean="0">
                <a:cs typeface="Times New Roman" panose="02020603050405020304" pitchFamily="18" charset="0"/>
              </a:rPr>
              <a:t>[3]	</a:t>
            </a:r>
            <a:r>
              <a:rPr lang="en-US" sz="2000" b="0" dirty="0" smtClean="0"/>
              <a:t>ITU-T </a:t>
            </a:r>
            <a:r>
              <a:rPr lang="en-US" sz="2000" b="0" dirty="0"/>
              <a:t>recommendation G. </a:t>
            </a:r>
            <a:r>
              <a:rPr lang="en-US" sz="2000" b="0" dirty="0" smtClean="0"/>
              <a:t>9660-2015</a:t>
            </a:r>
            <a:endParaRPr lang="en-US" altLang="en-US" sz="2000" b="0" dirty="0" smtClean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en-US" dirty="0">
              <a:cs typeface="Times New Roman" panose="02020603050405020304" pitchFamily="18" charset="0"/>
            </a:endParaRPr>
          </a:p>
        </p:txBody>
      </p:sp>
      <p:sp>
        <p:nvSpPr>
          <p:cNvPr id="5530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2019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  <a:endParaRPr lang="en-US" altLang="en-US" sz="12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706</Words>
  <Application>Microsoft Office PowerPoint</Application>
  <PresentationFormat>Bildschirmpräsentation (4:3)</PresentationFormat>
  <Paragraphs>113</Paragraphs>
  <Slides>8</Slides>
  <Notes>8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8</vt:i4>
      </vt:variant>
    </vt:vector>
  </HeadingPairs>
  <TitlesOfParts>
    <vt:vector size="17" baseType="lpstr">
      <vt:lpstr>Times New Roman</vt:lpstr>
      <vt:lpstr>MS PGothic</vt:lpstr>
      <vt:lpstr>Arial</vt:lpstr>
      <vt:lpstr>Monotype Sorts</vt:lpstr>
      <vt:lpstr>Calibri</vt:lpstr>
      <vt:lpstr>MS Gothic</vt:lpstr>
      <vt:lpstr>802-11-Submission</vt:lpstr>
      <vt:lpstr>Microsoft Word 97-2003-Dokument</vt:lpstr>
      <vt:lpstr>CorelDRAW X6 Graphic</vt:lpstr>
      <vt:lpstr>How to simplify MAC simulations in TGbb</vt:lpstr>
      <vt:lpstr>PowerPoint-Präsentation</vt:lpstr>
      <vt:lpstr>PowerPoint-Präsentation</vt:lpstr>
      <vt:lpstr>PowerPoint-Präsentation</vt:lpstr>
      <vt:lpstr>PowerPoint-Präsentation</vt:lpstr>
      <vt:lpstr>How to reuse existing Wi-Fi PHYs for LC</vt:lpstr>
      <vt:lpstr>What is the value of this approach?</vt:lpstr>
      <vt:lpstr>PowerPoint-Präsentation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11-16/1584r0</dc:title>
  <dc:subject>Task Group AY November 2015 Meeting Agenda</dc:subject>
  <dc:creator>Nikola Serafimovski</dc:creator>
  <cp:keywords>Aug. 2018</cp:keywords>
  <dc:description/>
  <cp:lastModifiedBy>Jungnickel, Volker</cp:lastModifiedBy>
  <cp:revision>3948</cp:revision>
  <cp:lastPrinted>2014-11-04T15:04:57Z</cp:lastPrinted>
  <dcterms:created xsi:type="dcterms:W3CDTF">2007-04-17T18:10:23Z</dcterms:created>
  <dcterms:modified xsi:type="dcterms:W3CDTF">2019-01-16T22:32:06Z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