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707" r:id="rId4"/>
    <p:sldId id="744" r:id="rId5"/>
    <p:sldId id="745" r:id="rId6"/>
    <p:sldId id="708" r:id="rId7"/>
    <p:sldId id="746" r:id="rId8"/>
    <p:sldId id="747" r:id="rId9"/>
    <p:sldId id="70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5405" autoAdjust="0"/>
  </p:normalViewPr>
  <p:slideViewPr>
    <p:cSldViewPr>
      <p:cViewPr varScale="1">
        <p:scale>
          <a:sx n="61" d="100"/>
          <a:sy n="61" d="100"/>
        </p:scale>
        <p:origin x="53"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9"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76DC0385-E4B9-4C78-A887-AA671D8A2FC0}"/>
              </a:ext>
            </a:extLst>
          </p:cNvPr>
          <p:cNvSpPr>
            <a:spLocks noGrp="1" noChangeArrowheads="1"/>
          </p:cNvSpPr>
          <p:nvPr>
            <p:ph type="dt" sz="quarter" idx="1"/>
          </p:nvPr>
        </p:nvSpPr>
        <p:spPr bwMode="auto">
          <a:xfrm>
            <a:off x="695325" y="17462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3076" name="Rectangle 4">
            <a:extLst>
              <a:ext uri="{FF2B5EF4-FFF2-40B4-BE49-F238E27FC236}">
                <a16:creationId xmlns:a16="http://schemas.microsoft.com/office/drawing/2014/main" id="{E294B4A6-398B-4F24-A7CF-DA87744CCD86}"/>
              </a:ext>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16:creationId xmlns:a16="http://schemas.microsoft.com/office/drawing/2014/main" id="{33F01841-35F2-4335-B127-F865BA2241BA}"/>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DA7BE5DD-6458-45A1-9D27-D6E5C2CD740C}"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a:extLst>
              <a:ext uri="{FF2B5EF4-FFF2-40B4-BE49-F238E27FC236}">
                <a16:creationId xmlns:a16="http://schemas.microsoft.com/office/drawing/2014/main" id="{4C1AA0D2-4DD2-4AE9-8DB6-C6ACC0CDE8C5}"/>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66FB1F-9D82-4F23-8ECB-2E2A2DA8B714}"/>
              </a:ext>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16:creationId xmlns:a16="http://schemas.microsoft.com/office/drawing/2014/main" id="{6ED56607-68AF-486B-ABEA-50A82E0E835D}"/>
              </a:ext>
            </a:extLst>
          </p:cNvPr>
          <p:cNvSpPr>
            <a:spLocks noGrp="1" noChangeArrowheads="1"/>
          </p:cNvSpPr>
          <p:nvPr>
            <p:ph type="dt" idx="1"/>
          </p:nvPr>
        </p:nvSpPr>
        <p:spPr bwMode="auto">
          <a:xfrm>
            <a:off x="654050" y="9525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063BCF-ADA6-4A0E-9365-B222CA03675D}"/>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D719456B-E67A-4D9A-90F3-14738041ED37}"/>
              </a:ext>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16:creationId xmlns:a16="http://schemas.microsoft.com/office/drawing/2014/main" id="{AE114681-1373-47F7-8320-C0B703BB1F3A}"/>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DE7622E-2D0E-4779-9AAE-1A13C702A218}" type="slidenum">
              <a:rPr lang="en-US" altLang="en-US"/>
              <a:pPr>
                <a:defRPr/>
              </a:pPr>
              <a:t>‹Nr.›</a:t>
            </a:fld>
            <a:endParaRPr lang="en-US" altLang="en-US"/>
          </a:p>
        </p:txBody>
      </p:sp>
      <p:sp>
        <p:nvSpPr>
          <p:cNvPr id="13320" name="Rectangle 8">
            <a:extLst>
              <a:ext uri="{FF2B5EF4-FFF2-40B4-BE49-F238E27FC236}">
                <a16:creationId xmlns:a16="http://schemas.microsoft.com/office/drawing/2014/main" id="{7A118753-496D-4009-BE74-EC3EBBD44557}"/>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F8ACC16-7D4E-4082-9754-2A6523CEBBE5}"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564FAB0-D109-4681-A2B2-8CAF7A8FE1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FD259F81-03E8-45A4-9EEC-1D164894171F}"/>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3F65D24B-D06B-4087-961C-FC4333B588E6}"/>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3757AE3-132A-4414-ACD4-461756B4C486}"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4</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485189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5</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4206173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6</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7</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7059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8</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42854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a:xfrm>
            <a:off x="1154113" y="701675"/>
            <a:ext cx="4625975" cy="3468688"/>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a:extLst>
              <a:ext uri="{FF2B5EF4-FFF2-40B4-BE49-F238E27FC236}">
                <a16:creationId xmlns:a16="http://schemas.microsoft.com/office/drawing/2014/main" id="{E5397E62-B7DC-4E96-BCBB-072703560FC3}"/>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96FE0E31-DCFD-4876-8F60-0CEAA8A8A6A2}"/>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0EE316C9-A8A8-4C57-A637-7D99C768A4C8}"/>
              </a:ext>
            </a:extLst>
          </p:cNvPr>
          <p:cNvSpPr>
            <a:spLocks noGrp="1"/>
          </p:cNvSpPr>
          <p:nvPr>
            <p:ph type="ftr" sz="quarter" idx="4"/>
          </p:nvPr>
        </p:nvSpPr>
        <p:spPr/>
        <p:txBody>
          <a:bodyPr/>
          <a:lstStyle/>
          <a:p>
            <a:pPr lvl="4">
              <a:defRPr/>
            </a:pPr>
            <a:r>
              <a:rPr lang="en-US"/>
              <a:t>Edward Au (Marvell Semiconductor)</a:t>
            </a:r>
          </a:p>
        </p:txBody>
      </p:sp>
      <p:sp>
        <p:nvSpPr>
          <p:cNvPr id="563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3366406-E74E-45A0-8613-2CFACB35FFA0}" type="slidenum">
              <a:rPr lang="en-US" altLang="en-US" smtClean="0"/>
              <a:pPr>
                <a:spcBef>
                  <a:spcPct val="0"/>
                </a:spcBef>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78A9D990-0D97-44B9-B085-BF79B1054FA7}"/>
              </a:ext>
            </a:extLst>
          </p:cNvPr>
          <p:cNvSpPr>
            <a:spLocks noGrp="1" noChangeArrowheads="1"/>
          </p:cNvSpPr>
          <p:nvPr>
            <p:ph type="sldNum" sz="quarter" idx="10"/>
          </p:nvPr>
        </p:nvSpPr>
        <p:spPr/>
        <p:txBody>
          <a:bodyPr/>
          <a:lstStyle>
            <a:lvl1pPr>
              <a:defRPr/>
            </a:lvl1pPr>
          </a:lstStyle>
          <a:p>
            <a:pPr>
              <a:defRPr/>
            </a:pPr>
            <a:r>
              <a:rPr lang="en-US" altLang="en-US"/>
              <a:t>Slide </a:t>
            </a:r>
            <a:fld id="{6D48241F-6EB6-4F66-8457-A55B12657D4A}" type="slidenum">
              <a:rPr lang="en-US" altLang="en-US"/>
              <a:pPr>
                <a:defRPr/>
              </a:pPr>
              <a:t>‹Nr.›</a:t>
            </a:fld>
            <a:endParaRPr lang="en-US" altLang="en-US"/>
          </a:p>
        </p:txBody>
      </p:sp>
      <p:sp>
        <p:nvSpPr>
          <p:cNvPr id="5" name="Date Placeholder 8">
            <a:extLst>
              <a:ext uri="{FF2B5EF4-FFF2-40B4-BE49-F238E27FC236}">
                <a16:creationId xmlns:a16="http://schemas.microsoft.com/office/drawing/2014/main" id="{9D860222-9A5C-4626-A903-12BC428AE278}"/>
              </a:ext>
            </a:extLst>
          </p:cNvPr>
          <p:cNvSpPr>
            <a:spLocks noGrp="1"/>
          </p:cNvSpPr>
          <p:nvPr>
            <p:ph type="dt" sz="half" idx="11"/>
          </p:nvPr>
        </p:nvSpPr>
        <p:spPr/>
        <p:txBody>
          <a:bodyPr/>
          <a:lstStyle>
            <a:lvl1pPr>
              <a:defRPr/>
            </a:lvl1pPr>
          </a:lstStyle>
          <a:p>
            <a:pPr>
              <a:defRPr/>
            </a:pPr>
            <a:r>
              <a:rPr lang="en-US"/>
              <a:t>January 2019</a:t>
            </a:r>
          </a:p>
        </p:txBody>
      </p:sp>
      <p:sp>
        <p:nvSpPr>
          <p:cNvPr id="6" name="Footer Placeholder 9">
            <a:extLst>
              <a:ext uri="{FF2B5EF4-FFF2-40B4-BE49-F238E27FC236}">
                <a16:creationId xmlns:a16="http://schemas.microsoft.com/office/drawing/2014/main" id="{F6B33092-FB5E-4ACD-AF7E-835CA631CF5A}"/>
              </a:ext>
            </a:extLst>
          </p:cNvPr>
          <p:cNvSpPr>
            <a:spLocks noGrp="1"/>
          </p:cNvSpPr>
          <p:nvPr>
            <p:ph type="ftr" sz="quarter" idx="12"/>
          </p:nvPr>
        </p:nvSpPr>
        <p:spPr/>
        <p:txBody>
          <a:bodyPr/>
          <a:lstStyle>
            <a:lvl1pPr>
              <a:defRPr/>
            </a:lvl1pPr>
          </a:lstStyle>
          <a:p>
            <a:pPr>
              <a:defRPr/>
            </a:pPr>
            <a:r>
              <a:rPr lang="en-US"/>
              <a:t>Nikola Serafimovski (pureLiFi)</a:t>
            </a:r>
          </a:p>
        </p:txBody>
      </p:sp>
    </p:spTree>
    <p:extLst>
      <p:ext uri="{BB962C8B-B14F-4D97-AF65-F5344CB8AC3E}">
        <p14:creationId xmlns:p14="http://schemas.microsoft.com/office/powerpoint/2010/main" val="28577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1574FF20-BD5D-4A68-80D8-E0282E667AFB}"/>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E32F4A56-3134-49B2-BEDC-E28D80752BD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0DFC655D-9E39-46E6-BB91-109515498896}"/>
              </a:ext>
            </a:extLst>
          </p:cNvPr>
          <p:cNvSpPr>
            <a:spLocks noGrp="1"/>
          </p:cNvSpPr>
          <p:nvPr>
            <p:ph type="sldNum" sz="quarter" idx="12"/>
          </p:nvPr>
        </p:nvSpPr>
        <p:spPr/>
        <p:txBody>
          <a:bodyPr/>
          <a:lstStyle>
            <a:lvl1pPr>
              <a:defRPr/>
            </a:lvl1pPr>
          </a:lstStyle>
          <a:p>
            <a:pPr>
              <a:defRPr/>
            </a:pPr>
            <a:r>
              <a:rPr lang="en-US" altLang="en-US"/>
              <a:t>Slide </a:t>
            </a:r>
            <a:fld id="{86069B11-4C82-4923-B5DD-D41D159359AA}" type="slidenum">
              <a:rPr lang="en-US" altLang="en-US" smtClean="0"/>
              <a:pPr>
                <a:defRPr/>
              </a:pPr>
              <a:t>‹Nr.›</a:t>
            </a:fld>
            <a:endParaRPr lang="en-US" altLang="en-US"/>
          </a:p>
        </p:txBody>
      </p:sp>
    </p:spTree>
    <p:extLst>
      <p:ext uri="{BB962C8B-B14F-4D97-AF65-F5344CB8AC3E}">
        <p14:creationId xmlns:p14="http://schemas.microsoft.com/office/powerpoint/2010/main" val="333078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A1C390A0-5BE7-4165-A5AB-19E0857F4878}"/>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901435A1-8032-4197-B494-C4ABF705B043}"/>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72DBAEB8-E647-4BC0-8EB4-884A1580B2D7}"/>
              </a:ext>
            </a:extLst>
          </p:cNvPr>
          <p:cNvSpPr>
            <a:spLocks noGrp="1"/>
          </p:cNvSpPr>
          <p:nvPr>
            <p:ph type="sldNum" sz="quarter" idx="12"/>
          </p:nvPr>
        </p:nvSpPr>
        <p:spPr/>
        <p:txBody>
          <a:bodyPr/>
          <a:lstStyle>
            <a:lvl1pPr>
              <a:defRPr/>
            </a:lvl1pPr>
          </a:lstStyle>
          <a:p>
            <a:pPr>
              <a:defRPr/>
            </a:pPr>
            <a:r>
              <a:rPr lang="en-US" altLang="en-US"/>
              <a:t>Slide </a:t>
            </a:r>
            <a:fld id="{489D082D-3A00-48A9-8912-DE42515E7F34}" type="slidenum">
              <a:rPr lang="en-US" altLang="en-US" smtClean="0"/>
              <a:pPr>
                <a:defRPr/>
              </a:pPr>
              <a:t>‹Nr.›</a:t>
            </a:fld>
            <a:endParaRPr lang="en-US" altLang="en-US"/>
          </a:p>
        </p:txBody>
      </p:sp>
    </p:spTree>
    <p:extLst>
      <p:ext uri="{BB962C8B-B14F-4D97-AF65-F5344CB8AC3E}">
        <p14:creationId xmlns:p14="http://schemas.microsoft.com/office/powerpoint/2010/main" val="276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435791E0-F397-4365-93C5-B723381D6932}"/>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95102FF2-1F73-481B-83BF-6482DB12FE2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C9D922AB-104B-4321-B307-3EFA4971123A}"/>
              </a:ext>
            </a:extLst>
          </p:cNvPr>
          <p:cNvSpPr>
            <a:spLocks noGrp="1"/>
          </p:cNvSpPr>
          <p:nvPr>
            <p:ph type="sldNum" sz="quarter" idx="12"/>
          </p:nvPr>
        </p:nvSpPr>
        <p:spPr/>
        <p:txBody>
          <a:bodyPr/>
          <a:lstStyle>
            <a:lvl1pPr>
              <a:defRPr/>
            </a:lvl1pPr>
          </a:lstStyle>
          <a:p>
            <a:pPr>
              <a:defRPr/>
            </a:pPr>
            <a:r>
              <a:rPr lang="en-US" altLang="en-US"/>
              <a:t>Slide </a:t>
            </a:r>
            <a:fld id="{E1B1906C-8C76-4B86-BEB3-A03026008F84}" type="slidenum">
              <a:rPr lang="en-US" altLang="en-US" smtClean="0"/>
              <a:pPr>
                <a:defRPr/>
              </a:pPr>
              <a:t>‹Nr.›</a:t>
            </a:fld>
            <a:endParaRPr lang="en-US" altLang="en-US"/>
          </a:p>
        </p:txBody>
      </p:sp>
    </p:spTree>
    <p:extLst>
      <p:ext uri="{BB962C8B-B14F-4D97-AF65-F5344CB8AC3E}">
        <p14:creationId xmlns:p14="http://schemas.microsoft.com/office/powerpoint/2010/main" val="29151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6">
            <a:extLst>
              <a:ext uri="{FF2B5EF4-FFF2-40B4-BE49-F238E27FC236}">
                <a16:creationId xmlns:a16="http://schemas.microsoft.com/office/drawing/2014/main" id="{63FC9630-4271-4889-967E-8F88C5DAC9BC}"/>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E79D3B45-4AF6-4A92-AB72-DB6B0DBC5B0C}"/>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585C3380-6F57-4E89-BF78-1DFC994248A3}"/>
              </a:ext>
            </a:extLst>
          </p:cNvPr>
          <p:cNvSpPr>
            <a:spLocks noGrp="1"/>
          </p:cNvSpPr>
          <p:nvPr>
            <p:ph type="sldNum" sz="quarter" idx="12"/>
          </p:nvPr>
        </p:nvSpPr>
        <p:spPr/>
        <p:txBody>
          <a:bodyPr/>
          <a:lstStyle>
            <a:lvl1pPr>
              <a:defRPr/>
            </a:lvl1pPr>
          </a:lstStyle>
          <a:p>
            <a:pPr>
              <a:defRPr/>
            </a:pPr>
            <a:r>
              <a:rPr lang="en-US" altLang="en-US"/>
              <a:t>Slide </a:t>
            </a:r>
            <a:fld id="{025AE5B0-A9EE-457C-A963-23A0E1A3E924}" type="slidenum">
              <a:rPr lang="en-US" altLang="en-US" smtClean="0"/>
              <a:pPr>
                <a:defRPr/>
              </a:pPr>
              <a:t>‹Nr.›</a:t>
            </a:fld>
            <a:endParaRPr lang="en-US" altLang="en-US"/>
          </a:p>
        </p:txBody>
      </p:sp>
    </p:spTree>
    <p:extLst>
      <p:ext uri="{BB962C8B-B14F-4D97-AF65-F5344CB8AC3E}">
        <p14:creationId xmlns:p14="http://schemas.microsoft.com/office/powerpoint/2010/main" val="299958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EB39AF11-8AF5-4E80-BB9B-F67F49BB1EB3}"/>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E1E56FD9-2B0F-445A-A051-1ED5A4E7EC49}"/>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BCCFC82-BCE3-4036-865E-7240F3140FBE}"/>
              </a:ext>
            </a:extLst>
          </p:cNvPr>
          <p:cNvSpPr>
            <a:spLocks noGrp="1"/>
          </p:cNvSpPr>
          <p:nvPr>
            <p:ph type="sldNum" sz="quarter" idx="12"/>
          </p:nvPr>
        </p:nvSpPr>
        <p:spPr/>
        <p:txBody>
          <a:bodyPr/>
          <a:lstStyle>
            <a:lvl1pPr>
              <a:defRPr/>
            </a:lvl1pPr>
          </a:lstStyle>
          <a:p>
            <a:pPr>
              <a:defRPr/>
            </a:pPr>
            <a:r>
              <a:rPr lang="en-US" altLang="en-US"/>
              <a:t>Slide </a:t>
            </a:r>
            <a:fld id="{74B575CE-8BB7-419D-A91B-FF577794FFE7}" type="slidenum">
              <a:rPr lang="en-US" altLang="en-US" smtClean="0"/>
              <a:pPr>
                <a:defRPr/>
              </a:pPr>
              <a:t>‹Nr.›</a:t>
            </a:fld>
            <a:endParaRPr lang="en-US" altLang="en-US"/>
          </a:p>
        </p:txBody>
      </p:sp>
    </p:spTree>
    <p:extLst>
      <p:ext uri="{BB962C8B-B14F-4D97-AF65-F5344CB8AC3E}">
        <p14:creationId xmlns:p14="http://schemas.microsoft.com/office/powerpoint/2010/main" val="32279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73E43A0-A3EA-460F-9349-7124E7DDC06B}"/>
              </a:ext>
            </a:extLst>
          </p:cNvPr>
          <p:cNvSpPr>
            <a:spLocks noGrp="1"/>
          </p:cNvSpPr>
          <p:nvPr>
            <p:ph type="dt" sz="half" idx="10"/>
          </p:nvPr>
        </p:nvSpPr>
        <p:spPr/>
        <p:txBody>
          <a:bodyPr/>
          <a:lstStyle>
            <a:lvl1pPr>
              <a:defRPr/>
            </a:lvl1pPr>
          </a:lstStyle>
          <a:p>
            <a:pPr>
              <a:defRPr/>
            </a:pPr>
            <a:r>
              <a:rPr lang="en-US"/>
              <a:t>January 2019</a:t>
            </a:r>
          </a:p>
        </p:txBody>
      </p:sp>
      <p:sp>
        <p:nvSpPr>
          <p:cNvPr id="8" name="Footer Placeholder 10">
            <a:extLst>
              <a:ext uri="{FF2B5EF4-FFF2-40B4-BE49-F238E27FC236}">
                <a16:creationId xmlns:a16="http://schemas.microsoft.com/office/drawing/2014/main" id="{98048D35-4DBD-4A5F-A776-437FDD39C05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9" name="Slide Number Placeholder 11">
            <a:extLst>
              <a:ext uri="{FF2B5EF4-FFF2-40B4-BE49-F238E27FC236}">
                <a16:creationId xmlns:a16="http://schemas.microsoft.com/office/drawing/2014/main" id="{6FAB8F96-799E-4B9F-8CC2-AA5B25BDB98C}"/>
              </a:ext>
            </a:extLst>
          </p:cNvPr>
          <p:cNvSpPr>
            <a:spLocks noGrp="1"/>
          </p:cNvSpPr>
          <p:nvPr>
            <p:ph type="sldNum" sz="quarter" idx="12"/>
          </p:nvPr>
        </p:nvSpPr>
        <p:spPr/>
        <p:txBody>
          <a:bodyPr/>
          <a:lstStyle>
            <a:lvl1pPr>
              <a:defRPr/>
            </a:lvl1pPr>
          </a:lstStyle>
          <a:p>
            <a:pPr>
              <a:defRPr/>
            </a:pPr>
            <a:r>
              <a:rPr lang="en-US" altLang="en-US"/>
              <a:t>Slide </a:t>
            </a:r>
            <a:fld id="{6677F9E6-0C45-4FE5-9CF8-1EC21B971FB2}" type="slidenum">
              <a:rPr lang="en-US" altLang="en-US" smtClean="0"/>
              <a:pPr>
                <a:defRPr/>
              </a:pPr>
              <a:t>‹Nr.›</a:t>
            </a:fld>
            <a:endParaRPr lang="en-US" altLang="en-US"/>
          </a:p>
        </p:txBody>
      </p:sp>
    </p:spTree>
    <p:extLst>
      <p:ext uri="{BB962C8B-B14F-4D97-AF65-F5344CB8AC3E}">
        <p14:creationId xmlns:p14="http://schemas.microsoft.com/office/powerpoint/2010/main" val="119833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6E92B021-5A3F-4750-9FF9-FCD075CE3D7D}"/>
              </a:ext>
            </a:extLst>
          </p:cNvPr>
          <p:cNvSpPr>
            <a:spLocks noGrp="1"/>
          </p:cNvSpPr>
          <p:nvPr>
            <p:ph type="dt" sz="half" idx="10"/>
          </p:nvPr>
        </p:nvSpPr>
        <p:spPr/>
        <p:txBody>
          <a:bodyPr/>
          <a:lstStyle>
            <a:lvl1pPr>
              <a:defRPr/>
            </a:lvl1pPr>
          </a:lstStyle>
          <a:p>
            <a:pPr>
              <a:defRPr/>
            </a:pPr>
            <a:r>
              <a:rPr lang="en-US"/>
              <a:t>January 2019</a:t>
            </a:r>
          </a:p>
        </p:txBody>
      </p:sp>
      <p:sp>
        <p:nvSpPr>
          <p:cNvPr id="4" name="Footer Placeholder 6">
            <a:extLst>
              <a:ext uri="{FF2B5EF4-FFF2-40B4-BE49-F238E27FC236}">
                <a16:creationId xmlns:a16="http://schemas.microsoft.com/office/drawing/2014/main" id="{F0B8CEB6-3B04-4072-88D2-B8BD290D667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16:creationId xmlns:a16="http://schemas.microsoft.com/office/drawing/2014/main" id="{2D5A1F88-8872-4F71-B7B1-908917E04897}"/>
              </a:ext>
            </a:extLst>
          </p:cNvPr>
          <p:cNvSpPr>
            <a:spLocks noGrp="1"/>
          </p:cNvSpPr>
          <p:nvPr>
            <p:ph type="sldNum" sz="quarter" idx="12"/>
          </p:nvPr>
        </p:nvSpPr>
        <p:spPr/>
        <p:txBody>
          <a:bodyPr/>
          <a:lstStyle>
            <a:lvl1pPr>
              <a:defRPr/>
            </a:lvl1pPr>
          </a:lstStyle>
          <a:p>
            <a:pPr>
              <a:defRPr/>
            </a:pPr>
            <a:r>
              <a:rPr lang="en-US" altLang="en-US"/>
              <a:t>Slide </a:t>
            </a:r>
            <a:fld id="{52FDF531-7A5A-4DF9-8104-904567CAADB2}" type="slidenum">
              <a:rPr lang="en-US" altLang="en-US" smtClean="0"/>
              <a:pPr>
                <a:defRPr/>
              </a:pPr>
              <a:t>‹Nr.›</a:t>
            </a:fld>
            <a:endParaRPr lang="en-US" altLang="en-US"/>
          </a:p>
        </p:txBody>
      </p:sp>
    </p:spTree>
    <p:extLst>
      <p:ext uri="{BB962C8B-B14F-4D97-AF65-F5344CB8AC3E}">
        <p14:creationId xmlns:p14="http://schemas.microsoft.com/office/powerpoint/2010/main" val="67717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88BEA3D9-7363-48BE-9356-C44E92F00271}"/>
              </a:ext>
            </a:extLst>
          </p:cNvPr>
          <p:cNvSpPr>
            <a:spLocks noGrp="1"/>
          </p:cNvSpPr>
          <p:nvPr>
            <p:ph type="dt" sz="half" idx="10"/>
          </p:nvPr>
        </p:nvSpPr>
        <p:spPr/>
        <p:txBody>
          <a:bodyPr/>
          <a:lstStyle>
            <a:lvl1pPr>
              <a:defRPr/>
            </a:lvl1pPr>
          </a:lstStyle>
          <a:p>
            <a:pPr>
              <a:defRPr/>
            </a:pPr>
            <a:r>
              <a:rPr lang="en-US"/>
              <a:t>January 2019</a:t>
            </a:r>
          </a:p>
        </p:txBody>
      </p:sp>
      <p:sp>
        <p:nvSpPr>
          <p:cNvPr id="3" name="Footer Placeholder 5">
            <a:extLst>
              <a:ext uri="{FF2B5EF4-FFF2-40B4-BE49-F238E27FC236}">
                <a16:creationId xmlns:a16="http://schemas.microsoft.com/office/drawing/2014/main" id="{9791186D-1561-4F6C-8D1D-4D0201414D56}"/>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16:creationId xmlns:a16="http://schemas.microsoft.com/office/drawing/2014/main" id="{4429CC53-0848-4A4D-A5D0-F7C76C4B64DF}"/>
              </a:ext>
            </a:extLst>
          </p:cNvPr>
          <p:cNvSpPr>
            <a:spLocks noGrp="1"/>
          </p:cNvSpPr>
          <p:nvPr>
            <p:ph type="sldNum" sz="quarter" idx="12"/>
          </p:nvPr>
        </p:nvSpPr>
        <p:spPr/>
        <p:txBody>
          <a:bodyPr/>
          <a:lstStyle>
            <a:lvl1pPr>
              <a:defRPr/>
            </a:lvl1pPr>
          </a:lstStyle>
          <a:p>
            <a:pPr>
              <a:defRPr/>
            </a:pPr>
            <a:r>
              <a:rPr lang="en-US" altLang="en-US"/>
              <a:t>Slide </a:t>
            </a:r>
            <a:fld id="{A7FFA2B6-EF81-429F-8517-48F27B76A764}" type="slidenum">
              <a:rPr lang="en-US" altLang="en-US" smtClean="0"/>
              <a:pPr>
                <a:defRPr/>
              </a:pPr>
              <a:t>‹Nr.›</a:t>
            </a:fld>
            <a:endParaRPr lang="en-US" altLang="en-US"/>
          </a:p>
        </p:txBody>
      </p:sp>
    </p:spTree>
    <p:extLst>
      <p:ext uri="{BB962C8B-B14F-4D97-AF65-F5344CB8AC3E}">
        <p14:creationId xmlns:p14="http://schemas.microsoft.com/office/powerpoint/2010/main" val="10521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63C88DB1-6F79-4E2D-ACB8-55EC24595DBB}"/>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42551864-3A63-4FAC-9B95-1764D3249DD0}"/>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4D2D7BC6-F4BD-4E07-827E-F5AAEC0A008D}"/>
              </a:ext>
            </a:extLst>
          </p:cNvPr>
          <p:cNvSpPr>
            <a:spLocks noGrp="1"/>
          </p:cNvSpPr>
          <p:nvPr>
            <p:ph type="sldNum" sz="quarter" idx="12"/>
          </p:nvPr>
        </p:nvSpPr>
        <p:spPr/>
        <p:txBody>
          <a:bodyPr/>
          <a:lstStyle>
            <a:lvl1pPr>
              <a:defRPr/>
            </a:lvl1pPr>
          </a:lstStyle>
          <a:p>
            <a:pPr>
              <a:defRPr/>
            </a:pPr>
            <a:r>
              <a:rPr lang="en-US" altLang="en-US"/>
              <a:t>Slide </a:t>
            </a:r>
            <a:fld id="{F44A1D40-2E22-4B0F-9BD9-F6738882214F}" type="slidenum">
              <a:rPr lang="en-US" altLang="en-US" smtClean="0"/>
              <a:pPr>
                <a:defRPr/>
              </a:pPr>
              <a:t>‹Nr.›</a:t>
            </a:fld>
            <a:endParaRPr lang="en-US" altLang="en-US"/>
          </a:p>
        </p:txBody>
      </p:sp>
    </p:spTree>
    <p:extLst>
      <p:ext uri="{BB962C8B-B14F-4D97-AF65-F5344CB8AC3E}">
        <p14:creationId xmlns:p14="http://schemas.microsoft.com/office/powerpoint/2010/main" val="334197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84D7395B-7D0A-4A3D-A46C-417B5DC8C8FB}"/>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6E2E1D4B-E382-4CDB-A7CA-7647C1D185DF}"/>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EB0CD98-5408-4024-9F08-ED1FBF83FABE}"/>
              </a:ext>
            </a:extLst>
          </p:cNvPr>
          <p:cNvSpPr>
            <a:spLocks noGrp="1"/>
          </p:cNvSpPr>
          <p:nvPr>
            <p:ph type="sldNum" sz="quarter" idx="12"/>
          </p:nvPr>
        </p:nvSpPr>
        <p:spPr/>
        <p:txBody>
          <a:bodyPr/>
          <a:lstStyle>
            <a:lvl1pPr>
              <a:defRPr/>
            </a:lvl1pPr>
          </a:lstStyle>
          <a:p>
            <a:pPr>
              <a:defRPr/>
            </a:pPr>
            <a:r>
              <a:rPr lang="en-US" altLang="en-US"/>
              <a:t>Slide </a:t>
            </a:r>
            <a:fld id="{515D456D-2234-45E1-80AF-899C7B31325D}" type="slidenum">
              <a:rPr lang="en-US" altLang="en-US" smtClean="0"/>
              <a:pPr>
                <a:defRPr/>
              </a:pPr>
              <a:t>‹Nr.›</a:t>
            </a:fld>
            <a:endParaRPr lang="en-US" altLang="en-US"/>
          </a:p>
        </p:txBody>
      </p:sp>
    </p:spTree>
    <p:extLst>
      <p:ext uri="{BB962C8B-B14F-4D97-AF65-F5344CB8AC3E}">
        <p14:creationId xmlns:p14="http://schemas.microsoft.com/office/powerpoint/2010/main" val="11882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3375"/>
            <a:ext cx="15414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2019</a:t>
            </a:r>
            <a:endParaRPr lang="en-US" dirty="0"/>
          </a:p>
        </p:txBody>
      </p:sp>
      <p:sp>
        <p:nvSpPr>
          <p:cNvPr id="1029" name="Rectangle 5">
            <a:extLst>
              <a:ext uri="{FF2B5EF4-FFF2-40B4-BE49-F238E27FC236}">
                <a16:creationId xmlns:a16="http://schemas.microsoft.com/office/drawing/2014/main" id="{F43005A4-377D-47A8-9C91-4871EC628C3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16:creationId xmlns:a16="http://schemas.microsoft.com/office/drawing/2014/main" id="{56B69790-B845-4346-9431-A3B61FE7EF1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D302D12-8583-4C4B-96CA-1DE49C207366}" type="slidenum">
              <a:rPr lang="en-US" altLang="en-US"/>
              <a:pPr>
                <a:defRPr/>
              </a:pPr>
              <a:t>‹Nr.›</a:t>
            </a:fld>
            <a:endParaRPr lang="en-US" altLang="en-US"/>
          </a:p>
        </p:txBody>
      </p:sp>
      <p:sp>
        <p:nvSpPr>
          <p:cNvPr id="1031" name="Rectangle 7">
            <a:extLst>
              <a:ext uri="{FF2B5EF4-FFF2-40B4-BE49-F238E27FC236}">
                <a16:creationId xmlns:a16="http://schemas.microsoft.com/office/drawing/2014/main" id="{6AA6014D-E0D2-413B-B538-D8D40458F4A0}"/>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802.11-19/0178r1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a:extLst>
              <a:ext uri="{FF2B5EF4-FFF2-40B4-BE49-F238E27FC236}">
                <a16:creationId xmlns:a16="http://schemas.microsoft.com/office/drawing/2014/main" id="{325999F0-A7B8-40EB-BA14-79F186CBAD84}"/>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91264" r:id="rId1"/>
    <p:sldLayoutId id="2147491265" r:id="rId2"/>
    <p:sldLayoutId id="2147491266" r:id="rId3"/>
    <p:sldLayoutId id="2147491267" r:id="rId4"/>
    <p:sldLayoutId id="2147491268" r:id="rId5"/>
    <p:sldLayoutId id="2147491269" r:id="rId6"/>
    <p:sldLayoutId id="2147491270" r:id="rId7"/>
    <p:sldLayoutId id="2147491271" r:id="rId8"/>
    <p:sldLayoutId id="2147491272" r:id="rId9"/>
    <p:sldLayoutId id="2147491273" r:id="rId10"/>
    <p:sldLayoutId id="2147491274"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1602-03-00bb-tgbb-meeting-minutes-for-september-2018.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8/11-18-2037-01-00bb-analytical-channel-and-blockage-mode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15363"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EB949E5-3260-4CD7-BEB1-F0E81A5D9127}" type="slidenum">
              <a:rPr lang="en-US" altLang="en-US" sz="1200" b="0" smtClean="0"/>
              <a:pPr>
                <a:spcBef>
                  <a:spcPct val="0"/>
                </a:spcBef>
                <a:buFontTx/>
                <a:buNone/>
              </a:pPr>
              <a:t>1</a:t>
            </a:fld>
            <a:endParaRPr lang="en-US" altLang="en-US" sz="1200" b="0" smtClean="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smtClean="0"/>
              <a:t>How to simplify MAC simulations in </a:t>
            </a:r>
            <a:r>
              <a:rPr lang="en-US" altLang="en-US" dirty="0" err="1" smtClean="0"/>
              <a:t>TGbb</a:t>
            </a:r>
            <a:endParaRPr lang="en-US" altLang="en-US" dirty="0" smtClean="0"/>
          </a:p>
        </p:txBody>
      </p:sp>
      <p:sp>
        <p:nvSpPr>
          <p:cNvPr id="15366"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2019-01-16</a:t>
            </a:r>
            <a:endParaRPr lang="en-US" altLang="en-US" sz="2000" b="0" dirty="0" smtClean="0"/>
          </a:p>
        </p:txBody>
      </p:sp>
      <p:graphicFrame>
        <p:nvGraphicFramePr>
          <p:cNvPr id="15367" name="Object 11"/>
          <p:cNvGraphicFramePr>
            <a:graphicFrameLocks noChangeAspect="1"/>
          </p:cNvGraphicFramePr>
          <p:nvPr>
            <p:extLst>
              <p:ext uri="{D42A27DB-BD31-4B8C-83A1-F6EECF244321}">
                <p14:modId xmlns:p14="http://schemas.microsoft.com/office/powerpoint/2010/main" val="1166401289"/>
              </p:ext>
            </p:extLst>
          </p:nvPr>
        </p:nvGraphicFramePr>
        <p:xfrm>
          <a:off x="668339" y="2660651"/>
          <a:ext cx="8628062" cy="1660490"/>
        </p:xfrm>
        <a:graphic>
          <a:graphicData uri="http://schemas.openxmlformats.org/presentationml/2006/ole">
            <mc:AlternateContent xmlns:mc="http://schemas.openxmlformats.org/markup-compatibility/2006">
              <mc:Choice xmlns:v="urn:schemas-microsoft-com:vml" Requires="v">
                <p:oleObj spid="_x0000_s15399" name="Document" r:id="rId4" imgW="7658842" imgH="1470598" progId="Word.Document.8">
                  <p:embed/>
                </p:oleObj>
              </mc:Choice>
              <mc:Fallback>
                <p:oleObj name="Document" r:id="rId4" imgW="7658842" imgH="1470598" progId="Word.Document.8">
                  <p:embed/>
                  <p:pic>
                    <p:nvPicPr>
                      <p:cNvPr id="0" name="Object 11"/>
                      <p:cNvPicPr>
                        <a:picLocks noChangeAspect="1" noChangeArrowheads="1"/>
                      </p:cNvPicPr>
                      <p:nvPr/>
                    </p:nvPicPr>
                    <p:blipFill>
                      <a:blip r:embed="rId5"/>
                      <a:srcRect/>
                      <a:stretch>
                        <a:fillRect/>
                      </a:stretch>
                    </p:blipFill>
                    <p:spPr bwMode="auto">
                      <a:xfrm>
                        <a:off x="668339" y="2660651"/>
                        <a:ext cx="8628062" cy="1660490"/>
                      </a:xfrm>
                      <a:prstGeom prst="rect">
                        <a:avLst/>
                      </a:prstGeom>
                      <a:noFill/>
                      <a:ln>
                        <a:noFill/>
                      </a:ln>
                      <a:effectLst/>
                    </p:spPr>
                  </p:pic>
                </p:oleObj>
              </mc:Fallback>
            </mc:AlternateContent>
          </a:graphicData>
        </a:graphic>
      </p:graphicFrame>
      <p:sp>
        <p:nvSpPr>
          <p:cNvPr id="15368"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71D638-EB3B-49CF-9ADE-AADB42DC67DC}"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a:t>
            </a:r>
            <a:r>
              <a:rPr lang="en-US" altLang="en-US" dirty="0" smtClean="0"/>
              <a:t>aims at making progress with the evaluation methodology in </a:t>
            </a:r>
            <a:r>
              <a:rPr lang="en-US" altLang="en-US" dirty="0" err="1" smtClean="0"/>
              <a:t>TGbb</a:t>
            </a:r>
            <a:r>
              <a:rPr lang="en-US" altLang="en-US" dirty="0" smtClean="0"/>
              <a:t>.</a:t>
            </a:r>
            <a:endParaRPr lang="en-US" altLang="en-US" dirty="0"/>
          </a:p>
          <a:p>
            <a:pPr lvl="1"/>
            <a:endParaRPr lang="en-US" altLang="en-US" b="1" dirty="0"/>
          </a:p>
          <a:p>
            <a:pPr lvl="1"/>
            <a:endParaRPr lang="en-US" altLang="en-US" b="1"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3</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How would Wi-Fi MAC perform over a LC PHY?</a:t>
            </a:r>
          </a:p>
          <a:p>
            <a:pPr marL="342900" indent="-342900" eaLnBrk="1" hangingPunct="1">
              <a:defRPr/>
            </a:pPr>
            <a:r>
              <a:rPr lang="en-US" altLang="en-US" b="0" kern="0" dirty="0" smtClean="0">
                <a:solidFill>
                  <a:srgbClr val="000000"/>
                </a:solidFill>
                <a:latin typeface="Times New Roman"/>
              </a:rPr>
              <a:t>What about hidden terminal problem, </a:t>
            </a:r>
            <a:r>
              <a:rPr lang="en-US" altLang="en-US" b="0" kern="0" dirty="0">
                <a:solidFill>
                  <a:srgbClr val="000000"/>
                </a:solidFill>
                <a:latin typeface="Times New Roman"/>
              </a:rPr>
              <a:t>initial access,</a:t>
            </a:r>
            <a:r>
              <a:rPr lang="en-US" altLang="en-US" b="0" kern="0" dirty="0" smtClean="0">
                <a:solidFill>
                  <a:srgbClr val="000000"/>
                </a:solidFill>
                <a:latin typeface="Times New Roman"/>
              </a:rPr>
              <a:t> role of RTS/CTS, role of directional LC channels?</a:t>
            </a:r>
          </a:p>
          <a:p>
            <a:pPr marL="342900" indent="-342900" eaLnBrk="1" hangingPunct="1">
              <a:defRPr/>
            </a:pPr>
            <a:r>
              <a:rPr lang="en-US" altLang="en-US" b="0" kern="0" dirty="0" smtClean="0">
                <a:solidFill>
                  <a:srgbClr val="000000"/>
                </a:solidFill>
                <a:latin typeface="Times New Roman"/>
              </a:rPr>
              <a:t>How do classical OBSS handover and interference management for Wi-Fi would compare against more modern schemes, such as defined in 11ai or more advanced assumptions made in the distributed MU MIMO approach currently developed in 802.15.13?</a:t>
            </a:r>
          </a:p>
          <a:p>
            <a:pPr marL="342900" indent="-342900" eaLnBrk="1" hangingPunct="1">
              <a:defRPr/>
            </a:pPr>
            <a:r>
              <a:rPr lang="en-US" altLang="en-US" b="0" kern="0" dirty="0" smtClean="0">
                <a:solidFill>
                  <a:srgbClr val="000000"/>
                </a:solidFill>
                <a:latin typeface="Times New Roman"/>
              </a:rPr>
              <a:t>Should we evaluate all of them in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following a new evaluation methodology?</a:t>
            </a:r>
          </a:p>
          <a:p>
            <a:pPr marL="342900" indent="-342900" eaLnBrk="1" hangingPunct="1">
              <a:defRPr/>
            </a:pPr>
            <a:r>
              <a:rPr lang="en-US" altLang="en-US" b="0" kern="0" dirty="0" smtClean="0">
                <a:solidFill>
                  <a:srgbClr val="000000"/>
                </a:solidFill>
                <a:latin typeface="Times New Roman"/>
              </a:rPr>
              <a:t>Answering these basic questions may take years</a:t>
            </a:r>
          </a:p>
          <a:p>
            <a:pPr marL="342900" indent="-342900" eaLnBrk="1" hangingPunct="1">
              <a:defRPr/>
            </a:pPr>
            <a:endParaRPr lang="en-US" altLang="en-US" sz="1800" b="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Typical questions on Wi-Fi MAC layer  performance over LC</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4</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In doc. 11-18/1429r0-r4,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discussed an individual contribution made by the Chair developed out of a similar document developed by </a:t>
            </a:r>
            <a:r>
              <a:rPr lang="en-US" altLang="en-US" b="0" kern="0" dirty="0" err="1" smtClean="0">
                <a:solidFill>
                  <a:srgbClr val="000000"/>
                </a:solidFill>
                <a:latin typeface="Times New Roman"/>
              </a:rPr>
              <a:t>TGax</a:t>
            </a:r>
            <a:endParaRPr lang="en-US" altLang="en-US" b="0" kern="0" dirty="0" smtClean="0">
              <a:solidFill>
                <a:srgbClr val="000000"/>
              </a:solidFill>
              <a:latin typeface="Times New Roman"/>
            </a:endParaRPr>
          </a:p>
          <a:p>
            <a:pPr marL="342900" indent="-342900" eaLnBrk="1" hangingPunct="1">
              <a:defRPr/>
            </a:pPr>
            <a:r>
              <a:rPr lang="en-US" altLang="en-US" b="0" kern="0" dirty="0" smtClean="0">
                <a:solidFill>
                  <a:srgbClr val="000000"/>
                </a:solidFill>
                <a:latin typeface="Times New Roman"/>
              </a:rPr>
              <a:t>In a straw poll made in Sept 2018 [1], the group indicated this is not the right starting point for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methodology</a:t>
            </a:r>
          </a:p>
          <a:p>
            <a:pPr marL="342900" indent="-342900" eaLnBrk="1" hangingPunct="1">
              <a:defRPr/>
            </a:pPr>
            <a:r>
              <a:rPr lang="en-US" altLang="en-US" b="0" kern="0" dirty="0" smtClean="0">
                <a:solidFill>
                  <a:srgbClr val="000000"/>
                </a:solidFill>
                <a:latin typeface="Times New Roman"/>
              </a:rPr>
              <a:t>This opinion of the group was ignored and the Chair came up with further iterations of the same text which resulted in further discussions where it seems no consensus is found</a:t>
            </a:r>
          </a:p>
          <a:p>
            <a:pPr marL="342900" indent="-342900" eaLnBrk="1" hangingPunct="1">
              <a:defRPr/>
            </a:pPr>
            <a:r>
              <a:rPr lang="en-US" altLang="en-US" b="0" kern="0" dirty="0" smtClean="0">
                <a:solidFill>
                  <a:srgbClr val="000000"/>
                </a:solidFill>
                <a:latin typeface="Times New Roman"/>
              </a:rPr>
              <a:t>The situation should be improved, i.e. the valuable agenda time should be used for the discussion of technical proposals and consensus building among group members</a:t>
            </a:r>
            <a:endParaRPr lang="en-US" altLang="en-US" sz="1800" b="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What is our problem with the evaluation methodology in </a:t>
            </a:r>
            <a:r>
              <a:rPr lang="en-US" altLang="en-US" sz="3200" dirty="0" err="1" smtClean="0">
                <a:solidFill>
                  <a:schemeClr val="tx2"/>
                </a:solidFill>
              </a:rPr>
              <a:t>TGbb</a:t>
            </a:r>
            <a:r>
              <a:rPr lang="en-US" altLang="en-US" sz="3200" dirty="0" smtClean="0">
                <a:solidFill>
                  <a:schemeClr val="tx2"/>
                </a:solidFill>
              </a:rPr>
              <a:t>?</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4070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5</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8305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Most LC channels are </a:t>
            </a:r>
            <a:r>
              <a:rPr lang="en-US" altLang="en-US" b="0" kern="0" dirty="0">
                <a:solidFill>
                  <a:srgbClr val="000000"/>
                </a:solidFill>
                <a:latin typeface="Times New Roman"/>
              </a:rPr>
              <a:t>modeled fair enough as pure LOS</a:t>
            </a:r>
            <a:endParaRPr lang="en-US" altLang="en-US" b="0" kern="0" dirty="0" smtClean="0">
              <a:solidFill>
                <a:srgbClr val="000000"/>
              </a:solidFill>
              <a:latin typeface="Times New Roman"/>
            </a:endParaRPr>
          </a:p>
          <a:p>
            <a:pPr marL="342900" indent="-342900" eaLnBrk="1" hangingPunct="1">
              <a:defRPr/>
            </a:pP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has already accepted an analytical channel and blocking model that greatly simplified the simulation of dynamic LC channels in mobile scenarios [2]</a:t>
            </a:r>
          </a:p>
          <a:p>
            <a:pPr marL="342900" indent="-342900" eaLnBrk="1" hangingPunct="1">
              <a:defRPr/>
            </a:pPr>
            <a:r>
              <a:rPr lang="en-US" altLang="en-US" b="0" kern="0" dirty="0" smtClean="0">
                <a:solidFill>
                  <a:srgbClr val="000000"/>
                </a:solidFill>
                <a:latin typeface="Times New Roman"/>
              </a:rPr>
              <a:t>Let’s make a simplifying assumption also for the PHY</a:t>
            </a:r>
          </a:p>
          <a:p>
            <a:pPr marL="342900" indent="-342900" eaLnBrk="1" hangingPunct="1">
              <a:defRPr/>
            </a:pPr>
            <a:r>
              <a:rPr lang="en-US" altLang="en-US" b="0" kern="0" dirty="0" smtClean="0">
                <a:solidFill>
                  <a:srgbClr val="000000"/>
                </a:solidFill>
                <a:latin typeface="Times New Roman"/>
              </a:rPr>
              <a:t>If the channel is assumed LOS only, the existing Wi-Fi PHYs could just be reused </a:t>
            </a:r>
          </a:p>
          <a:p>
            <a:pPr marL="342900" indent="-342900" eaLnBrk="1" hangingPunct="1">
              <a:defRPr/>
            </a:pPr>
            <a:r>
              <a:rPr lang="en-US" altLang="en-US" b="0" kern="0" dirty="0" smtClean="0">
                <a:solidFill>
                  <a:srgbClr val="000000"/>
                </a:solidFill>
                <a:latin typeface="Times New Roman"/>
              </a:rPr>
              <a:t>Simplified channel, no multipath </a:t>
            </a:r>
            <a:r>
              <a:rPr lang="en-US" altLang="en-US" b="0" kern="0" dirty="0" smtClean="0">
                <a:solidFill>
                  <a:srgbClr val="000000"/>
                </a:solidFill>
                <a:latin typeface="Times New Roman"/>
                <a:sym typeface="Wingdings" panose="05000000000000000000" pitchFamily="2" charset="2"/>
              </a:rPr>
              <a:t> </a:t>
            </a:r>
            <a:r>
              <a:rPr lang="en-US" altLang="en-US" b="0" kern="0" dirty="0" smtClean="0">
                <a:solidFill>
                  <a:srgbClr val="000000"/>
                </a:solidFill>
                <a:latin typeface="Times New Roman"/>
              </a:rPr>
              <a:t>flat fading model is valid</a:t>
            </a:r>
          </a:p>
          <a:p>
            <a:pPr marL="342900" indent="-342900" eaLnBrk="1" hangingPunct="1">
              <a:defRPr/>
            </a:pPr>
            <a:r>
              <a:rPr lang="en-US" altLang="en-US" kern="0" dirty="0" smtClean="0">
                <a:solidFill>
                  <a:srgbClr val="000000"/>
                </a:solidFill>
                <a:latin typeface="Times New Roman"/>
                <a:sym typeface="Wingdings" panose="05000000000000000000" pitchFamily="2" charset="2"/>
              </a:rPr>
              <a:t>The</a:t>
            </a:r>
            <a:r>
              <a:rPr lang="en-US" altLang="en-US" kern="0" dirty="0" smtClean="0">
                <a:solidFill>
                  <a:srgbClr val="000000"/>
                </a:solidFill>
                <a:latin typeface="Times New Roman"/>
              </a:rPr>
              <a:t> concept of bit-interleaved coded modulation </a:t>
            </a:r>
            <a:r>
              <a:rPr lang="en-US" altLang="en-US" kern="0" dirty="0">
                <a:solidFill>
                  <a:srgbClr val="000000"/>
                </a:solidFill>
                <a:latin typeface="Times New Roman"/>
              </a:rPr>
              <a:t>so far </a:t>
            </a:r>
            <a:r>
              <a:rPr lang="en-US" altLang="en-US" kern="0" dirty="0" smtClean="0">
                <a:solidFill>
                  <a:srgbClr val="000000"/>
                </a:solidFill>
                <a:latin typeface="Times New Roman"/>
              </a:rPr>
              <a:t>used in all the Wi-Fi PHYs will work very well also for LC</a:t>
            </a:r>
          </a:p>
          <a:p>
            <a:pPr marL="342900" indent="-342900" eaLnBrk="1" hangingPunct="1">
              <a:defRPr/>
            </a:pPr>
            <a:endParaRPr lang="en-US" altLang="en-US" sz="180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Suggested way forward</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4319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6002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smtClean="0"/>
              <a:t>Look at home networking standards, like ITU-T G.hn [3]</a:t>
            </a:r>
          </a:p>
          <a:p>
            <a:pPr>
              <a:defRPr/>
            </a:pPr>
            <a:r>
              <a:rPr lang="en-US" altLang="en-US" b="0" kern="0" dirty="0" smtClean="0"/>
              <a:t>Coax-, power- and phone-lines </a:t>
            </a:r>
            <a:r>
              <a:rPr lang="en-US" altLang="en-US" b="0" kern="0" dirty="0"/>
              <a:t>need a real-valued </a:t>
            </a:r>
            <a:r>
              <a:rPr lang="en-US" altLang="en-US" b="0" kern="0" dirty="0" smtClean="0"/>
              <a:t>waveform </a:t>
            </a:r>
          </a:p>
          <a:p>
            <a:pPr>
              <a:defRPr/>
            </a:pPr>
            <a:r>
              <a:rPr lang="en-US" altLang="en-US" b="0" kern="0" dirty="0" err="1" smtClean="0"/>
              <a:t>TGbb</a:t>
            </a:r>
            <a:r>
              <a:rPr lang="en-US" altLang="en-US" b="0" kern="0" dirty="0" smtClean="0"/>
              <a:t> will use it the same way also for LC frontends</a:t>
            </a:r>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r>
              <a:rPr lang="en-US" altLang="en-US" b="0" kern="0" dirty="0" smtClean="0"/>
              <a:t>Take a complex-valued OFDM signal from any Wi-Fi PHY</a:t>
            </a:r>
          </a:p>
          <a:p>
            <a:pPr>
              <a:defRPr/>
            </a:pPr>
            <a:r>
              <a:rPr lang="en-US" altLang="en-US" b="0" kern="0" dirty="0" smtClean="0"/>
              <a:t>Use digital up-conversion and move the signal on an upshift- frequency F</a:t>
            </a:r>
            <a:r>
              <a:rPr lang="en-US" altLang="en-US" b="0" kern="0" baseline="-25000" dirty="0" smtClean="0"/>
              <a:t>US</a:t>
            </a:r>
            <a:r>
              <a:rPr lang="en-US" altLang="en-US" b="0" kern="0" dirty="0"/>
              <a:t> </a:t>
            </a:r>
            <a:r>
              <a:rPr lang="en-US" altLang="en-US" b="0" kern="0" dirty="0" smtClean="0">
                <a:sym typeface="Symbol" panose="05050102010706020507" pitchFamily="18" charset="2"/>
              </a:rPr>
              <a:t>= </a:t>
            </a:r>
            <a:r>
              <a:rPr lang="en-US" altLang="en-US" b="0" kern="0" dirty="0" smtClean="0"/>
              <a:t>B/2 where B is e.g. 20, 40, 80, 160 MHz</a:t>
            </a:r>
          </a:p>
          <a:p>
            <a:pPr>
              <a:defRPr/>
            </a:pPr>
            <a:r>
              <a:rPr lang="en-US" altLang="en-US" b="0" kern="0" dirty="0" smtClean="0"/>
              <a:t>Use the real value of resulting waveform </a:t>
            </a:r>
            <a:r>
              <a:rPr lang="en-US" altLang="en-US" b="0" kern="0" dirty="0" smtClean="0">
                <a:sym typeface="Wingdings" panose="05000000000000000000" pitchFamily="2" charset="2"/>
              </a:rPr>
              <a:t> </a:t>
            </a:r>
            <a:r>
              <a:rPr lang="en-US" altLang="en-US" kern="0" dirty="0" smtClean="0">
                <a:sym typeface="Wingdings" panose="05000000000000000000" pitchFamily="2" charset="2"/>
              </a:rPr>
              <a:t>We are done</a:t>
            </a:r>
            <a:r>
              <a:rPr lang="en-US" altLang="en-US" kern="0" dirty="0" smtClean="0"/>
              <a:t>!</a:t>
            </a:r>
            <a:endParaRPr lang="en-US" altLang="en-US"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6</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How to reuse existing Wi-Fi PHYs for LC</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 name="Objekt 2"/>
          <p:cNvGraphicFramePr>
            <a:graphicFrameLocks noChangeAspect="1"/>
          </p:cNvGraphicFramePr>
          <p:nvPr>
            <p:extLst>
              <p:ext uri="{D42A27DB-BD31-4B8C-83A1-F6EECF244321}">
                <p14:modId xmlns:p14="http://schemas.microsoft.com/office/powerpoint/2010/main" val="3180000065"/>
              </p:ext>
            </p:extLst>
          </p:nvPr>
        </p:nvGraphicFramePr>
        <p:xfrm>
          <a:off x="1057275" y="2970214"/>
          <a:ext cx="5176717" cy="1754186"/>
        </p:xfrm>
        <a:graphic>
          <a:graphicData uri="http://schemas.openxmlformats.org/presentationml/2006/ole">
            <mc:AlternateContent xmlns:mc="http://schemas.openxmlformats.org/markup-compatibility/2006">
              <mc:Choice xmlns:v="urn:schemas-microsoft-com:vml" Requires="v">
                <p:oleObj spid="_x0000_s21539" name="CorelDRAW" r:id="rId4" imgW="5636160" imgH="1909800" progId="CorelDraw.Graphic.16">
                  <p:embed/>
                </p:oleObj>
              </mc:Choice>
              <mc:Fallback>
                <p:oleObj name="CorelDRAW" r:id="rId4" imgW="5636160" imgH="1909800" progId="CorelDraw.Graphic.16">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7275" y="2970214"/>
                        <a:ext cx="5176717" cy="1754186"/>
                      </a:xfrm>
                      <a:prstGeom prst="rect">
                        <a:avLst/>
                      </a:prstGeom>
                      <a:noFill/>
                    </p:spPr>
                  </p:pic>
                </p:oleObj>
              </mc:Fallback>
            </mc:AlternateContent>
          </a:graphicData>
        </a:graphic>
      </p:graphicFrame>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
        <p:nvSpPr>
          <p:cNvPr id="4" name="Rechteck 3"/>
          <p:cNvSpPr/>
          <p:nvPr/>
        </p:nvSpPr>
        <p:spPr bwMode="auto">
          <a:xfrm>
            <a:off x="6233992" y="3352800"/>
            <a:ext cx="843083"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0" name="Gerade Verbindung mit Pfeil 9"/>
          <p:cNvCxnSpPr/>
          <p:nvPr/>
        </p:nvCxnSpPr>
        <p:spPr bwMode="auto">
          <a:xfrm>
            <a:off x="7077075" y="3657600"/>
            <a:ext cx="54292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feld 10"/>
          <p:cNvSpPr txBox="1"/>
          <p:nvPr/>
        </p:nvSpPr>
        <p:spPr>
          <a:xfrm>
            <a:off x="6354809" y="3488323"/>
            <a:ext cx="652743" cy="369332"/>
          </a:xfrm>
          <a:prstGeom prst="rect">
            <a:avLst/>
          </a:prstGeom>
          <a:noFill/>
        </p:spPr>
        <p:txBody>
          <a:bodyPr wrap="none" rtlCol="0">
            <a:spAutoFit/>
          </a:bodyPr>
          <a:lstStyle/>
          <a:p>
            <a:r>
              <a:rPr lang="de-DE" sz="1800" dirty="0" smtClean="0">
                <a:cs typeface="Times New Roman" panose="02020603050405020304" pitchFamily="18" charset="0"/>
              </a:rPr>
              <a:t>Re(.)</a:t>
            </a:r>
            <a:endParaRPr lang="de-DE" sz="1800" dirty="0">
              <a:cs typeface="Times New Roman" panose="02020603050405020304" pitchFamily="18" charset="0"/>
            </a:endParaRPr>
          </a:p>
        </p:txBody>
      </p:sp>
      <p:sp>
        <p:nvSpPr>
          <p:cNvPr id="16" name="Rechteck 15"/>
          <p:cNvSpPr/>
          <p:nvPr/>
        </p:nvSpPr>
        <p:spPr bwMode="auto">
          <a:xfrm>
            <a:off x="7691317" y="3352800"/>
            <a:ext cx="843083"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7" name="Textfeld 16"/>
          <p:cNvSpPr txBox="1"/>
          <p:nvPr/>
        </p:nvSpPr>
        <p:spPr>
          <a:xfrm>
            <a:off x="7786486" y="3477975"/>
            <a:ext cx="633507" cy="369332"/>
          </a:xfrm>
          <a:prstGeom prst="rect">
            <a:avLst/>
          </a:prstGeom>
          <a:noFill/>
        </p:spPr>
        <p:txBody>
          <a:bodyPr wrap="none" rtlCol="0">
            <a:spAutoFit/>
          </a:bodyPr>
          <a:lstStyle/>
          <a:p>
            <a:r>
              <a:rPr lang="de-DE" sz="1800" dirty="0" smtClean="0">
                <a:cs typeface="Times New Roman" panose="02020603050405020304" pitchFamily="18" charset="0"/>
              </a:rPr>
              <a:t>LED</a:t>
            </a:r>
            <a:endParaRPr lang="de-DE" sz="1800" dirty="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8288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smtClean="0"/>
              <a:t>Any existing Wi-Fi PHY will work properly over the analytical system-level channel model defined in </a:t>
            </a:r>
            <a:r>
              <a:rPr lang="en-US" altLang="en-US" b="0" kern="0" dirty="0" err="1" smtClean="0"/>
              <a:t>TGbb</a:t>
            </a:r>
            <a:endParaRPr lang="en-US" altLang="en-US" b="0" kern="0" dirty="0" smtClean="0"/>
          </a:p>
          <a:p>
            <a:pPr>
              <a:defRPr/>
            </a:pPr>
            <a:r>
              <a:rPr lang="en-US" altLang="en-US" b="0" kern="0" dirty="0" smtClean="0"/>
              <a:t>Any existing evaluation framework for 802.11 MAC will provide useful results also over LC channels</a:t>
            </a:r>
          </a:p>
          <a:p>
            <a:pPr>
              <a:defRPr/>
            </a:pPr>
            <a:r>
              <a:rPr lang="en-US" altLang="en-US" b="0" kern="0" dirty="0" err="1" smtClean="0"/>
              <a:t>TGbb</a:t>
            </a:r>
            <a:r>
              <a:rPr lang="en-US" altLang="en-US" b="0" kern="0" dirty="0" smtClean="0"/>
              <a:t> could reuse existing system-level simulators for 802.11 and test the performance </a:t>
            </a:r>
            <a:r>
              <a:rPr lang="en-US" altLang="en-US" b="0" kern="0" dirty="0"/>
              <a:t>immediately </a:t>
            </a:r>
            <a:r>
              <a:rPr lang="en-US" altLang="en-US" b="0" kern="0" dirty="0" smtClean="0"/>
              <a:t>over LC </a:t>
            </a:r>
          </a:p>
          <a:p>
            <a:pPr>
              <a:defRPr/>
            </a:pPr>
            <a:r>
              <a:rPr lang="en-US" altLang="en-US" kern="0" dirty="0" err="1" smtClean="0"/>
              <a:t>TGbb</a:t>
            </a:r>
            <a:r>
              <a:rPr lang="en-US" altLang="en-US" kern="0" dirty="0" smtClean="0"/>
              <a:t> does not need a new evaluation framework for the MAC and can focus on its own core business</a:t>
            </a:r>
          </a:p>
          <a:p>
            <a:pPr>
              <a:defRPr/>
            </a:pPr>
            <a:r>
              <a:rPr lang="en-US" altLang="en-US" b="0" kern="0" dirty="0" smtClean="0"/>
              <a:t>This is building a new PHY that is optimized for LC!</a:t>
            </a:r>
          </a:p>
          <a:p>
            <a:pPr>
              <a:defRPr/>
            </a:pPr>
            <a:r>
              <a:rPr lang="en-US" altLang="en-US" b="0" kern="0" dirty="0" smtClean="0"/>
              <a:t>This new PHY should properly address particular effects of LC channels, i.e. non-negative waveform, optical NLOS etc.</a:t>
            </a:r>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7</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What is the value of this approach?</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21015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8288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en-US" kern="0" dirty="0" smtClean="0"/>
              <a:t>Delete the content on system-level simulation methodology in doc. 11-18/1429r4 and focus the document on evaluation methodology for the new PHY to be defined in </a:t>
            </a:r>
            <a:r>
              <a:rPr lang="en-US" altLang="en-US" kern="0" dirty="0" err="1" smtClean="0"/>
              <a:t>TGbb</a:t>
            </a:r>
            <a:r>
              <a:rPr lang="en-US" altLang="en-US" kern="0" dirty="0" smtClean="0"/>
              <a:t>.</a:t>
            </a:r>
          </a:p>
          <a:p>
            <a:pPr>
              <a:defRPr/>
            </a:pPr>
            <a:endParaRPr lang="en-US" altLang="en-US" b="0" kern="0" dirty="0"/>
          </a:p>
          <a:p>
            <a:pPr>
              <a:defRPr/>
            </a:pPr>
            <a:r>
              <a:rPr lang="en-US" altLang="en-US" b="0" kern="0" dirty="0" smtClean="0"/>
              <a:t>Moved by Volker</a:t>
            </a:r>
          </a:p>
          <a:p>
            <a:pPr>
              <a:defRPr/>
            </a:pPr>
            <a:r>
              <a:rPr lang="en-US" altLang="en-US" b="0" kern="0" dirty="0" smtClean="0"/>
              <a:t>Seconded by </a:t>
            </a:r>
          </a:p>
          <a:p>
            <a:pPr>
              <a:defRPr/>
            </a:pPr>
            <a:endParaRPr lang="en-US" altLang="en-US" b="0" kern="0" dirty="0"/>
          </a:p>
          <a:p>
            <a:pPr marL="0" indent="0">
              <a:buNone/>
              <a:defRPr/>
            </a:pPr>
            <a:r>
              <a:rPr lang="en-US" altLang="en-US" b="0" kern="0" dirty="0" smtClean="0"/>
              <a:t>Y/N/A	= _/_/_	</a:t>
            </a: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8</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Motion</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74793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B210D7C-B5D9-428D-A0A7-2EB4D48B2D29}" type="slidenum">
              <a:rPr lang="en-US" altLang="en-US" sz="1200" b="0" smtClean="0"/>
              <a:pPr>
                <a:spcBef>
                  <a:spcPct val="0"/>
                </a:spcBef>
                <a:buFontTx/>
                <a:buNone/>
              </a:pPr>
              <a:t>9</a:t>
            </a:fld>
            <a:endParaRPr lang="en-US" altLang="en-US" sz="1200" b="0" smtClean="0"/>
          </a:p>
        </p:txBody>
      </p:sp>
      <p:sp>
        <p:nvSpPr>
          <p:cNvPr id="552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References</a:t>
            </a:r>
          </a:p>
        </p:txBody>
      </p:sp>
      <p:sp>
        <p:nvSpPr>
          <p:cNvPr id="5530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lgn="just">
              <a:buNone/>
            </a:pPr>
            <a:r>
              <a:rPr lang="en-US" altLang="en-US" sz="2000" b="0" dirty="0" smtClean="0">
                <a:cs typeface="Times New Roman" panose="02020603050405020304" pitchFamily="18" charset="0"/>
              </a:rPr>
              <a:t>[1] </a:t>
            </a:r>
            <a:r>
              <a:rPr lang="en-US" altLang="en-US" sz="2000" b="0" dirty="0" smtClean="0">
                <a:cs typeface="Times New Roman" panose="02020603050405020304" pitchFamily="18" charset="0"/>
                <a:hlinkClick r:id="rId3"/>
              </a:rPr>
              <a:t>https://mentor.ieee.org/802.11/dcn/18/11-18-1602-03-00bb-tgbb-meeting-minutes-for-september-2018.docx</a:t>
            </a:r>
            <a:endParaRPr lang="en-US" altLang="en-US" sz="2000" b="0" dirty="0" smtClean="0">
              <a:cs typeface="Times New Roman" panose="02020603050405020304" pitchFamily="18" charset="0"/>
            </a:endParaRPr>
          </a:p>
          <a:p>
            <a:pPr marL="0" indent="0" algn="just">
              <a:buNone/>
            </a:pPr>
            <a:r>
              <a:rPr lang="en-US" altLang="en-US" sz="2000" b="0" dirty="0" smtClean="0">
                <a:cs typeface="Times New Roman" panose="02020603050405020304" pitchFamily="18" charset="0"/>
              </a:rPr>
              <a:t>[2]	 </a:t>
            </a:r>
            <a:r>
              <a:rPr lang="en-US" altLang="en-US" sz="2000" b="0" dirty="0" smtClean="0">
                <a:cs typeface="Times New Roman" panose="02020603050405020304" pitchFamily="18" charset="0"/>
                <a:hlinkClick r:id="rId4"/>
              </a:rPr>
              <a:t>https://mentor.ieee.org/802.11/dcn/18/11-18-2037-01-00bb-analytical-channel-and-blockage-model.docx</a:t>
            </a:r>
            <a:endParaRPr lang="en-US" altLang="en-US" sz="2000" b="0" dirty="0" smtClean="0">
              <a:cs typeface="Times New Roman" panose="02020603050405020304" pitchFamily="18" charset="0"/>
            </a:endParaRPr>
          </a:p>
          <a:p>
            <a:pPr marL="0" indent="0" algn="just">
              <a:buNone/>
            </a:pPr>
            <a:r>
              <a:rPr lang="en-US" altLang="en-US" sz="2000" b="0" dirty="0" smtClean="0">
                <a:cs typeface="Times New Roman" panose="02020603050405020304" pitchFamily="18" charset="0"/>
              </a:rPr>
              <a:t>[3]	</a:t>
            </a:r>
            <a:r>
              <a:rPr lang="en-US" sz="2000" b="0" dirty="0" smtClean="0"/>
              <a:t>ITU-T </a:t>
            </a:r>
            <a:r>
              <a:rPr lang="en-US" sz="2000" b="0" dirty="0"/>
              <a:t>recommendation G. </a:t>
            </a:r>
            <a:r>
              <a:rPr lang="en-US" sz="2000" b="0" dirty="0" smtClean="0"/>
              <a:t>9660-2015</a:t>
            </a:r>
            <a:endParaRPr lang="en-US" altLang="en-US" sz="2000" b="0" dirty="0" smtClean="0">
              <a:cs typeface="Times New Roman" panose="02020603050405020304" pitchFamily="18" charset="0"/>
            </a:endParaRPr>
          </a:p>
          <a:p>
            <a:pPr marL="0" indent="0" algn="just">
              <a:buNone/>
            </a:pPr>
            <a:endParaRPr lang="en-US" altLang="en-US" dirty="0">
              <a:cs typeface="Times New Roman" panose="02020603050405020304" pitchFamily="18" charset="0"/>
            </a:endParaRPr>
          </a:p>
        </p:txBody>
      </p:sp>
      <p:sp>
        <p:nvSpPr>
          <p:cNvPr id="5530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5530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792</Words>
  <Application>Microsoft Office PowerPoint</Application>
  <PresentationFormat>Bildschirmpräsentation (4:3)</PresentationFormat>
  <Paragraphs>126</Paragraphs>
  <Slides>9</Slides>
  <Notes>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2</vt:i4>
      </vt:variant>
      <vt:variant>
        <vt:lpstr>Folientitel</vt:lpstr>
      </vt:variant>
      <vt:variant>
        <vt:i4>9</vt:i4>
      </vt:variant>
    </vt:vector>
  </HeadingPairs>
  <TitlesOfParts>
    <vt:vector size="18" baseType="lpstr">
      <vt:lpstr>Times New Roman</vt:lpstr>
      <vt:lpstr>MS PGothic</vt:lpstr>
      <vt:lpstr>Arial</vt:lpstr>
      <vt:lpstr>Monotype Sorts</vt:lpstr>
      <vt:lpstr>Calibri</vt:lpstr>
      <vt:lpstr>MS Gothic</vt:lpstr>
      <vt:lpstr>802-11-Submission</vt:lpstr>
      <vt:lpstr>Microsoft Word 97-2003-Dokument</vt:lpstr>
      <vt:lpstr>CorelDRAW X6 Graphic</vt:lpstr>
      <vt:lpstr>How to simplify MAC simulations in TGbb</vt:lpstr>
      <vt:lpstr>PowerPoint-Präsentation</vt:lpstr>
      <vt:lpstr>PowerPoint-Präsentation</vt:lpstr>
      <vt:lpstr>PowerPoint-Präsentation</vt:lpstr>
      <vt:lpstr>PowerPoint-Präsentation</vt:lpstr>
      <vt:lpstr>How to reuse existing Wi-Fi PHYs for LC</vt:lpstr>
      <vt:lpstr>What is the value of this approach?</vt:lpstr>
      <vt:lpstr>Motion</vt:lpstr>
      <vt:lpstr>PowerPoint-Präsentation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Aug. 2018</cp:keywords>
  <dc:description/>
  <cp:lastModifiedBy>Jungnickel, Volker</cp:lastModifiedBy>
  <cp:revision>3942</cp:revision>
  <cp:lastPrinted>2014-11-04T15:04:57Z</cp:lastPrinted>
  <dcterms:created xsi:type="dcterms:W3CDTF">2007-04-17T18:10:23Z</dcterms:created>
  <dcterms:modified xsi:type="dcterms:W3CDTF">2019-01-16T07:25:34Z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