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38" r:id="rId13"/>
    <p:sldId id="374" r:id="rId14"/>
    <p:sldId id="343" r:id="rId15"/>
    <p:sldId id="348" r:id="rId16"/>
    <p:sldId id="35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 autoAdjust="0"/>
    <p:restoredTop sz="50000" autoAdjust="0"/>
  </p:normalViewPr>
  <p:slideViewPr>
    <p:cSldViewPr>
      <p:cViewPr varScale="1">
        <p:scale>
          <a:sx n="165" d="100"/>
          <a:sy n="165" d="100"/>
        </p:scale>
        <p:origin x="656" y="20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1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41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41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802.11-19/0176r00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ekwk-capport-rfc7710bis/" TargetMode="External"/><Relationship Id="rId4" Type="http://schemas.openxmlformats.org/officeDocument/2006/relationships/hyperlink" Target="https://datatracker.ietf.org/doc/draft-ietf-capport-architecture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dext-coa-proxy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emu-eap-tls13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mud/" TargetMode="External"/><Relationship Id="rId5" Type="http://schemas.openxmlformats.org/officeDocument/2006/relationships/hyperlink" Target="https://www.ietf.org/topics/netmgmt/" TargetMode="External"/><Relationship Id="rId4" Type="http://schemas.openxmlformats.org/officeDocument/2006/relationships/hyperlink" Target="https://tools.ietf.org/html/rfc663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oldversions-deprecate/" TargetMode="External"/><Relationship Id="rId4" Type="http://schemas.openxmlformats.org/officeDocument/2006/relationships/hyperlink" Target="https://datatracker.ietf.org/doc/draft-ietf-tls-dtls1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problem-statement/" TargetMode="External"/><Relationship Id="rId5" Type="http://schemas.openxmlformats.org/officeDocument/2006/relationships/hyperlink" Target="https://datatracker.ietf.org/doc/draft-ietf-detnet-use-cases/" TargetMode="External"/><Relationship Id="rId4" Type="http://schemas.openxmlformats.org/officeDocument/2006/relationships/hyperlink" Target="https://datatracker.ietf.org/doc/draft-ietf-detnet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lear-eap-teap-brski/" TargetMode="External"/><Relationship Id="rId4" Type="http://schemas.openxmlformats.org/officeDocument/2006/relationships/hyperlink" Target="https://datatracker.ietf.org/doc/draft-friel-brski-over-802dot11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ipwave/charter/" TargetMode="External"/><Relationship Id="rId5" Type="http://schemas.openxmlformats.org/officeDocument/2006/relationships/hyperlink" Target="http://www.ieee802.org/1/files/public/docs2018/detnet-tsn-farkas-chairs-intro-1118-v03.pdf" TargetMode="External"/><Relationship Id="rId4" Type="http://schemas.openxmlformats.org/officeDocument/2006/relationships/hyperlink" Target="https://mentor.ieee.org/802.11/dcn/18/11-18-1918-00-0rta-determinism-for-iot-considerations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wg/wugh/about/" TargetMode="External"/><Relationship Id="rId4" Type="http://schemas.openxmlformats.org/officeDocument/2006/relationships/hyperlink" Target="https://datatracker.ietf.org/wg/rats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git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rtf-qi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rg/qirg/about/" TargetMode="External"/><Relationship Id="rId5" Type="http://schemas.openxmlformats.org/officeDocument/2006/relationships/hyperlink" Target="https://datatracker.ietf.org/doc/charter-ietf-anima/" TargetMode="External"/><Relationship Id="rId4" Type="http://schemas.openxmlformats.org/officeDocument/2006/relationships/hyperlink" Target="https://datatracker.ietf.org/wg/anima/about/" TargetMode="External"/><Relationship Id="rId9" Type="http://schemas.openxmlformats.org/officeDocument/2006/relationships/hyperlink" Target="https://datatracker.ietf.org/doc/charter-ietf-gi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6lo-backbone-router/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datatracker.ietf.org/doc/draft-ietf-6lo-ap-nd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920-02-0wng-proxy-nd-discovery-in-802-11.pptx" TargetMode="External"/><Relationship Id="rId5" Type="http://schemas.openxmlformats.org/officeDocument/2006/relationships/hyperlink" Target="http://www.rfc-editor.org/info/rfc8505" TargetMode="External"/><Relationship Id="rId10" Type="http://schemas.openxmlformats.org/officeDocument/2006/relationships/hyperlink" Target="mailto:ietf@ietf.org" TargetMode="External"/><Relationship Id="rId4" Type="http://schemas.openxmlformats.org/officeDocument/2006/relationships/hyperlink" Target="https://tools.ietf.org/html/draft-ietf-6lo-rfc6775-update-21" TargetMode="External"/><Relationship Id="rId9" Type="http://schemas.openxmlformats.org/officeDocument/2006/relationships/hyperlink" Target="https://tools.ietf.org/html/draft-bi-savi-wlan-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556181"/>
              </p:ext>
            </p:extLst>
          </p:nvPr>
        </p:nvGraphicFramePr>
        <p:xfrm>
          <a:off x="541506" y="2365578"/>
          <a:ext cx="8255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0" name="Document" r:id="rId4" imgW="16510000" imgH="5334000" progId="Word.Document.8">
                  <p:embed/>
                </p:oleObj>
              </mc:Choice>
              <mc:Fallback>
                <p:oleObj name="Document" r:id="rId4" imgW="16510000" imgH="5334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506" y="2365578"/>
                        <a:ext cx="82550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winding down, but may be re-chartered to cover other underlying layer 2 protocols.  This could have a bearing on RTA TIG activities if there’s a new MAC.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https://datatracker.ietf.org/wg/capport/charter/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[January 2019]</a:t>
            </a:r>
          </a:p>
          <a:p>
            <a:pPr lvl="1"/>
            <a:r>
              <a:rPr lang="en-US" sz="1600" dirty="0"/>
              <a:t>Updated: CAPPORT architecture: </a:t>
            </a:r>
            <a:r>
              <a:rPr lang="en-US" sz="1600" dirty="0">
                <a:hlinkClick r:id="rId4"/>
              </a:rPr>
              <a:t>https://datatracker.ietf.org/doc/draft-ietf-capport-architecture/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Updated: Captive-Portal Identification in DHCP / RA: </a:t>
            </a:r>
            <a:r>
              <a:rPr lang="en-US" sz="1600" dirty="0">
                <a:hlinkClick r:id="rId5"/>
              </a:rPr>
              <a:t>https://datatracker.ietf.org/doc/draft-ekwk-capport-rfc7710bis/</a:t>
            </a:r>
            <a:endParaRPr lang="en-US" sz="1600" dirty="0"/>
          </a:p>
          <a:p>
            <a:pPr lvl="1"/>
            <a:r>
              <a:rPr lang="en-US" sz="1600" dirty="0"/>
              <a:t>Expired: Captive Portal API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[January 2019]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In evaluation (still): Dynamic Authorization Proxy: </a:t>
            </a:r>
            <a:r>
              <a:rPr lang="en-US" sz="1600" dirty="0">
                <a:hlinkClick r:id="rId4"/>
              </a:rPr>
              <a:t>https://datatracker.ietf.org/doc/draft-ietf-radext-coa-proxy/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[January 2019]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Using EAP-TLS with TLS 1.3: </a:t>
            </a:r>
            <a:r>
              <a:rPr lang="en-US" sz="1600" dirty="0">
                <a:hlinkClick r:id="rId4"/>
              </a:rPr>
              <a:t>https://datatracker.ietf.org/doc/draft-ietf-emu-eap-tls13/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[January 2019]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5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Manufacturer Usage Description Specification, see </a:t>
            </a:r>
            <a:r>
              <a:rPr lang="en-US" sz="1600" dirty="0">
                <a:hlinkClick r:id="rId6"/>
              </a:rPr>
              <a:t>https://datatracker.ietf.org/doc/draft-ietf-opsawg-mud/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[January 2019]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Unchanged: The Datagram Transport Layer Security (DTLS) Protocol Version 1.3: </a:t>
            </a:r>
            <a:r>
              <a:rPr lang="en-US" sz="1600" dirty="0">
                <a:hlinkClick r:id="rId4"/>
              </a:rPr>
              <a:t>https://datatracker.ietf.org/doc/draft-ietf-tls-dtls13/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Unchanged: Deprecating TLSv1.0 and TLSv1.1: </a:t>
            </a:r>
            <a:r>
              <a:rPr lang="en-US" sz="1600" dirty="0">
                <a:hlinkClick r:id="rId5"/>
              </a:rPr>
              <a:t>draft-ietf-tls-oldversions-deprecate-01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RTA TIG activities seem like they would fit in closely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over the weekend.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 (December 2018): Deterministic Networking Architecture, see </a:t>
            </a:r>
            <a:r>
              <a:rPr lang="en-US" sz="1400" dirty="0">
                <a:hlinkClick r:id="rId4"/>
              </a:rPr>
              <a:t>https://datatracker.ietf.org/doc/draft-ietf-detnet-architecture/</a:t>
            </a:r>
            <a:endParaRPr lang="en-US" sz="1400" dirty="0"/>
          </a:p>
          <a:p>
            <a:pPr lvl="1"/>
            <a:r>
              <a:rPr lang="en-US" sz="1400" dirty="0"/>
              <a:t>Updated (December 2018): Deterministic Networking Use Cases, see </a:t>
            </a:r>
            <a:r>
              <a:rPr lang="en-US" sz="1400" dirty="0">
                <a:hlinkClick r:id="rId5"/>
              </a:rPr>
              <a:t>https://datatracker.ietf.org/doc/draft-ietf-detnet-use-cases/</a:t>
            </a:r>
            <a:r>
              <a:rPr lang="en-US" sz="1400" dirty="0"/>
              <a:t> (note 5.1.1, reference to </a:t>
            </a:r>
            <a:r>
              <a:rPr lang="en-US" sz="1400" dirty="0" err="1"/>
              <a:t>WiFi</a:t>
            </a:r>
            <a:r>
              <a:rPr lang="en-US" sz="1400" dirty="0"/>
              <a:t>) [has WG consensus]</a:t>
            </a:r>
          </a:p>
          <a:p>
            <a:pPr lvl="1"/>
            <a:r>
              <a:rPr lang="en-US" sz="1400" dirty="0"/>
              <a:t>Updated (December 2018): Deterministic Networking Problem Statement, see </a:t>
            </a:r>
            <a:r>
              <a:rPr lang="en-US" sz="1400" dirty="0">
                <a:hlinkClick r:id="rId6"/>
              </a:rPr>
              <a:t>https://datatracker.ietf.org/doc/draft-ietf-detnet-problem-statement/</a:t>
            </a:r>
            <a:r>
              <a:rPr lang="en-US" sz="1400" dirty="0"/>
              <a:t> [has WG consensus]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Unchanged (November 2018):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Updated (December 2018): Draft deliverable: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[passed WGLC]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</a:t>
            </a:r>
            <a:r>
              <a:rPr lang="en-US" sz="200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datatracker.ietf.org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(October 2018): BRSKI over IEEE 802.11 : </a:t>
            </a:r>
            <a:r>
              <a:rPr lang="en-US" sz="1800" dirty="0">
                <a:hlinkClick r:id="rId4"/>
              </a:rPr>
              <a:t>https://datatracker.ietf.org/doc/draft-friel-brski-over-802dot11/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BRSKI is Bootstrapping Remote Secure Key Infrastructures</a:t>
            </a:r>
          </a:p>
          <a:p>
            <a:pPr lvl="1"/>
            <a:r>
              <a:rPr lang="en-US" sz="1800" dirty="0"/>
              <a:t>Related (October 2018): Bootstrapping Key Infrastructure over EAP: </a:t>
            </a:r>
            <a:r>
              <a:rPr lang="en-US" sz="1800" dirty="0">
                <a:hlinkClick r:id="rId5"/>
              </a:rPr>
              <a:t>https://datatracker.ietf.org/doc/draft-lear-eap-teap-brski/</a:t>
            </a: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January 2019.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23-29, 2019 – Prague</a:t>
            </a:r>
          </a:p>
          <a:p>
            <a:pPr lvl="1"/>
            <a:r>
              <a:rPr lang="en-US" dirty="0"/>
              <a:t>July 20-26, 2019 – Montreal</a:t>
            </a:r>
          </a:p>
          <a:p>
            <a:pPr lvl="1"/>
            <a:r>
              <a:rPr lang="en-US" dirty="0"/>
              <a:t>November 16-22, 2019 – Singapore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Predictable and Available Wireless (PAW) – joint discussion on 2018-11-08 (similar to: </a:t>
            </a:r>
            <a:r>
              <a:rPr lang="en-US" sz="1600" b="1" dirty="0">
                <a:hlinkClick r:id="rId4"/>
              </a:rPr>
              <a:t>https://mentor.ieee.org/802.11/dcn/18/11-18-1918-00-0rta-determinism-for-iot-considerations.pptx</a:t>
            </a:r>
            <a:r>
              <a:rPr lang="en-US" sz="1600" b="1" dirty="0"/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BRSKI over IEEE 802.11 – informal meeting on 2018-11-08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Face-to-face leadership meeting held 2018-11-10 – discussions of PAW, deterministic networking for IEEE 802.11, general status update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Also, separate meeting on IEEE 802/IETF Data Center Workshop (2018-11-10)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 err="1"/>
              <a:t>DetNet</a:t>
            </a:r>
            <a:r>
              <a:rPr lang="en-US" sz="1600" b="1" dirty="0"/>
              <a:t>/TSN workshop held 2018-11-11 (~100 attendees): </a:t>
            </a:r>
            <a:r>
              <a:rPr lang="en-US" sz="1600" b="1" dirty="0">
                <a:hlinkClick r:id="rId5"/>
              </a:rPr>
              <a:t>http://www.ieee802.org/1/files/public/docs2018/detnet-tsn-farkas-chairs-intro-1118-v03.pdf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6"/>
              </a:rPr>
              <a:t>ipwave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recently issued RFCs mention 802.11.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BOFs IETF March 23-29, 2019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59747"/>
              </p:ext>
            </p:extLst>
          </p:nvPr>
        </p:nvGraphicFramePr>
        <p:xfrm>
          <a:off x="1066800" y="2875632"/>
          <a:ext cx="6977557" cy="157024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rats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Remote </a:t>
                      </a:r>
                      <a:r>
                        <a:rPr lang="en-US" sz="1800" b="0" dirty="0" err="1"/>
                        <a:t>ATtestation</a:t>
                      </a:r>
                      <a:r>
                        <a:rPr lang="en-US" sz="1800" b="0" dirty="0"/>
                        <a:t> </a:t>
                      </a:r>
                      <a:r>
                        <a:rPr lang="en-US" sz="1800" b="0" dirty="0" err="1"/>
                        <a:t>ProcedureS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617586798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5"/>
                        </a:rPr>
                        <a:t>wugh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WGs Using GitHub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8255952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/>
                        <a:t>paw</a:t>
                      </a:r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Predictable and Available Wireless (proposed)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75767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202665"/>
              </p:ext>
            </p:extLst>
          </p:nvPr>
        </p:nvGraphicFramePr>
        <p:xfrm>
          <a:off x="1066800" y="2875632"/>
          <a:ext cx="6977557" cy="173578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anima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5"/>
                        </a:rPr>
                        <a:t>Autonomic Network Integrated Model and Approach</a:t>
                      </a:r>
                      <a:r>
                        <a:rPr lang="en-US" sz="1800" b="0" dirty="0"/>
                        <a:t>  (draft charter)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qirg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Quantum Internet Proposed Research Group</a:t>
                      </a:r>
                      <a:r>
                        <a:rPr lang="en-US" dirty="0"/>
                        <a:t> (developing charter)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948506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8"/>
                        </a:rPr>
                        <a:t>git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9"/>
                        </a:rPr>
                        <a:t>GitHub Integration and Tooling</a:t>
                      </a:r>
                      <a:r>
                        <a:rPr lang="en-US" sz="1800" b="0" dirty="0"/>
                        <a:t> (initial chartering)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013121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Approved for publications: IPv6 over Networks of Resource-constrained Nodes (6LO) draft: “An update to 6LO ND”, see </a:t>
            </a:r>
            <a:r>
              <a:rPr lang="en-US" sz="1400" dirty="0">
                <a:hlinkClick r:id="rId4"/>
              </a:rPr>
              <a:t>https://tools.ietf.org/html/draft-ietf-6lo-rfc6775-update-21</a:t>
            </a:r>
            <a:r>
              <a:rPr lang="en-US" sz="1400" dirty="0"/>
              <a:t> (will be published as </a:t>
            </a:r>
            <a:r>
              <a:rPr lang="en-US" sz="1400" dirty="0">
                <a:hlinkClick r:id="rId5"/>
              </a:rPr>
              <a:t>RFC 8505</a:t>
            </a:r>
            <a:r>
              <a:rPr lang="en-US" sz="1400" dirty="0"/>
              <a:t>).  Also see: </a:t>
            </a:r>
            <a:r>
              <a:rPr lang="en-US" sz="1400" dirty="0">
                <a:hlinkClick r:id="rId6"/>
              </a:rPr>
              <a:t>https://mentor.ieee.org/802.11/dcn/18/11-18-1920-02-0wng-proxy-nd-discovery-in-802-11.pptx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In progress: Address Protected Neighbor Discovery for Low-power and Lossy Networks, see: </a:t>
            </a:r>
            <a:r>
              <a:rPr lang="en-US" sz="1400" dirty="0">
                <a:hlinkClick r:id="rId7"/>
              </a:rPr>
              <a:t>https://datatracker.ietf.org/doc/draft-ietf-6lo-ap-nd/</a:t>
            </a:r>
            <a:r>
              <a:rPr lang="en-US" sz="1400" dirty="0"/>
              <a:t>  (Updated December 2018)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progress: IPv6 Backbone Router, see: </a:t>
            </a:r>
            <a:r>
              <a:rPr lang="en-US" sz="1400" dirty="0">
                <a:hlinkClick r:id="rId8"/>
              </a:rPr>
              <a:t>https://datatracker.ietf.org/doc/draft-ietf-6lo-backbone-router/</a:t>
            </a:r>
            <a:r>
              <a:rPr lang="en-US" sz="1400" dirty="0"/>
              <a:t>.  Feedback solicited from IEEE 802.11, otherwise it will be published in current state. (Updated December 2018)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Related: Source Address Validation for WLAN: </a:t>
            </a:r>
            <a:r>
              <a:rPr lang="en-US" sz="1400" u="sng" dirty="0">
                <a:hlinkClick r:id="rId9"/>
              </a:rPr>
              <a:t>https://tools.ietf.org/html/draft-bi-savi-wlan-15</a:t>
            </a:r>
            <a:r>
              <a:rPr lang="en-US" sz="1400" dirty="0"/>
              <a:t>.  Comments solicited to </a:t>
            </a:r>
            <a:r>
              <a:rPr lang="en-US" sz="1400" dirty="0">
                <a:hlinkClick r:id="rId10"/>
              </a:rPr>
              <a:t>ietf@ietf.org</a:t>
            </a:r>
            <a:r>
              <a:rPr lang="en-US" sz="1400" dirty="0"/>
              <a:t>.  (Expired December 2018)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114306</TotalTime>
  <Words>2194</Words>
  <Application>Microsoft Macintosh PowerPoint</Application>
  <PresentationFormat>On-screen Show (4:3)</PresentationFormat>
  <Paragraphs>370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IETF BOFs IETF March 23-29, 2019</vt:lpstr>
      <vt:lpstr>IETF new groups being (re-)chartered</vt:lpstr>
      <vt:lpstr>YANG Model Catalog</vt:lpstr>
      <vt:lpstr>IoT related work</vt:lpstr>
      <vt:lpstr>IoT related work (cont.)</vt:lpstr>
      <vt:lpstr>CAPPORT WG</vt:lpstr>
      <vt:lpstr>RADEXT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756</cp:revision>
  <cp:lastPrinted>1998-02-10T13:28:06Z</cp:lastPrinted>
  <dcterms:created xsi:type="dcterms:W3CDTF">2005-01-04T21:26:55Z</dcterms:created>
  <dcterms:modified xsi:type="dcterms:W3CDTF">2019-01-16T05:37:23Z</dcterms:modified>
  <cp:category/>
</cp:coreProperties>
</file>