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98" r:id="rId4"/>
    <p:sldId id="301" r:id="rId5"/>
    <p:sldId id="287" r:id="rId6"/>
    <p:sldId id="289" r:id="rId7"/>
    <p:sldId id="302" r:id="rId8"/>
    <p:sldId id="296" r:id="rId9"/>
    <p:sldId id="297" r:id="rId10"/>
    <p:sldId id="303" r:id="rId11"/>
    <p:sldId id="299" r:id="rId12"/>
    <p:sldId id="288" r:id="rId13"/>
    <p:sldId id="291" r:id="rId14"/>
    <p:sldId id="292" r:id="rId15"/>
    <p:sldId id="293" r:id="rId16"/>
    <p:sldId id="294" r:id="rId17"/>
    <p:sldId id="295" r:id="rId18"/>
    <p:sldId id="300" r:id="rId19"/>
    <p:sldId id="286" r:id="rId20"/>
    <p:sldId id="304" r:id="rId21"/>
    <p:sldId id="2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8" d="100"/>
          <a:sy n="68" d="100"/>
        </p:scale>
        <p:origin x="60" y="2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8" d="100"/>
          <a:sy n="58" d="100"/>
        </p:scale>
        <p:origin x="279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24300" y="0"/>
            <a:ext cx="2355850" cy="307975"/>
          </a:xfrm>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xfrm>
            <a:off x="4229101" y="8985251"/>
            <a:ext cx="2051050" cy="150812"/>
          </a:xfrm>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802.11-19/0173r0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0029-01-00ba-comment-resolution-for-miscellaneous-topic-part-ii.docx" TargetMode="External"/><Relationship Id="rId3" Type="http://schemas.openxmlformats.org/officeDocument/2006/relationships/hyperlink" Target="http://www.ieee802.org/11/private/Draft_Standards/11ba/Draft%20P802.11ba%20D1.0.pdf" TargetMode="External"/><Relationship Id="rId7" Type="http://schemas.openxmlformats.org/officeDocument/2006/relationships/hyperlink" Target="https://mentor.ieee.org/802.11/dcn/19/11-19-0053-02-00ba-phy-cr-for-clause-32.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1/dcn/16/11-16-1045-09-0wur-a-par-proposal-wur-sg.docx" TargetMode="External"/><Relationship Id="rId5" Type="http://schemas.openxmlformats.org/officeDocument/2006/relationships/hyperlink" Target="https://mentor.ieee.org/802.11/dcn/19/11-19-0021-02-00ba-cr-clause-4.docx" TargetMode="External"/><Relationship Id="rId4" Type="http://schemas.openxmlformats.org/officeDocument/2006/relationships/hyperlink" Target="http://www.ieee802.org/11/private/Draft_Standards/11md/Draft%20P802.11REVmd_D2.0.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Continued Discussion on WUR (802.11ba) Nomenclature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2019-01-14</a:t>
            </a:r>
          </a:p>
        </p:txBody>
      </p:sp>
      <p:sp>
        <p:nvSpPr>
          <p:cNvPr id="6" name="Date Placeholder 3"/>
          <p:cNvSpPr>
            <a:spLocks noGrp="1"/>
          </p:cNvSpPr>
          <p:nvPr>
            <p:ph type="dt" idx="10"/>
          </p:nvPr>
        </p:nvSpPr>
        <p:spPr/>
        <p:txBody>
          <a:bodyPr/>
          <a:lstStyle/>
          <a:p>
            <a:r>
              <a:rPr lang="en-US" dirty="0"/>
              <a:t>January 2019</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19589338"/>
              </p:ext>
            </p:extLst>
          </p:nvPr>
        </p:nvGraphicFramePr>
        <p:xfrm>
          <a:off x="993775" y="2411413"/>
          <a:ext cx="10018713" cy="2438400"/>
        </p:xfrm>
        <a:graphic>
          <a:graphicData uri="http://schemas.openxmlformats.org/presentationml/2006/ole">
            <mc:AlternateContent xmlns:mc="http://schemas.openxmlformats.org/markup-compatibility/2006">
              <mc:Choice xmlns:v="urn:schemas-microsoft-com:vml" Requires="v">
                <p:oleObj spid="_x0000_s3177"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3775" y="2411413"/>
                        <a:ext cx="10018713" cy="24384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F578B-8266-4D08-983F-9C0ADDD2BAF5}"/>
              </a:ext>
            </a:extLst>
          </p:cNvPr>
          <p:cNvSpPr>
            <a:spLocks noGrp="1"/>
          </p:cNvSpPr>
          <p:nvPr>
            <p:ph type="title"/>
          </p:nvPr>
        </p:nvSpPr>
        <p:spPr>
          <a:xfrm>
            <a:off x="914401" y="685802"/>
            <a:ext cx="10361084" cy="838198"/>
          </a:xfrm>
        </p:spPr>
        <p:txBody>
          <a:bodyPr/>
          <a:lstStyle/>
          <a:p>
            <a:r>
              <a:rPr lang="en-US" dirty="0"/>
              <a:t>If the WUR is a mode of a non-AP STA is there a “Companion Receiver”?</a:t>
            </a:r>
          </a:p>
        </p:txBody>
      </p:sp>
      <p:sp>
        <p:nvSpPr>
          <p:cNvPr id="3" name="Content Placeholder 2">
            <a:extLst>
              <a:ext uri="{FF2B5EF4-FFF2-40B4-BE49-F238E27FC236}">
                <a16:creationId xmlns:a16="http://schemas.microsoft.com/office/drawing/2014/main" id="{08D6124A-5EAF-45E9-ADB9-C9E2CCE83C56}"/>
              </a:ext>
            </a:extLst>
          </p:cNvPr>
          <p:cNvSpPr>
            <a:spLocks noGrp="1"/>
          </p:cNvSpPr>
          <p:nvPr>
            <p:ph idx="1"/>
          </p:nvPr>
        </p:nvSpPr>
        <p:spPr>
          <a:xfrm>
            <a:off x="493714" y="1676400"/>
            <a:ext cx="11202457" cy="4759326"/>
          </a:xfrm>
        </p:spPr>
        <p:txBody>
          <a:bodyPr/>
          <a:lstStyle/>
          <a:p>
            <a:r>
              <a:rPr lang="en-US" dirty="0"/>
              <a:t>The WUR PAR calls for the creation of a “Companion Receiver”: </a:t>
            </a:r>
          </a:p>
          <a:p>
            <a:pPr marL="0"/>
            <a:r>
              <a:rPr lang="en-GB" sz="2000" b="0" dirty="0"/>
              <a:t>This amendment defines a physical (PHY) layer specification and defines modifications to the medium access control (MAC) layer specification that enables operation of a wake-up radio (WUR). The wake-up frames carry only control information. The reception of the wake-up frame by the WUR can trigger a transition of the primary connectivity radio out of sleep</a:t>
            </a:r>
            <a:r>
              <a:rPr lang="en-GB" sz="2000" b="0" dirty="0">
                <a:highlight>
                  <a:srgbClr val="FFFF00"/>
                </a:highlight>
              </a:rPr>
              <a:t>. The WUR is a companion radio to the primary connectivity radio</a:t>
            </a:r>
            <a:r>
              <a:rPr lang="en-GB" sz="2000" b="0" dirty="0"/>
              <a:t> and meets the same range requirement as the primary connectivity radio. The WUR devices coexist with legacy IEEE 802.11 devices in the same band. The WUR has an expected active receiver power consumption of less than one milliwatt.</a:t>
            </a:r>
            <a:endParaRPr lang="en-US" sz="2000" b="0" dirty="0"/>
          </a:p>
          <a:p>
            <a:pPr marL="0" indent="0"/>
            <a:r>
              <a:rPr lang="en-US" dirty="0"/>
              <a:t>Is a mode of a non-AP STA a “Companion Receiver”?</a:t>
            </a:r>
          </a:p>
          <a:p>
            <a:pPr marL="0" indent="0"/>
            <a:r>
              <a:rPr lang="en-US" dirty="0"/>
              <a:t>Therefore:</a:t>
            </a:r>
          </a:p>
          <a:p>
            <a:pPr>
              <a:buFont typeface="Arial" panose="020B0604020202020204" pitchFamily="34" charset="0"/>
              <a:buChar char="•"/>
            </a:pPr>
            <a:r>
              <a:rPr lang="en-US" sz="3200" dirty="0"/>
              <a:t>The PAR is calling for an entity to be defined which is not defined by a “mode”.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42AD9D-28FE-4445-965D-71A0F0733B86}"/>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1432302-85D8-4C84-AD9A-08C8924B490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A0DD313-C13E-4F31-9C69-D0210148F21C}"/>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405022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FA1F2-5390-4419-9C27-BA597B64B524}"/>
              </a:ext>
            </a:extLst>
          </p:cNvPr>
          <p:cNvSpPr>
            <a:spLocks noGrp="1"/>
          </p:cNvSpPr>
          <p:nvPr>
            <p:ph type="ctrTitle"/>
          </p:nvPr>
        </p:nvSpPr>
        <p:spPr/>
        <p:txBody>
          <a:bodyPr/>
          <a:lstStyle/>
          <a:p>
            <a:r>
              <a:rPr lang="en-US" dirty="0"/>
              <a:t>Detailed Specification Review</a:t>
            </a:r>
          </a:p>
        </p:txBody>
      </p:sp>
      <p:sp>
        <p:nvSpPr>
          <p:cNvPr id="3" name="Subtitle 2">
            <a:extLst>
              <a:ext uri="{FF2B5EF4-FFF2-40B4-BE49-F238E27FC236}">
                <a16:creationId xmlns:a16="http://schemas.microsoft.com/office/drawing/2014/main" id="{FABAC747-2799-4D5C-8B5F-A08B5769F8F8}"/>
              </a:ext>
            </a:extLst>
          </p:cNvPr>
          <p:cNvSpPr>
            <a:spLocks noGrp="1"/>
          </p:cNvSpPr>
          <p:nvPr>
            <p:ph type="subTitle" idx="1"/>
          </p:nvPr>
        </p:nvSpPr>
        <p:spPr/>
        <p:txBody>
          <a:bodyPr/>
          <a:lstStyle/>
          <a:p>
            <a:r>
              <a:rPr lang="en-US" dirty="0"/>
              <a:t>Sections 11, 31, 32</a:t>
            </a:r>
          </a:p>
        </p:txBody>
      </p:sp>
      <p:sp>
        <p:nvSpPr>
          <p:cNvPr id="4" name="Date Placeholder 3">
            <a:extLst>
              <a:ext uri="{FF2B5EF4-FFF2-40B4-BE49-F238E27FC236}">
                <a16:creationId xmlns:a16="http://schemas.microsoft.com/office/drawing/2014/main" id="{1B02B4DE-FB9C-4A2E-B789-FB5DEE355917}"/>
              </a:ext>
            </a:extLst>
          </p:cNvPr>
          <p:cNvSpPr>
            <a:spLocks noGrp="1"/>
          </p:cNvSpPr>
          <p:nvPr>
            <p:ph type="dt" idx="10"/>
          </p:nvPr>
        </p:nvSpPr>
        <p:spPr/>
        <p:txBody>
          <a:bodyPr/>
          <a:lstStyle/>
          <a:p>
            <a:r>
              <a:rPr lang="en-US" dirty="0"/>
              <a:t>January 2019</a:t>
            </a:r>
            <a:endParaRPr lang="en-GB" dirty="0"/>
          </a:p>
        </p:txBody>
      </p:sp>
      <p:sp>
        <p:nvSpPr>
          <p:cNvPr id="5" name="Footer Placeholder 4">
            <a:extLst>
              <a:ext uri="{FF2B5EF4-FFF2-40B4-BE49-F238E27FC236}">
                <a16:creationId xmlns:a16="http://schemas.microsoft.com/office/drawing/2014/main" id="{1FF085BD-42BD-4015-9644-27B60355E227}"/>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FFEAE8DE-0399-4ECD-A97E-D9A0010DA07B}"/>
              </a:ext>
            </a:extLst>
          </p:cNvPr>
          <p:cNvSpPr>
            <a:spLocks noGrp="1"/>
          </p:cNvSpPr>
          <p:nvPr>
            <p:ph type="sldNum" idx="12"/>
          </p:nvPr>
        </p:nvSpPr>
        <p:spPr/>
        <p:txBody>
          <a:bodyPr/>
          <a:lstStyle/>
          <a:p>
            <a:r>
              <a:rPr lang="en-GB" dirty="0"/>
              <a:t>Slide </a:t>
            </a:r>
            <a:fld id="{DE40C9FC-4879-4F20-9ECA-A574A90476B7}" type="slidenum">
              <a:rPr lang="en-GB" smtClean="0"/>
              <a:pPr/>
              <a:t>11</a:t>
            </a:fld>
            <a:endParaRPr lang="en-GB" dirty="0"/>
          </a:p>
        </p:txBody>
      </p:sp>
    </p:spTree>
    <p:extLst>
      <p:ext uri="{BB962C8B-B14F-4D97-AF65-F5344CB8AC3E}">
        <p14:creationId xmlns:p14="http://schemas.microsoft.com/office/powerpoint/2010/main" val="3591406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AA46-6849-4978-92B5-5E9908C466DE}"/>
              </a:ext>
            </a:extLst>
          </p:cNvPr>
          <p:cNvSpPr>
            <a:spLocks noGrp="1"/>
          </p:cNvSpPr>
          <p:nvPr>
            <p:ph type="title"/>
          </p:nvPr>
        </p:nvSpPr>
        <p:spPr>
          <a:xfrm>
            <a:off x="914401" y="685801"/>
            <a:ext cx="10361084" cy="609599"/>
          </a:xfrm>
        </p:spPr>
        <p:txBody>
          <a:bodyPr/>
          <a:lstStyle/>
          <a:p>
            <a:r>
              <a:rPr lang="en-US" dirty="0"/>
              <a:t>Power Management (11.2.3.1)	</a:t>
            </a:r>
          </a:p>
        </p:txBody>
      </p:sp>
      <p:sp>
        <p:nvSpPr>
          <p:cNvPr id="3" name="Content Placeholder 2">
            <a:extLst>
              <a:ext uri="{FF2B5EF4-FFF2-40B4-BE49-F238E27FC236}">
                <a16:creationId xmlns:a16="http://schemas.microsoft.com/office/drawing/2014/main" id="{A2090C79-37E3-424A-A21F-677E72DBF926}"/>
              </a:ext>
            </a:extLst>
          </p:cNvPr>
          <p:cNvSpPr>
            <a:spLocks noGrp="1"/>
          </p:cNvSpPr>
          <p:nvPr>
            <p:ph idx="1"/>
          </p:nvPr>
        </p:nvSpPr>
        <p:spPr>
          <a:xfrm>
            <a:off x="518988" y="1295400"/>
            <a:ext cx="11063411" cy="4799015"/>
          </a:xfrm>
        </p:spPr>
        <p:txBody>
          <a:bodyPr/>
          <a:lstStyle/>
          <a:p>
            <a:r>
              <a:rPr lang="en-US" dirty="0"/>
              <a:t>The only change to the Power Management proposed in 802.11ba D1.0 was to add a WUR Mode exclusion for listening to Beacon frames. </a:t>
            </a:r>
          </a:p>
          <a:p>
            <a:r>
              <a:rPr lang="en-US" sz="2000" b="0" dirty="0"/>
              <a:t>“A STA operating in PS mode with dot11NonTIMModeActivated equal to false that is </a:t>
            </a:r>
            <a:r>
              <a:rPr lang="en-US" sz="2000" b="0" strike="sngStrike" dirty="0"/>
              <a:t>not</a:t>
            </a:r>
            <a:r>
              <a:rPr lang="en-US" sz="2000" b="0" u="sng" dirty="0"/>
              <a:t>neither </a:t>
            </a:r>
            <a:r>
              <a:rPr lang="en-US" sz="2000" b="0" dirty="0"/>
              <a:t>in WNM sleep mode </a:t>
            </a:r>
            <a:r>
              <a:rPr lang="en-US" sz="2000" b="0" u="sng" dirty="0"/>
              <a:t>nor in WUR Mode </a:t>
            </a:r>
            <a:r>
              <a:rPr lang="en-US" sz="2000" b="0" dirty="0"/>
              <a:t>shall periodically listen for Beacon frames, …” [1]</a:t>
            </a:r>
          </a:p>
          <a:p>
            <a:r>
              <a:rPr lang="en-US" dirty="0"/>
              <a:t>This supports WUR Mode, being a subset of PS mode and hence a mode of a STA.</a:t>
            </a:r>
          </a:p>
          <a:p>
            <a:endParaRPr lang="en-US" sz="2000" b="0" dirty="0"/>
          </a:p>
          <a:p>
            <a:r>
              <a:rPr lang="en-US" dirty="0"/>
              <a:t>However, 11.2.1 [2]: states:</a:t>
            </a:r>
          </a:p>
          <a:p>
            <a:r>
              <a:rPr lang="en-US" sz="1800" b="0" dirty="0"/>
              <a:t> “</a:t>
            </a:r>
            <a:r>
              <a:rPr lang="en-US" sz="2000" b="0" dirty="0"/>
              <a:t>A STA can be in one of two power states:</a:t>
            </a:r>
          </a:p>
          <a:p>
            <a:r>
              <a:rPr lang="en-US" sz="2000" b="0" dirty="0"/>
              <a:t>	— Awake: STA is fully powered.</a:t>
            </a:r>
          </a:p>
          <a:p>
            <a:r>
              <a:rPr lang="en-US" sz="2000" b="0" dirty="0"/>
              <a:t>	— Doze: STA is not able to transmit or receive and consumes very low power.”</a:t>
            </a:r>
          </a:p>
          <a:p>
            <a:r>
              <a:rPr lang="en-US" dirty="0"/>
              <a:t>This is inconsistent with WUR being a mode of a STA, also there is no 11.2.x section describing WUR mode behavior, as there is for WNM (11.2.3.16)</a:t>
            </a:r>
          </a:p>
        </p:txBody>
      </p:sp>
      <p:sp>
        <p:nvSpPr>
          <p:cNvPr id="4" name="Slide Number Placeholder 3">
            <a:extLst>
              <a:ext uri="{FF2B5EF4-FFF2-40B4-BE49-F238E27FC236}">
                <a16:creationId xmlns:a16="http://schemas.microsoft.com/office/drawing/2014/main" id="{E315F3CD-5A15-4535-8E32-A59A94BEE7FB}"/>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3CA5E63-D136-4C5B-A847-D9121A80D89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46785E0-83F7-4DF7-8E6D-D9E0BFC978A0}"/>
              </a:ext>
            </a:extLst>
          </p:cNvPr>
          <p:cNvSpPr>
            <a:spLocks noGrp="1"/>
          </p:cNvSpPr>
          <p:nvPr>
            <p:ph type="dt" idx="15"/>
          </p:nvPr>
        </p:nvSpPr>
        <p:spPr/>
        <p:txBody>
          <a:bodyPr/>
          <a:lstStyle/>
          <a:p>
            <a:r>
              <a:rPr lang="en-US" dirty="0"/>
              <a:t>January 2019</a:t>
            </a:r>
            <a:endParaRPr lang="en-GB" dirty="0"/>
          </a:p>
        </p:txBody>
      </p:sp>
      <p:sp>
        <p:nvSpPr>
          <p:cNvPr id="7" name="Rectangle 6">
            <a:extLst>
              <a:ext uri="{FF2B5EF4-FFF2-40B4-BE49-F238E27FC236}">
                <a16:creationId xmlns:a16="http://schemas.microsoft.com/office/drawing/2014/main" id="{67D2298D-6219-46BE-88F9-AAE297E95B77}"/>
              </a:ext>
            </a:extLst>
          </p:cNvPr>
          <p:cNvSpPr/>
          <p:nvPr/>
        </p:nvSpPr>
        <p:spPr>
          <a:xfrm>
            <a:off x="518989" y="3853806"/>
            <a:ext cx="320922" cy="461665"/>
          </a:xfrm>
          <a:prstGeom prst="rect">
            <a:avLst/>
          </a:prstGeom>
        </p:spPr>
        <p:txBody>
          <a:bodyPr wrap="none">
            <a:spAutoFit/>
          </a:bodyPr>
          <a:lstStyle/>
          <a:p>
            <a:r>
              <a:rPr lang="en-US" dirty="0"/>
              <a:t>“</a:t>
            </a:r>
          </a:p>
        </p:txBody>
      </p:sp>
    </p:spTree>
    <p:extLst>
      <p:ext uri="{BB962C8B-B14F-4D97-AF65-F5344CB8AC3E}">
        <p14:creationId xmlns:p14="http://schemas.microsoft.com/office/powerpoint/2010/main" val="4291733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AA46-6849-4978-92B5-5E9908C466DE}"/>
              </a:ext>
            </a:extLst>
          </p:cNvPr>
          <p:cNvSpPr>
            <a:spLocks noGrp="1"/>
          </p:cNvSpPr>
          <p:nvPr>
            <p:ph type="title"/>
          </p:nvPr>
        </p:nvSpPr>
        <p:spPr/>
        <p:txBody>
          <a:bodyPr/>
          <a:lstStyle/>
          <a:p>
            <a:r>
              <a:rPr lang="en-US" dirty="0"/>
              <a:t>Wake-Up Radio MAC specification (31. [1]) [1/4]</a:t>
            </a:r>
          </a:p>
        </p:txBody>
      </p:sp>
      <p:sp>
        <p:nvSpPr>
          <p:cNvPr id="3" name="Content Placeholder 2">
            <a:extLst>
              <a:ext uri="{FF2B5EF4-FFF2-40B4-BE49-F238E27FC236}">
                <a16:creationId xmlns:a16="http://schemas.microsoft.com/office/drawing/2014/main" id="{A2090C79-37E3-424A-A21F-677E72DBF926}"/>
              </a:ext>
            </a:extLst>
          </p:cNvPr>
          <p:cNvSpPr>
            <a:spLocks noGrp="1"/>
          </p:cNvSpPr>
          <p:nvPr>
            <p:ph idx="1"/>
          </p:nvPr>
        </p:nvSpPr>
        <p:spPr>
          <a:xfrm>
            <a:off x="914401" y="1524001"/>
            <a:ext cx="10361084" cy="4570414"/>
          </a:xfrm>
        </p:spPr>
        <p:txBody>
          <a:bodyPr/>
          <a:lstStyle/>
          <a:p>
            <a:r>
              <a:rPr lang="en-US" dirty="0"/>
              <a:t>While the majority of this section deals with WUR AP behavior, there are several requirements for STA behavior.</a:t>
            </a:r>
          </a:p>
          <a:p>
            <a:r>
              <a:rPr lang="en-US" dirty="0"/>
              <a:t>WUR STA’s are required to:</a:t>
            </a:r>
          </a:p>
          <a:p>
            <a:pPr>
              <a:buFont typeface="Arial" panose="020B0604020202020204" pitchFamily="34" charset="0"/>
              <a:buChar char="•"/>
            </a:pPr>
            <a:r>
              <a:rPr lang="en-US" dirty="0"/>
              <a:t>Know their ID and group IDs, as assigned by the associated WUR AP</a:t>
            </a:r>
          </a:p>
          <a:p>
            <a:pPr marL="0" indent="0"/>
            <a:r>
              <a:rPr lang="en-US" dirty="0"/>
              <a:t>WUR non-AP STA’s:</a:t>
            </a:r>
          </a:p>
          <a:p>
            <a:pPr>
              <a:buFont typeface="Arial" panose="020B0604020202020204" pitchFamily="34" charset="0"/>
              <a:buChar char="•"/>
            </a:pPr>
            <a:r>
              <a:rPr lang="en-US" dirty="0"/>
              <a:t>May establish WUR duty cycle</a:t>
            </a:r>
          </a:p>
          <a:p>
            <a:pPr>
              <a:buFont typeface="Arial" panose="020B0604020202020204" pitchFamily="34" charset="0"/>
              <a:buChar char="•"/>
            </a:pPr>
            <a:r>
              <a:rPr lang="en-US" dirty="0"/>
              <a:t>When in WUR mode it is assumed that: PCR component is in doze state and WURx is in awake/doze state in accordance with duty cycle (31.5).</a:t>
            </a:r>
          </a:p>
          <a:p>
            <a:pPr lvl="1">
              <a:buFont typeface="Arial" panose="020B0604020202020204" pitchFamily="34" charset="0"/>
              <a:buChar char="•"/>
            </a:pPr>
            <a:r>
              <a:rPr lang="en-US" dirty="0"/>
              <a:t>Can a single logical entity (a STA) have two components? (SI – active?)</a:t>
            </a:r>
          </a:p>
          <a:p>
            <a:pPr>
              <a:buFont typeface="Arial" panose="020B0604020202020204" pitchFamily="34" charset="0"/>
              <a:buChar char="•"/>
            </a:pPr>
            <a:r>
              <a:rPr lang="en-US" dirty="0"/>
              <a:t>May set their WRU Channel Switching Support subfield to 1 or 0 (31.5)</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315F3CD-5A15-4535-8E32-A59A94BEE7FB}"/>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73CA5E63-D136-4C5B-A847-D9121A80D89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46785E0-83F7-4DF7-8E6D-D9E0BFC978A0}"/>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1001450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AA46-6849-4978-92B5-5E9908C466DE}"/>
              </a:ext>
            </a:extLst>
          </p:cNvPr>
          <p:cNvSpPr>
            <a:spLocks noGrp="1"/>
          </p:cNvSpPr>
          <p:nvPr>
            <p:ph type="title"/>
          </p:nvPr>
        </p:nvSpPr>
        <p:spPr/>
        <p:txBody>
          <a:bodyPr/>
          <a:lstStyle/>
          <a:p>
            <a:r>
              <a:rPr lang="en-US" dirty="0"/>
              <a:t>Wake-Up Radio MAC specification (31. [1]) [2/4]</a:t>
            </a:r>
          </a:p>
        </p:txBody>
      </p:sp>
      <p:sp>
        <p:nvSpPr>
          <p:cNvPr id="3" name="Content Placeholder 2">
            <a:extLst>
              <a:ext uri="{FF2B5EF4-FFF2-40B4-BE49-F238E27FC236}">
                <a16:creationId xmlns:a16="http://schemas.microsoft.com/office/drawing/2014/main" id="{A2090C79-37E3-424A-A21F-677E72DBF926}"/>
              </a:ext>
            </a:extLst>
          </p:cNvPr>
          <p:cNvSpPr>
            <a:spLocks noGrp="1"/>
          </p:cNvSpPr>
          <p:nvPr>
            <p:ph idx="1"/>
          </p:nvPr>
        </p:nvSpPr>
        <p:spPr>
          <a:xfrm>
            <a:off x="914401" y="1524001"/>
            <a:ext cx="10361084" cy="4570414"/>
          </a:xfrm>
        </p:spPr>
        <p:txBody>
          <a:bodyPr/>
          <a:lstStyle/>
          <a:p>
            <a:pPr marL="0" indent="0"/>
            <a:r>
              <a:rPr lang="en-US" dirty="0"/>
              <a:t>WUR non-AP STA’s (cont.):</a:t>
            </a:r>
          </a:p>
          <a:p>
            <a:pPr>
              <a:buFont typeface="Arial" panose="020B0604020202020204" pitchFamily="34" charset="0"/>
              <a:buChar char="•"/>
            </a:pPr>
            <a:r>
              <a:rPr lang="en-US" dirty="0"/>
              <a:t>May be in WUR Mode or WUR Mode Suspend (31.6.1)</a:t>
            </a:r>
          </a:p>
          <a:p>
            <a:pPr>
              <a:buFont typeface="Arial" panose="020B0604020202020204" pitchFamily="34" charset="0"/>
              <a:buChar char="•"/>
            </a:pPr>
            <a:r>
              <a:rPr lang="en-US" dirty="0"/>
              <a:t>The specification uses the term WRU service (31.6.1) (</a:t>
            </a:r>
            <a:r>
              <a:rPr lang="en-US" b="0" dirty="0"/>
              <a:t>SI: not well defined)</a:t>
            </a:r>
          </a:p>
          <a:p>
            <a:pPr lvl="1">
              <a:buFont typeface="Arial" panose="020B0604020202020204" pitchFamily="34" charset="0"/>
              <a:buChar char="•"/>
            </a:pPr>
            <a:r>
              <a:rPr lang="en-US" dirty="0"/>
              <a:t>Is this a service for both the AP and STA?  How does this relate to the WUR mode?</a:t>
            </a:r>
          </a:p>
          <a:p>
            <a:pPr>
              <a:buFont typeface="Arial" panose="020B0604020202020204" pitchFamily="34" charset="0"/>
              <a:buChar char="•"/>
            </a:pPr>
            <a:r>
              <a:rPr lang="en-US" dirty="0"/>
              <a:t>Uses the PCR component to “negotiate” WUR Mode Setup (31.6.1)</a:t>
            </a:r>
          </a:p>
          <a:p>
            <a:pPr lvl="1">
              <a:buFont typeface="Arial" panose="020B0604020202020204" pitchFamily="34" charset="0"/>
              <a:buChar char="•"/>
            </a:pPr>
            <a:r>
              <a:rPr lang="en-US" dirty="0"/>
              <a:t>Either to WUR Mode or WUR Mode Suspend.</a:t>
            </a:r>
          </a:p>
          <a:p>
            <a:pPr lvl="1">
              <a:buFont typeface="Arial" panose="020B0604020202020204" pitchFamily="34" charset="0"/>
              <a:buChar char="•"/>
            </a:pPr>
            <a:r>
              <a:rPr lang="en-US" dirty="0"/>
              <a:t>This is inconstant with prior statements that the PCR is in doze state in WUR Mode, as it is clearly the case that once the negotiation has completed the STA state is in WUR Mode with the PCR awake.</a:t>
            </a:r>
          </a:p>
          <a:p>
            <a:pPr>
              <a:buFont typeface="Arial" panose="020B0604020202020204" pitchFamily="34" charset="0"/>
              <a:buChar char="•"/>
            </a:pPr>
            <a:r>
              <a:rPr lang="en-US" dirty="0"/>
              <a:t>Uses the PCR to switch: WUR Mode / WUR Mode Suspend (31.6.1)</a:t>
            </a:r>
          </a:p>
          <a:p>
            <a:pPr>
              <a:buFont typeface="Arial" panose="020B0604020202020204" pitchFamily="34" charset="0"/>
              <a:buChar char="•"/>
            </a:pPr>
            <a:r>
              <a:rPr lang="en-US" dirty="0"/>
              <a:t>Uses the PCR to update WUR parameters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315F3CD-5A15-4535-8E32-A59A94BEE7FB}"/>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3CA5E63-D136-4C5B-A847-D9121A80D89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46785E0-83F7-4DF7-8E6D-D9E0BFC978A0}"/>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2438327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AA46-6849-4978-92B5-5E9908C466DE}"/>
              </a:ext>
            </a:extLst>
          </p:cNvPr>
          <p:cNvSpPr>
            <a:spLocks noGrp="1"/>
          </p:cNvSpPr>
          <p:nvPr>
            <p:ph type="title"/>
          </p:nvPr>
        </p:nvSpPr>
        <p:spPr/>
        <p:txBody>
          <a:bodyPr/>
          <a:lstStyle/>
          <a:p>
            <a:r>
              <a:rPr lang="en-US" dirty="0"/>
              <a:t>Wake-Up Radio MAC specification (31. [1]) [3/4]</a:t>
            </a:r>
          </a:p>
        </p:txBody>
      </p:sp>
      <p:sp>
        <p:nvSpPr>
          <p:cNvPr id="3" name="Content Placeholder 2">
            <a:extLst>
              <a:ext uri="{FF2B5EF4-FFF2-40B4-BE49-F238E27FC236}">
                <a16:creationId xmlns:a16="http://schemas.microsoft.com/office/drawing/2014/main" id="{A2090C79-37E3-424A-A21F-677E72DBF926}"/>
              </a:ext>
            </a:extLst>
          </p:cNvPr>
          <p:cNvSpPr>
            <a:spLocks noGrp="1"/>
          </p:cNvSpPr>
          <p:nvPr>
            <p:ph idx="1"/>
          </p:nvPr>
        </p:nvSpPr>
        <p:spPr>
          <a:xfrm>
            <a:off x="914400" y="1524001"/>
            <a:ext cx="10475383" cy="4570414"/>
          </a:xfrm>
        </p:spPr>
        <p:txBody>
          <a:bodyPr/>
          <a:lstStyle/>
          <a:p>
            <a:pPr marL="0" indent="0"/>
            <a:r>
              <a:rPr lang="en-US" dirty="0"/>
              <a:t>WUR non-AP STA’s (cont.):</a:t>
            </a:r>
          </a:p>
          <a:p>
            <a:pPr>
              <a:buFont typeface="Arial" panose="020B0604020202020204" pitchFamily="34" charset="0"/>
              <a:buChar char="•"/>
            </a:pPr>
            <a:r>
              <a:rPr lang="en-US" dirty="0"/>
              <a:t>Uses the PCR to teardown WUR service (31.6.1)</a:t>
            </a:r>
          </a:p>
          <a:p>
            <a:pPr>
              <a:buFont typeface="Arial" panose="020B0604020202020204" pitchFamily="34" charset="0"/>
              <a:buChar char="•"/>
            </a:pPr>
            <a:r>
              <a:rPr lang="en-US" dirty="0"/>
              <a:t>WURx component can be in two states: WUR Awake or WUR Doze (31.6.2)</a:t>
            </a:r>
          </a:p>
          <a:p>
            <a:pPr lvl="1">
              <a:buFont typeface="Arial" panose="020B0604020202020204" pitchFamily="34" charset="0"/>
              <a:buChar char="•"/>
            </a:pPr>
            <a:r>
              <a:rPr lang="en-US" dirty="0"/>
              <a:t>Is it a problem that a STA has two components which can be in independent states?  The STA in PS can be in any of 4 states: PCR/WURx - A/A, A/D, D/A, D/D</a:t>
            </a:r>
            <a:br>
              <a:rPr lang="en-US" dirty="0"/>
            </a:br>
            <a:r>
              <a:rPr lang="en-US" dirty="0"/>
              <a:t>(SI -  WUR mode is not a state, yet some times it seems to be.  Also all of the WUR STA behavior in 31.6.2 – does not seem to be necessary, all that is necessary is the AP behavior)</a:t>
            </a:r>
          </a:p>
          <a:p>
            <a:pPr lvl="1">
              <a:buFont typeface="Arial" panose="020B0604020202020204" pitchFamily="34" charset="0"/>
              <a:buChar char="•"/>
            </a:pPr>
            <a:r>
              <a:rPr lang="en-US" dirty="0"/>
              <a:t>(SI – in 31.6.3 – the AP has no knowledge of what the STA state is only what it agreed to, so it can only assume the STA will hear an WUR PPDUs.)</a:t>
            </a:r>
          </a:p>
          <a:p>
            <a:pPr lvl="1">
              <a:buFont typeface="Arial" panose="020B0604020202020204" pitchFamily="34" charset="0"/>
              <a:buChar char="•"/>
            </a:pPr>
            <a:r>
              <a:rPr lang="en-US" dirty="0"/>
              <a:t>(SI – in 31.7 – there are no WUR non-AP STAs, just non-AP STAs – this is inconsistent and confusing, also all the AP is requesting is that the STA move to Awake state – this could be much simpler)</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315F3CD-5A15-4535-8E32-A59A94BEE7FB}"/>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3CA5E63-D136-4C5B-A847-D9121A80D89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46785E0-83F7-4DF7-8E6D-D9E0BFC978A0}"/>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4055071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AA46-6849-4978-92B5-5E9908C466DE}"/>
              </a:ext>
            </a:extLst>
          </p:cNvPr>
          <p:cNvSpPr>
            <a:spLocks noGrp="1"/>
          </p:cNvSpPr>
          <p:nvPr>
            <p:ph type="title"/>
          </p:nvPr>
        </p:nvSpPr>
        <p:spPr/>
        <p:txBody>
          <a:bodyPr/>
          <a:lstStyle/>
          <a:p>
            <a:r>
              <a:rPr lang="en-US" dirty="0"/>
              <a:t>Wake-Up Radio MAC specification (31. [1]) [4/4]</a:t>
            </a:r>
          </a:p>
        </p:txBody>
      </p:sp>
      <p:sp>
        <p:nvSpPr>
          <p:cNvPr id="3" name="Content Placeholder 2">
            <a:extLst>
              <a:ext uri="{FF2B5EF4-FFF2-40B4-BE49-F238E27FC236}">
                <a16:creationId xmlns:a16="http://schemas.microsoft.com/office/drawing/2014/main" id="{A2090C79-37E3-424A-A21F-677E72DBF926}"/>
              </a:ext>
            </a:extLst>
          </p:cNvPr>
          <p:cNvSpPr>
            <a:spLocks noGrp="1"/>
          </p:cNvSpPr>
          <p:nvPr>
            <p:ph idx="1"/>
          </p:nvPr>
        </p:nvSpPr>
        <p:spPr>
          <a:xfrm>
            <a:off x="590551" y="1524000"/>
            <a:ext cx="11008783" cy="4570414"/>
          </a:xfrm>
        </p:spPr>
        <p:txBody>
          <a:bodyPr/>
          <a:lstStyle/>
          <a:p>
            <a:pPr marL="0" indent="0"/>
            <a:r>
              <a:rPr lang="en-US" dirty="0"/>
              <a:t>WUR non-AP STA’s (cont.):</a:t>
            </a:r>
          </a:p>
          <a:p>
            <a:pPr>
              <a:buFont typeface="Arial" panose="020B0604020202020204" pitchFamily="34" charset="0"/>
              <a:buChar char="•"/>
            </a:pPr>
            <a:r>
              <a:rPr lang="en-US" dirty="0"/>
              <a:t>Protected WUR frame reception requires the STA to validate the frame (31.8.2)</a:t>
            </a:r>
          </a:p>
          <a:p>
            <a:pPr lvl="1">
              <a:buFont typeface="Arial" panose="020B0604020202020204" pitchFamily="34" charset="0"/>
              <a:buChar char="•"/>
            </a:pPr>
            <a:r>
              <a:rPr lang="en-US" dirty="0"/>
              <a:t>Is this part of the WURx functionality, or does the frame get passed to the PCR and validated there? It seems unlikely that the WURx could support this. Or is this just related to non-WUR PPDUS? (31.8.2)</a:t>
            </a:r>
          </a:p>
          <a:p>
            <a:pPr>
              <a:buFont typeface="Arial" panose="020B0604020202020204" pitchFamily="34" charset="0"/>
              <a:buChar char="•"/>
            </a:pPr>
            <a:r>
              <a:rPr lang="en-US" dirty="0"/>
              <a:t>WUR FDMA operation – when supported allows the for WUR PPDUs to the STA to be sent on an “offset channel” (31.9)</a:t>
            </a:r>
          </a:p>
          <a:p>
            <a:pPr lvl="1">
              <a:buFont typeface="Arial" panose="020B0604020202020204" pitchFamily="34" charset="0"/>
              <a:buChar char="•"/>
            </a:pPr>
            <a:r>
              <a:rPr lang="en-US" dirty="0"/>
              <a:t>The current text doesn’t state that the WURx needs to listen on that channel.</a:t>
            </a:r>
          </a:p>
          <a:p>
            <a:pPr>
              <a:buFont typeface="Arial" panose="020B0604020202020204" pitchFamily="34" charset="0"/>
              <a:buChar char="•"/>
            </a:pPr>
            <a:r>
              <a:rPr lang="en-US" dirty="0"/>
              <a:t>WUR Discovery uses the WURx to scan for WUR Discovery frames (WRU APs). (31.10)</a:t>
            </a:r>
          </a:p>
          <a:p>
            <a:pPr lvl="1">
              <a:buFont typeface="Arial" panose="020B0604020202020204" pitchFamily="34" charset="0"/>
              <a:buChar char="•"/>
            </a:pPr>
            <a:r>
              <a:rPr lang="en-US" dirty="0"/>
              <a:t>The current text doesn't stay that the WURx needs to do the scanning.</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315F3CD-5A15-4535-8E32-A59A94BEE7FB}"/>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3CA5E63-D136-4C5B-A847-D9121A80D89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46785E0-83F7-4DF7-8E6D-D9E0BFC978A0}"/>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607329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AA46-6849-4978-92B5-5E9908C466DE}"/>
              </a:ext>
            </a:extLst>
          </p:cNvPr>
          <p:cNvSpPr>
            <a:spLocks noGrp="1"/>
          </p:cNvSpPr>
          <p:nvPr>
            <p:ph type="title"/>
          </p:nvPr>
        </p:nvSpPr>
        <p:spPr>
          <a:xfrm>
            <a:off x="914401" y="685801"/>
            <a:ext cx="10361084" cy="685799"/>
          </a:xfrm>
        </p:spPr>
        <p:txBody>
          <a:bodyPr/>
          <a:lstStyle/>
          <a:p>
            <a:r>
              <a:rPr lang="en-US" dirty="0"/>
              <a:t>Wake-Up Radio PHY specification (32. [1]) </a:t>
            </a:r>
          </a:p>
        </p:txBody>
      </p:sp>
      <p:sp>
        <p:nvSpPr>
          <p:cNvPr id="3" name="Content Placeholder 2">
            <a:extLst>
              <a:ext uri="{FF2B5EF4-FFF2-40B4-BE49-F238E27FC236}">
                <a16:creationId xmlns:a16="http://schemas.microsoft.com/office/drawing/2014/main" id="{A2090C79-37E3-424A-A21F-677E72DBF926}"/>
              </a:ext>
            </a:extLst>
          </p:cNvPr>
          <p:cNvSpPr>
            <a:spLocks noGrp="1"/>
          </p:cNvSpPr>
          <p:nvPr>
            <p:ph idx="1"/>
          </p:nvPr>
        </p:nvSpPr>
        <p:spPr>
          <a:xfrm>
            <a:off x="145264" y="1750979"/>
            <a:ext cx="11899358" cy="3959260"/>
          </a:xfrm>
        </p:spPr>
        <p:txBody>
          <a:bodyPr/>
          <a:lstStyle/>
          <a:p>
            <a:pPr marL="0" indent="0"/>
            <a:r>
              <a:rPr lang="en-US" dirty="0"/>
              <a:t>WUR non-AP STAs are only briefly defined as:</a:t>
            </a:r>
            <a:endParaRPr lang="en-US" b="0" dirty="0"/>
          </a:p>
          <a:p>
            <a:r>
              <a:rPr lang="en-US" dirty="0"/>
              <a:t>“A WUR AP is a WUR transmitter STA. A WUR non-AP STA is a WUR receiver STA.”</a:t>
            </a:r>
          </a:p>
          <a:p>
            <a:pPr>
              <a:buFont typeface="Arial" panose="020B0604020202020204" pitchFamily="34" charset="0"/>
              <a:buChar char="•"/>
            </a:pPr>
            <a:r>
              <a:rPr lang="en-US" dirty="0"/>
              <a:t>This section discussed only discusses:</a:t>
            </a:r>
          </a:p>
          <a:p>
            <a:pPr lvl="1">
              <a:buFont typeface="Arial" panose="020B0604020202020204" pitchFamily="34" charset="0"/>
              <a:buChar char="•"/>
            </a:pPr>
            <a:r>
              <a:rPr lang="en-US" sz="2400" b="1" dirty="0">
                <a:cs typeface="+mn-cs"/>
              </a:rPr>
              <a:t>WUR transmitter STAs</a:t>
            </a:r>
          </a:p>
          <a:p>
            <a:pPr lvl="1">
              <a:buFont typeface="Arial" panose="020B0604020202020204" pitchFamily="34" charset="0"/>
              <a:buChar char="•"/>
            </a:pPr>
            <a:r>
              <a:rPr lang="en-US" sz="2400" b="1" dirty="0">
                <a:cs typeface="+mn-cs"/>
              </a:rPr>
              <a:t>WUR receiver STAs</a:t>
            </a:r>
          </a:p>
          <a:p>
            <a:pPr lvl="1">
              <a:buFont typeface="Arial" panose="020B0604020202020204" pitchFamily="34" charset="0"/>
              <a:buChar char="•"/>
            </a:pPr>
            <a:r>
              <a:rPr lang="en-US" dirty="0"/>
              <a:t>(SI - This seems to be in conflict with the way the MAC discusses these entities, there should be more naming constancy in the specification.)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315F3CD-5A15-4535-8E32-A59A94BEE7FB}"/>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3CA5E63-D136-4C5B-A847-D9121A80D89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46785E0-83F7-4DF7-8E6D-D9E0BFC978A0}"/>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682504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069AA-0797-4569-899C-BBD42E06420C}"/>
              </a:ext>
            </a:extLst>
          </p:cNvPr>
          <p:cNvSpPr>
            <a:spLocks noGrp="1"/>
          </p:cNvSpPr>
          <p:nvPr>
            <p:ph type="ctrTitle"/>
          </p:nvPr>
        </p:nvSpPr>
        <p:spPr/>
        <p:txBody>
          <a:bodyPr/>
          <a:lstStyle/>
          <a:p>
            <a:r>
              <a:rPr lang="en-US" dirty="0"/>
              <a:t>Discussion on Current Proposed Changes</a:t>
            </a:r>
          </a:p>
        </p:txBody>
      </p:sp>
      <p:sp>
        <p:nvSpPr>
          <p:cNvPr id="3" name="Subtitle 2">
            <a:extLst>
              <a:ext uri="{FF2B5EF4-FFF2-40B4-BE49-F238E27FC236}">
                <a16:creationId xmlns:a16="http://schemas.microsoft.com/office/drawing/2014/main" id="{B998AD53-8F5B-49CF-B5FD-2F8DA188280B}"/>
              </a:ext>
            </a:extLst>
          </p:cNvPr>
          <p:cNvSpPr>
            <a:spLocks noGrp="1"/>
          </p:cNvSpPr>
          <p:nvPr>
            <p:ph type="subTitle" idx="1"/>
          </p:nvPr>
        </p:nvSpPr>
        <p:spPr/>
        <p:txBody>
          <a:bodyPr/>
          <a:lstStyle/>
          <a:p>
            <a:endParaRPr lang="en-US" dirty="0"/>
          </a:p>
        </p:txBody>
      </p:sp>
      <p:sp>
        <p:nvSpPr>
          <p:cNvPr id="4" name="Date Placeholder 3">
            <a:extLst>
              <a:ext uri="{FF2B5EF4-FFF2-40B4-BE49-F238E27FC236}">
                <a16:creationId xmlns:a16="http://schemas.microsoft.com/office/drawing/2014/main" id="{7AC0FA38-27BB-46F5-B497-EC5BF660AA72}"/>
              </a:ext>
            </a:extLst>
          </p:cNvPr>
          <p:cNvSpPr>
            <a:spLocks noGrp="1"/>
          </p:cNvSpPr>
          <p:nvPr>
            <p:ph type="dt" idx="10"/>
          </p:nvPr>
        </p:nvSpPr>
        <p:spPr/>
        <p:txBody>
          <a:bodyPr/>
          <a:lstStyle/>
          <a:p>
            <a:r>
              <a:rPr lang="en-US" dirty="0"/>
              <a:t>January 2019</a:t>
            </a:r>
            <a:endParaRPr lang="en-GB" dirty="0"/>
          </a:p>
        </p:txBody>
      </p:sp>
      <p:sp>
        <p:nvSpPr>
          <p:cNvPr id="5" name="Footer Placeholder 4">
            <a:extLst>
              <a:ext uri="{FF2B5EF4-FFF2-40B4-BE49-F238E27FC236}">
                <a16:creationId xmlns:a16="http://schemas.microsoft.com/office/drawing/2014/main" id="{83BAEF8A-66A2-4B62-A6E6-7F5E2B658D5F}"/>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F8FCA6A3-81F0-4EBD-A84A-45F9E83322F1}"/>
              </a:ext>
            </a:extLst>
          </p:cNvPr>
          <p:cNvSpPr>
            <a:spLocks noGrp="1"/>
          </p:cNvSpPr>
          <p:nvPr>
            <p:ph type="sldNum" idx="12"/>
          </p:nvPr>
        </p:nvSpPr>
        <p:spPr/>
        <p:txBody>
          <a:bodyPr/>
          <a:lstStyle/>
          <a:p>
            <a:r>
              <a:rPr lang="en-GB" dirty="0"/>
              <a:t>Slide </a:t>
            </a:r>
            <a:fld id="{DE40C9FC-4879-4F20-9ECA-A574A90476B7}" type="slidenum">
              <a:rPr lang="en-GB" smtClean="0"/>
              <a:pPr/>
              <a:t>18</a:t>
            </a:fld>
            <a:endParaRPr lang="en-GB" dirty="0"/>
          </a:p>
        </p:txBody>
      </p:sp>
    </p:spTree>
    <p:extLst>
      <p:ext uri="{BB962C8B-B14F-4D97-AF65-F5344CB8AC3E}">
        <p14:creationId xmlns:p14="http://schemas.microsoft.com/office/powerpoint/2010/main" val="807814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B36F05-5898-42AE-874C-B88DBBB0E23C}"/>
              </a:ext>
            </a:extLst>
          </p:cNvPr>
          <p:cNvSpPr>
            <a:spLocks noGrp="1"/>
          </p:cNvSpPr>
          <p:nvPr>
            <p:ph type="title"/>
          </p:nvPr>
        </p:nvSpPr>
        <p:spPr/>
        <p:txBody>
          <a:bodyPr/>
          <a:lstStyle/>
          <a:p>
            <a:r>
              <a:rPr lang="en-US" dirty="0"/>
              <a:t>Current Proposed Descriptions</a:t>
            </a:r>
          </a:p>
        </p:txBody>
      </p:sp>
      <p:sp>
        <p:nvSpPr>
          <p:cNvPr id="8" name="Content Placeholder 7">
            <a:extLst>
              <a:ext uri="{FF2B5EF4-FFF2-40B4-BE49-F238E27FC236}">
                <a16:creationId xmlns:a16="http://schemas.microsoft.com/office/drawing/2014/main" id="{78DD6C81-927D-4DB0-913B-0AC7B6E62F24}"/>
              </a:ext>
            </a:extLst>
          </p:cNvPr>
          <p:cNvSpPr>
            <a:spLocks noGrp="1"/>
          </p:cNvSpPr>
          <p:nvPr>
            <p:ph idx="1"/>
          </p:nvPr>
        </p:nvSpPr>
        <p:spPr>
          <a:xfrm>
            <a:off x="570443" y="1600200"/>
            <a:ext cx="11048999" cy="4570414"/>
          </a:xfrm>
        </p:spPr>
        <p:txBody>
          <a:bodyPr/>
          <a:lstStyle/>
          <a:p>
            <a:r>
              <a:rPr lang="en-US" b="0" dirty="0"/>
              <a:t>“</a:t>
            </a:r>
            <a:r>
              <a:rPr lang="en-GB" b="0" dirty="0"/>
              <a:t>A WUR AP is a non-HT, HT, VHT, or HE AP that is capable of transmitting a WUR PPDU. A WUR non-AP STA is a non-HT, HT, VHT, or HE non-AP STA that is capable of receiving a WUR PPDU and is not capable of transmitting a WUR PPDU. </a:t>
            </a:r>
            <a:r>
              <a:rPr lang="en-GB" b="0" i="1" dirty="0"/>
              <a:t>(#56) </a:t>
            </a:r>
            <a:r>
              <a:rPr lang="en-GB" b="0" dirty="0"/>
              <a:t>A WUR non-AP STA has a capability to receive a WUR PPDU at a very low power consumption less than 1 milliwatt.</a:t>
            </a:r>
            <a:r>
              <a:rPr lang="en-GB" b="0" i="1" dirty="0"/>
              <a:t>”</a:t>
            </a:r>
            <a:r>
              <a:rPr lang="en-GB" b="0" dirty="0"/>
              <a:t> </a:t>
            </a:r>
            <a:r>
              <a:rPr lang="en-US" b="0" dirty="0"/>
              <a:t>[3]</a:t>
            </a:r>
          </a:p>
          <a:p>
            <a:r>
              <a:rPr lang="en-US" dirty="0"/>
              <a:t>Is this definition adequate?</a:t>
            </a:r>
          </a:p>
          <a:p>
            <a:r>
              <a:rPr lang="en-US" dirty="0"/>
              <a:t>Doesn’t a WUR AP also need to be able to configure a WUR mode? (Are these  typical AP capabilities?)</a:t>
            </a:r>
          </a:p>
          <a:p>
            <a:r>
              <a:rPr lang="en-US" dirty="0"/>
              <a:t>Doesn’t a WUR non-AP STA also need to be able to configure a WRU mode and also operate in activate the mode?  (Are these PCR capabilities?) </a:t>
            </a:r>
          </a:p>
        </p:txBody>
      </p:sp>
      <p:sp>
        <p:nvSpPr>
          <p:cNvPr id="6" name="Slide Number Placeholder 5">
            <a:extLst>
              <a:ext uri="{FF2B5EF4-FFF2-40B4-BE49-F238E27FC236}">
                <a16:creationId xmlns:a16="http://schemas.microsoft.com/office/drawing/2014/main" id="{B35C6487-446B-458B-880E-F249F638D447}"/>
              </a:ext>
            </a:extLst>
          </p:cNvPr>
          <p:cNvSpPr>
            <a:spLocks noGrp="1"/>
          </p:cNvSpPr>
          <p:nvPr>
            <p:ph type="sldNum" idx="12"/>
          </p:nvPr>
        </p:nvSpPr>
        <p:spPr/>
        <p:txBody>
          <a:bodyPr/>
          <a:lstStyle/>
          <a:p>
            <a:r>
              <a:rPr lang="en-GB" dirty="0"/>
              <a:t>Slide </a:t>
            </a:r>
            <a:fld id="{DE40C9FC-4879-4F20-9ECA-A574A90476B7}" type="slidenum">
              <a:rPr lang="en-GB" smtClean="0"/>
              <a:pPr/>
              <a:t>19</a:t>
            </a:fld>
            <a:endParaRPr lang="en-GB" dirty="0"/>
          </a:p>
        </p:txBody>
      </p:sp>
      <p:sp>
        <p:nvSpPr>
          <p:cNvPr id="5" name="Footer Placeholder 4">
            <a:extLst>
              <a:ext uri="{FF2B5EF4-FFF2-40B4-BE49-F238E27FC236}">
                <a16:creationId xmlns:a16="http://schemas.microsoft.com/office/drawing/2014/main" id="{A8C44C23-31F7-4760-9730-FBD47043AF9C}"/>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5583DB45-2C67-4955-8CC5-CF9D9172D215}"/>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265077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524000"/>
            <a:ext cx="10475383" cy="411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continues the discussion on the nomenclature currently used in the TGba draft amendment (IEEE P802.11ba/D1.0).   The intent of this document is to continue the  discussion held in the ARC SC session held on AM1, Wednesday 14 November.  Addressing the action item: </a:t>
            </a: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a:t>
            </a:r>
            <a:r>
              <a:rPr lang="en-US" dirty="0"/>
              <a:t>ARC folks, look at the latest 11ba draft, and see if the concepts are consistent, when read from this point of view, of a “capability” (from 11/18/2018r0) With the intent to progress understanding so that </a:t>
            </a:r>
            <a:r>
              <a:rPr lang="en-GB" dirty="0"/>
              <a:t>so that agreement can be reached on the TGba nomenclature.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B36F05-5898-42AE-874C-B88DBBB0E23C}"/>
              </a:ext>
            </a:extLst>
          </p:cNvPr>
          <p:cNvSpPr>
            <a:spLocks noGrp="1"/>
          </p:cNvSpPr>
          <p:nvPr>
            <p:ph type="title"/>
          </p:nvPr>
        </p:nvSpPr>
        <p:spPr>
          <a:xfrm>
            <a:off x="914401" y="685801"/>
            <a:ext cx="10361084" cy="304799"/>
          </a:xfrm>
        </p:spPr>
        <p:txBody>
          <a:bodyPr/>
          <a:lstStyle/>
          <a:p>
            <a:r>
              <a:rPr lang="en-US" dirty="0"/>
              <a:t>Current Proposed WUR Frames Description</a:t>
            </a:r>
          </a:p>
        </p:txBody>
      </p:sp>
      <p:sp>
        <p:nvSpPr>
          <p:cNvPr id="8" name="Content Placeholder 7">
            <a:extLst>
              <a:ext uri="{FF2B5EF4-FFF2-40B4-BE49-F238E27FC236}">
                <a16:creationId xmlns:a16="http://schemas.microsoft.com/office/drawing/2014/main" id="{78DD6C81-927D-4DB0-913B-0AC7B6E62F24}"/>
              </a:ext>
            </a:extLst>
          </p:cNvPr>
          <p:cNvSpPr>
            <a:spLocks noGrp="1"/>
          </p:cNvSpPr>
          <p:nvPr>
            <p:ph idx="1"/>
          </p:nvPr>
        </p:nvSpPr>
        <p:spPr>
          <a:xfrm>
            <a:off x="570443" y="1069976"/>
            <a:ext cx="11316757" cy="5405438"/>
          </a:xfrm>
        </p:spPr>
        <p:txBody>
          <a:bodyPr/>
          <a:lstStyle/>
          <a:p>
            <a:pPr lvl="0"/>
            <a:r>
              <a:rPr lang="en-US" b="0" dirty="0"/>
              <a:t>“</a:t>
            </a:r>
            <a:r>
              <a:rPr lang="en-GB" b="0" dirty="0"/>
              <a:t>A WUR PPDU carries a WUR frame. Four WUR frames are defined: </a:t>
            </a:r>
            <a:r>
              <a:rPr lang="en-GB" b="0" i="1" dirty="0"/>
              <a:t>(#489, 59 )</a:t>
            </a:r>
          </a:p>
          <a:p>
            <a:pPr lvl="0"/>
            <a:r>
              <a:rPr lang="en-GB" b="0" dirty="0"/>
              <a:t>The WUR Beacon frame helps mainting timing synchronizaiton between a WUR non-AP STA and the WUR AP and enables the WUR duty cycle operation. </a:t>
            </a:r>
            <a:r>
              <a:rPr lang="en-GB" b="0" i="1" dirty="0"/>
              <a:t>(#489, 59)</a:t>
            </a:r>
            <a:endParaRPr lang="en-US" b="0" dirty="0"/>
          </a:p>
          <a:p>
            <a:pPr lvl="0"/>
            <a:r>
              <a:rPr lang="en-GB" b="0" dirty="0"/>
              <a:t>The WUR Wake-up frame provides notification to the WUR non-AP STA(s) that the WUR AP has buffered data for the WUR non-AP STA(s), which enables the WUR non-AP STAs to remain in power save for longer periods of time and enables the WUR non-AP STAs to react to incoming traffic and critical update of BSS parameters with low latency. </a:t>
            </a:r>
            <a:r>
              <a:rPr lang="en-GB" b="0" i="1" dirty="0"/>
              <a:t>(#489, 59)</a:t>
            </a:r>
            <a:endParaRPr lang="en-US" b="0" dirty="0"/>
          </a:p>
          <a:p>
            <a:pPr lvl="0"/>
            <a:r>
              <a:rPr lang="en-GB" b="0" dirty="0"/>
              <a:t>The WUR Discovery frame supports low power discovery of WUR APs. </a:t>
            </a:r>
            <a:r>
              <a:rPr lang="en-GB" b="0" i="1" dirty="0"/>
              <a:t>(#489, 59)</a:t>
            </a:r>
            <a:endParaRPr lang="en-US" b="0" dirty="0"/>
          </a:p>
          <a:p>
            <a:pPr lvl="0"/>
            <a:r>
              <a:rPr lang="en-GB" b="0" dirty="0"/>
              <a:t>The WUR Vendor Specific frame supports a vendor specific operation.</a:t>
            </a:r>
            <a:r>
              <a:rPr lang="en-GB" b="0" i="1" dirty="0"/>
              <a:t>(#489, 59)” </a:t>
            </a:r>
            <a:r>
              <a:rPr lang="en-US" b="0" dirty="0"/>
              <a:t>[3]</a:t>
            </a:r>
          </a:p>
          <a:p>
            <a:r>
              <a:rPr lang="en-US" dirty="0"/>
              <a:t>Is this description of these frames adequate?</a:t>
            </a:r>
          </a:p>
          <a:p>
            <a:r>
              <a:rPr lang="en-US" dirty="0"/>
              <a:t>Do these frames need additional context as to when these frames are used?</a:t>
            </a:r>
          </a:p>
          <a:p>
            <a:r>
              <a:rPr lang="en-US" dirty="0"/>
              <a:t>Do the WUR configuration MAC frames need to be provided?</a:t>
            </a:r>
          </a:p>
        </p:txBody>
      </p:sp>
      <p:sp>
        <p:nvSpPr>
          <p:cNvPr id="6" name="Slide Number Placeholder 5">
            <a:extLst>
              <a:ext uri="{FF2B5EF4-FFF2-40B4-BE49-F238E27FC236}">
                <a16:creationId xmlns:a16="http://schemas.microsoft.com/office/drawing/2014/main" id="{B35C6487-446B-458B-880E-F249F638D447}"/>
              </a:ext>
            </a:extLst>
          </p:cNvPr>
          <p:cNvSpPr>
            <a:spLocks noGrp="1"/>
          </p:cNvSpPr>
          <p:nvPr>
            <p:ph type="sldNum" idx="12"/>
          </p:nvPr>
        </p:nvSpPr>
        <p:spPr/>
        <p:txBody>
          <a:bodyPr/>
          <a:lstStyle/>
          <a:p>
            <a:r>
              <a:rPr lang="en-GB" dirty="0"/>
              <a:t>Slide </a:t>
            </a:r>
            <a:fld id="{DE40C9FC-4879-4F20-9ECA-A574A90476B7}" type="slidenum">
              <a:rPr lang="en-GB" smtClean="0"/>
              <a:pPr/>
              <a:t>20</a:t>
            </a:fld>
            <a:endParaRPr lang="en-GB" dirty="0"/>
          </a:p>
        </p:txBody>
      </p:sp>
      <p:sp>
        <p:nvSpPr>
          <p:cNvPr id="5" name="Footer Placeholder 4">
            <a:extLst>
              <a:ext uri="{FF2B5EF4-FFF2-40B4-BE49-F238E27FC236}">
                <a16:creationId xmlns:a16="http://schemas.microsoft.com/office/drawing/2014/main" id="{A8C44C23-31F7-4760-9730-FBD47043AF9C}"/>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5583DB45-2C67-4955-8CC5-CF9D9172D215}"/>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433845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524000"/>
            <a:ext cx="10361084" cy="4951413"/>
          </a:xfrm>
        </p:spPr>
        <p:txBody>
          <a:bodyPr/>
          <a:lstStyle/>
          <a:p>
            <a:pPr marL="457200" indent="-457200">
              <a:buFont typeface="+mj-lt"/>
              <a:buAutoNum type="arabicPeriod"/>
            </a:pPr>
            <a:r>
              <a:rPr lang="en-GB" sz="1800" dirty="0">
                <a:hlinkClick r:id="rId3"/>
              </a:rPr>
              <a:t>IEEE P802.11ba™/D1.0</a:t>
            </a:r>
            <a:r>
              <a:rPr lang="en-US" sz="1800" b="0" dirty="0"/>
              <a:t>; Draft STANDARD for Information Technology; Telecommunications and information exchange between systems; Local and metropolitan area networks; Specific requirements; Part 11: Wireless LAN Medium Access Control (MAC) and Physical Layer (PHY) specifications; Amendment 9: Wake-Up Radio Operation; August 2018</a:t>
            </a:r>
          </a:p>
          <a:p>
            <a:pPr marL="457200" indent="-457200">
              <a:buFont typeface="+mj-lt"/>
              <a:buAutoNum type="arabicPeriod"/>
            </a:pPr>
            <a:r>
              <a:rPr lang="en-GB" sz="1800" dirty="0">
                <a:hlinkClick r:id="rId4"/>
              </a:rPr>
              <a:t>IEEE P802.11REVmd_D2.0.pdf</a:t>
            </a:r>
            <a:r>
              <a:rPr lang="en-GB" sz="1800" dirty="0"/>
              <a:t>; </a:t>
            </a:r>
            <a:r>
              <a:rPr lang="en-GB" sz="1800" b="0" dirty="0"/>
              <a:t>Draft Standard for Information technology; Telecommunications and information exchange between systems; Local and metropolitan area networks; Specific requirements; Part 11: Wireless LAN Medium Access Control (MAC) and Physical Layer (PHY) Specifications; September 2018</a:t>
            </a:r>
          </a:p>
          <a:p>
            <a:pPr marL="457200" indent="-457200">
              <a:buFont typeface="+mj-lt"/>
              <a:buAutoNum type="arabicPeriod"/>
            </a:pPr>
            <a:r>
              <a:rPr lang="en-US" sz="1800" dirty="0">
                <a:hlinkClick r:id="rId5"/>
              </a:rPr>
              <a:t>11-19/0021r2</a:t>
            </a:r>
            <a:r>
              <a:rPr lang="en-US" sz="1800" dirty="0"/>
              <a:t> - CR clause 4 - Minyoung Park (Intel Corp.)</a:t>
            </a:r>
          </a:p>
          <a:p>
            <a:pPr marL="457200" indent="-457200">
              <a:buFont typeface="+mj-lt"/>
              <a:buAutoNum type="arabicPeriod"/>
            </a:pPr>
            <a:r>
              <a:rPr lang="en-GB" sz="1800" b="0" dirty="0">
                <a:hlinkClick r:id="rId6"/>
              </a:rPr>
              <a:t>11-16/1045r9</a:t>
            </a:r>
            <a:r>
              <a:rPr lang="en-GB" sz="1800" b="0" dirty="0"/>
              <a:t>  </a:t>
            </a:r>
            <a:r>
              <a:rPr lang="en-US" sz="1800" dirty="0"/>
              <a:t>- 802.11 WUR PAR</a:t>
            </a:r>
          </a:p>
          <a:p>
            <a:pPr marL="457200" indent="-457200">
              <a:buFont typeface="+mj-lt"/>
              <a:buAutoNum type="arabicPeriod"/>
            </a:pPr>
            <a:r>
              <a:rPr lang="en-US" sz="1800" dirty="0">
                <a:hlinkClick r:id="rId7"/>
              </a:rPr>
              <a:t>11-19/0053r2</a:t>
            </a:r>
            <a:r>
              <a:rPr lang="en-US" sz="1800" dirty="0"/>
              <a:t> - PHY CR for Clause 32 - Minyoung (Intel Corporation)</a:t>
            </a:r>
          </a:p>
          <a:p>
            <a:pPr marL="457200" indent="-457200">
              <a:buFont typeface="+mj-lt"/>
              <a:buAutoNum type="arabicPeriod"/>
            </a:pPr>
            <a:r>
              <a:rPr lang="en-US" sz="1800" dirty="0">
                <a:hlinkClick r:id="rId8"/>
              </a:rPr>
              <a:t>11-19/0029r1</a:t>
            </a:r>
            <a:r>
              <a:rPr lang="en-US" sz="1800" dirty="0"/>
              <a:t> - Comment Resolution for Miscellaneous Topic Part II - Po-Kai Huang (Intel)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DCB352C-925E-4A3A-B2C6-00D940AE04AC}"/>
              </a:ext>
            </a:extLst>
          </p:cNvPr>
          <p:cNvSpPr/>
          <p:nvPr/>
        </p:nvSpPr>
        <p:spPr bwMode="auto">
          <a:xfrm>
            <a:off x="6762536" y="3273314"/>
            <a:ext cx="3753064" cy="221308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WUR AP Device</a:t>
            </a:r>
          </a:p>
        </p:txBody>
      </p:sp>
      <p:sp>
        <p:nvSpPr>
          <p:cNvPr id="11" name="Rectangle 10">
            <a:extLst>
              <a:ext uri="{FF2B5EF4-FFF2-40B4-BE49-F238E27FC236}">
                <a16:creationId xmlns:a16="http://schemas.microsoft.com/office/drawing/2014/main" id="{A8938E38-517C-4F28-8A84-7E685F3F434D}"/>
              </a:ext>
            </a:extLst>
          </p:cNvPr>
          <p:cNvSpPr/>
          <p:nvPr/>
        </p:nvSpPr>
        <p:spPr bwMode="auto">
          <a:xfrm>
            <a:off x="1796816" y="3273314"/>
            <a:ext cx="2316701" cy="221308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WUR AP Device</a:t>
            </a:r>
          </a:p>
        </p:txBody>
      </p:sp>
      <p:sp>
        <p:nvSpPr>
          <p:cNvPr id="2" name="Title 1">
            <a:extLst>
              <a:ext uri="{FF2B5EF4-FFF2-40B4-BE49-F238E27FC236}">
                <a16:creationId xmlns:a16="http://schemas.microsoft.com/office/drawing/2014/main" id="{3564EA0D-0FC5-4457-AA6A-B52997AA5590}"/>
              </a:ext>
            </a:extLst>
          </p:cNvPr>
          <p:cNvSpPr>
            <a:spLocks noGrp="1"/>
          </p:cNvSpPr>
          <p:nvPr>
            <p:ph type="title"/>
          </p:nvPr>
        </p:nvSpPr>
        <p:spPr>
          <a:xfrm>
            <a:off x="929217" y="606425"/>
            <a:ext cx="10361084" cy="1065213"/>
          </a:xfrm>
        </p:spPr>
        <p:txBody>
          <a:bodyPr/>
          <a:lstStyle/>
          <a:p>
            <a:r>
              <a:rPr lang="en-US" dirty="0"/>
              <a:t>Possible Architectures Views</a:t>
            </a:r>
          </a:p>
        </p:txBody>
      </p:sp>
      <p:sp>
        <p:nvSpPr>
          <p:cNvPr id="4" name="Slide Number Placeholder 3">
            <a:extLst>
              <a:ext uri="{FF2B5EF4-FFF2-40B4-BE49-F238E27FC236}">
                <a16:creationId xmlns:a16="http://schemas.microsoft.com/office/drawing/2014/main" id="{17EC04B4-69D8-4823-A89D-ED4696516182}"/>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02B6250-CC4E-4CEF-8CBA-9636C8291EE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3C7691F-700A-4BCB-92CD-AF6E1C823BB9}"/>
              </a:ext>
            </a:extLst>
          </p:cNvPr>
          <p:cNvSpPr>
            <a:spLocks noGrp="1"/>
          </p:cNvSpPr>
          <p:nvPr>
            <p:ph type="dt" idx="15"/>
          </p:nvPr>
        </p:nvSpPr>
        <p:spPr/>
        <p:txBody>
          <a:bodyPr/>
          <a:lstStyle/>
          <a:p>
            <a:r>
              <a:rPr lang="en-US" dirty="0"/>
              <a:t>January 2019</a:t>
            </a:r>
            <a:endParaRPr lang="en-GB" dirty="0"/>
          </a:p>
        </p:txBody>
      </p:sp>
      <p:sp>
        <p:nvSpPr>
          <p:cNvPr id="7" name="TextBox 6">
            <a:extLst>
              <a:ext uri="{FF2B5EF4-FFF2-40B4-BE49-F238E27FC236}">
                <a16:creationId xmlns:a16="http://schemas.microsoft.com/office/drawing/2014/main" id="{094F1EDA-052E-4874-9045-DB66DBE9DA06}"/>
              </a:ext>
            </a:extLst>
          </p:cNvPr>
          <p:cNvSpPr txBox="1"/>
          <p:nvPr/>
        </p:nvSpPr>
        <p:spPr>
          <a:xfrm>
            <a:off x="2179099" y="2057399"/>
            <a:ext cx="1524000" cy="461665"/>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dirty="0">
                <a:solidFill>
                  <a:schemeClr val="tx1"/>
                </a:solidFill>
              </a:rPr>
              <a:t>WUR AP</a:t>
            </a:r>
          </a:p>
        </p:txBody>
      </p:sp>
      <p:sp>
        <p:nvSpPr>
          <p:cNvPr id="8" name="TextBox 7">
            <a:extLst>
              <a:ext uri="{FF2B5EF4-FFF2-40B4-BE49-F238E27FC236}">
                <a16:creationId xmlns:a16="http://schemas.microsoft.com/office/drawing/2014/main" id="{352C2DFB-F3A3-47C7-B50F-72449861082F}"/>
              </a:ext>
            </a:extLst>
          </p:cNvPr>
          <p:cNvSpPr txBox="1"/>
          <p:nvPr/>
        </p:nvSpPr>
        <p:spPr>
          <a:xfrm>
            <a:off x="7113277" y="2057400"/>
            <a:ext cx="3085740" cy="461665"/>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dirty="0">
                <a:solidFill>
                  <a:schemeClr val="tx1"/>
                </a:solidFill>
              </a:rPr>
              <a:t>WUR non-AP STA</a:t>
            </a:r>
          </a:p>
        </p:txBody>
      </p:sp>
      <p:sp>
        <p:nvSpPr>
          <p:cNvPr id="9" name="TextBox 8">
            <a:extLst>
              <a:ext uri="{FF2B5EF4-FFF2-40B4-BE49-F238E27FC236}">
                <a16:creationId xmlns:a16="http://schemas.microsoft.com/office/drawing/2014/main" id="{13B35F2B-13DD-4D35-AA00-F0F467D604D5}"/>
              </a:ext>
            </a:extLst>
          </p:cNvPr>
          <p:cNvSpPr txBox="1"/>
          <p:nvPr/>
        </p:nvSpPr>
        <p:spPr>
          <a:xfrm>
            <a:off x="2193167" y="3427185"/>
            <a:ext cx="1524000" cy="461665"/>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dirty="0">
                <a:solidFill>
                  <a:schemeClr val="tx1"/>
                </a:solidFill>
              </a:rPr>
              <a:t>WUR AP</a:t>
            </a:r>
          </a:p>
        </p:txBody>
      </p:sp>
      <p:sp>
        <p:nvSpPr>
          <p:cNvPr id="10" name="TextBox 9">
            <a:extLst>
              <a:ext uri="{FF2B5EF4-FFF2-40B4-BE49-F238E27FC236}">
                <a16:creationId xmlns:a16="http://schemas.microsoft.com/office/drawing/2014/main" id="{BA1AFC9D-1957-4B3B-BFDA-57BBA5DFAB0C}"/>
              </a:ext>
            </a:extLst>
          </p:cNvPr>
          <p:cNvSpPr txBox="1"/>
          <p:nvPr/>
        </p:nvSpPr>
        <p:spPr>
          <a:xfrm>
            <a:off x="7082797" y="3427185"/>
            <a:ext cx="3085740" cy="461665"/>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dirty="0">
                <a:solidFill>
                  <a:schemeClr val="tx1"/>
                </a:solidFill>
              </a:rPr>
              <a:t>WUR non-AP STA</a:t>
            </a:r>
          </a:p>
        </p:txBody>
      </p:sp>
      <p:sp>
        <p:nvSpPr>
          <p:cNvPr id="12" name="TextBox 11">
            <a:extLst>
              <a:ext uri="{FF2B5EF4-FFF2-40B4-BE49-F238E27FC236}">
                <a16:creationId xmlns:a16="http://schemas.microsoft.com/office/drawing/2014/main" id="{15E31C20-EE7B-4EFD-B9EB-E44CB9AB4162}"/>
              </a:ext>
            </a:extLst>
          </p:cNvPr>
          <p:cNvSpPr txBox="1"/>
          <p:nvPr/>
        </p:nvSpPr>
        <p:spPr>
          <a:xfrm>
            <a:off x="2172065" y="4120740"/>
            <a:ext cx="1524000" cy="461665"/>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dirty="0">
                <a:solidFill>
                  <a:schemeClr val="tx1"/>
                </a:solidFill>
              </a:rPr>
              <a:t>WUR Tx</a:t>
            </a:r>
          </a:p>
        </p:txBody>
      </p:sp>
      <p:sp>
        <p:nvSpPr>
          <p:cNvPr id="17" name="TextBox 16">
            <a:extLst>
              <a:ext uri="{FF2B5EF4-FFF2-40B4-BE49-F238E27FC236}">
                <a16:creationId xmlns:a16="http://schemas.microsoft.com/office/drawing/2014/main" id="{86F3DAF7-031E-48A2-A5AF-8AD31B2578F3}"/>
              </a:ext>
            </a:extLst>
          </p:cNvPr>
          <p:cNvSpPr txBox="1"/>
          <p:nvPr/>
        </p:nvSpPr>
        <p:spPr>
          <a:xfrm>
            <a:off x="7082797" y="4126391"/>
            <a:ext cx="3085740" cy="461665"/>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dirty="0">
                <a:solidFill>
                  <a:schemeClr val="tx1"/>
                </a:solidFill>
              </a:rPr>
              <a:t>WURx</a:t>
            </a:r>
          </a:p>
        </p:txBody>
      </p:sp>
      <p:sp>
        <p:nvSpPr>
          <p:cNvPr id="18" name="Arrow: Right 17">
            <a:extLst>
              <a:ext uri="{FF2B5EF4-FFF2-40B4-BE49-F238E27FC236}">
                <a16:creationId xmlns:a16="http://schemas.microsoft.com/office/drawing/2014/main" id="{D63A06F4-E502-4FA7-ADF3-52473ACA903B}"/>
              </a:ext>
            </a:extLst>
          </p:cNvPr>
          <p:cNvSpPr/>
          <p:nvPr/>
        </p:nvSpPr>
        <p:spPr bwMode="auto">
          <a:xfrm>
            <a:off x="3696065" y="4225959"/>
            <a:ext cx="3417212" cy="356446"/>
          </a:xfrm>
          <a:prstGeom prst="rightArrow">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0" name="Arrow: Left-Right 19">
            <a:extLst>
              <a:ext uri="{FF2B5EF4-FFF2-40B4-BE49-F238E27FC236}">
                <a16:creationId xmlns:a16="http://schemas.microsoft.com/office/drawing/2014/main" id="{A654B8D3-099D-4414-B41F-7D119788DD53}"/>
              </a:ext>
            </a:extLst>
          </p:cNvPr>
          <p:cNvSpPr/>
          <p:nvPr/>
        </p:nvSpPr>
        <p:spPr bwMode="auto">
          <a:xfrm>
            <a:off x="3711305" y="3429000"/>
            <a:ext cx="3386732" cy="461665"/>
          </a:xfrm>
          <a:prstGeom prst="leftRightArrow">
            <a:avLst/>
          </a:prstGeom>
          <a:solidFill>
            <a:schemeClr val="accent2">
              <a:lumMod val="75000"/>
            </a:schemeClr>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1" name="Arrow: Left-Right 20">
            <a:extLst>
              <a:ext uri="{FF2B5EF4-FFF2-40B4-BE49-F238E27FC236}">
                <a16:creationId xmlns:a16="http://schemas.microsoft.com/office/drawing/2014/main" id="{E24012B9-E064-40AE-A9D0-0E1891A43C45}"/>
              </a:ext>
            </a:extLst>
          </p:cNvPr>
          <p:cNvSpPr/>
          <p:nvPr/>
        </p:nvSpPr>
        <p:spPr bwMode="auto">
          <a:xfrm>
            <a:off x="3696065" y="2051748"/>
            <a:ext cx="3386732" cy="461665"/>
          </a:xfrm>
          <a:prstGeom prst="leftRightArrow">
            <a:avLst/>
          </a:prstGeom>
          <a:solidFill>
            <a:schemeClr val="accent2">
              <a:lumMod val="75000"/>
            </a:schemeClr>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92D021A5-D23D-4E0B-B016-3BFD52E868D7}"/>
              </a:ext>
            </a:extLst>
          </p:cNvPr>
          <p:cNvSpPr txBox="1"/>
          <p:nvPr/>
        </p:nvSpPr>
        <p:spPr>
          <a:xfrm>
            <a:off x="228600" y="1905000"/>
            <a:ext cx="1447800" cy="461665"/>
          </a:xfrm>
          <a:prstGeom prst="rect">
            <a:avLst/>
          </a:prstGeom>
          <a:noFill/>
        </p:spPr>
        <p:txBody>
          <a:bodyPr wrap="square" rtlCol="0">
            <a:spAutoFit/>
          </a:bodyPr>
          <a:lstStyle/>
          <a:p>
            <a:r>
              <a:rPr lang="en-US" dirty="0">
                <a:solidFill>
                  <a:schemeClr val="tx1"/>
                </a:solidFill>
              </a:rPr>
              <a:t>“New”</a:t>
            </a:r>
          </a:p>
        </p:txBody>
      </p:sp>
      <p:sp>
        <p:nvSpPr>
          <p:cNvPr id="23" name="TextBox 22">
            <a:extLst>
              <a:ext uri="{FF2B5EF4-FFF2-40B4-BE49-F238E27FC236}">
                <a16:creationId xmlns:a16="http://schemas.microsoft.com/office/drawing/2014/main" id="{8E84B5D2-2E7A-49B0-8A3A-90B51F64EEB9}"/>
              </a:ext>
            </a:extLst>
          </p:cNvPr>
          <p:cNvSpPr txBox="1"/>
          <p:nvPr/>
        </p:nvSpPr>
        <p:spPr>
          <a:xfrm>
            <a:off x="253810" y="3918192"/>
            <a:ext cx="1263692" cy="461665"/>
          </a:xfrm>
          <a:prstGeom prst="rect">
            <a:avLst/>
          </a:prstGeom>
          <a:noFill/>
        </p:spPr>
        <p:txBody>
          <a:bodyPr wrap="square" rtlCol="0">
            <a:spAutoFit/>
          </a:bodyPr>
          <a:lstStyle/>
          <a:p>
            <a:r>
              <a:rPr lang="en-US" dirty="0">
                <a:solidFill>
                  <a:schemeClr val="tx1"/>
                </a:solidFill>
              </a:rPr>
              <a:t>D 1.0?</a:t>
            </a:r>
          </a:p>
        </p:txBody>
      </p:sp>
      <p:sp>
        <p:nvSpPr>
          <p:cNvPr id="24" name="TextBox 23">
            <a:extLst>
              <a:ext uri="{FF2B5EF4-FFF2-40B4-BE49-F238E27FC236}">
                <a16:creationId xmlns:a16="http://schemas.microsoft.com/office/drawing/2014/main" id="{3F35BAC9-54FE-455D-8884-8C85DC455868}"/>
              </a:ext>
            </a:extLst>
          </p:cNvPr>
          <p:cNvSpPr txBox="1"/>
          <p:nvPr/>
        </p:nvSpPr>
        <p:spPr>
          <a:xfrm>
            <a:off x="10658455" y="2758131"/>
            <a:ext cx="1263692" cy="461665"/>
          </a:xfrm>
          <a:prstGeom prst="rect">
            <a:avLst/>
          </a:prstGeom>
          <a:noFill/>
        </p:spPr>
        <p:txBody>
          <a:bodyPr wrap="square" rtlCol="0">
            <a:spAutoFit/>
          </a:bodyPr>
          <a:lstStyle/>
          <a:p>
            <a:r>
              <a:rPr lang="en-US" dirty="0">
                <a:solidFill>
                  <a:schemeClr val="tx1"/>
                </a:solidFill>
              </a:rPr>
              <a:t>PCR</a:t>
            </a:r>
          </a:p>
        </p:txBody>
      </p:sp>
      <p:cxnSp>
        <p:nvCxnSpPr>
          <p:cNvPr id="26" name="Straight Arrow Connector 25">
            <a:extLst>
              <a:ext uri="{FF2B5EF4-FFF2-40B4-BE49-F238E27FC236}">
                <a16:creationId xmlns:a16="http://schemas.microsoft.com/office/drawing/2014/main" id="{3637AABA-C714-4ED5-B8E7-815C9A769402}"/>
              </a:ext>
            </a:extLst>
          </p:cNvPr>
          <p:cNvCxnSpPr>
            <a:stCxn id="24" idx="1"/>
          </p:cNvCxnSpPr>
          <p:nvPr/>
        </p:nvCxnSpPr>
        <p:spPr bwMode="auto">
          <a:xfrm flipH="1">
            <a:off x="9906000" y="2988964"/>
            <a:ext cx="752455" cy="438221"/>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28" name="Straight Connector 27">
            <a:extLst>
              <a:ext uri="{FF2B5EF4-FFF2-40B4-BE49-F238E27FC236}">
                <a16:creationId xmlns:a16="http://schemas.microsoft.com/office/drawing/2014/main" id="{E49E098A-48C3-4B95-9666-CC4189B6EB2C}"/>
              </a:ext>
            </a:extLst>
          </p:cNvPr>
          <p:cNvCxnSpPr/>
          <p:nvPr/>
        </p:nvCxnSpPr>
        <p:spPr bwMode="auto">
          <a:xfrm>
            <a:off x="253810" y="2758131"/>
            <a:ext cx="1166833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Oval 30">
            <a:extLst>
              <a:ext uri="{FF2B5EF4-FFF2-40B4-BE49-F238E27FC236}">
                <a16:creationId xmlns:a16="http://schemas.microsoft.com/office/drawing/2014/main" id="{F895426C-317D-4625-9C21-7C24D6C64611}"/>
              </a:ext>
            </a:extLst>
          </p:cNvPr>
          <p:cNvSpPr/>
          <p:nvPr/>
        </p:nvSpPr>
        <p:spPr bwMode="auto">
          <a:xfrm>
            <a:off x="1517502" y="4044540"/>
            <a:ext cx="9455298" cy="679860"/>
          </a:xfrm>
          <a:prstGeom prst="ellipse">
            <a:avLst/>
          </a:prstGeom>
          <a:solidFill>
            <a:srgbClr val="FFFF00">
              <a:alpha val="32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2" name="TextBox 31">
            <a:extLst>
              <a:ext uri="{FF2B5EF4-FFF2-40B4-BE49-F238E27FC236}">
                <a16:creationId xmlns:a16="http://schemas.microsoft.com/office/drawing/2014/main" id="{EA7D970E-DE95-4585-ABC7-6059FBA2D9EF}"/>
              </a:ext>
            </a:extLst>
          </p:cNvPr>
          <p:cNvSpPr txBox="1"/>
          <p:nvPr/>
        </p:nvSpPr>
        <p:spPr>
          <a:xfrm>
            <a:off x="10449963" y="5469973"/>
            <a:ext cx="1680676" cy="830997"/>
          </a:xfrm>
          <a:prstGeom prst="rect">
            <a:avLst/>
          </a:prstGeom>
          <a:noFill/>
        </p:spPr>
        <p:txBody>
          <a:bodyPr wrap="square" rtlCol="0">
            <a:spAutoFit/>
          </a:bodyPr>
          <a:lstStyle/>
          <a:p>
            <a:r>
              <a:rPr lang="en-US" dirty="0">
                <a:solidFill>
                  <a:schemeClr val="tx1"/>
                </a:solidFill>
              </a:rPr>
              <a:t>Companion Radio</a:t>
            </a:r>
          </a:p>
        </p:txBody>
      </p:sp>
      <p:cxnSp>
        <p:nvCxnSpPr>
          <p:cNvPr id="33" name="Straight Arrow Connector 32">
            <a:extLst>
              <a:ext uri="{FF2B5EF4-FFF2-40B4-BE49-F238E27FC236}">
                <a16:creationId xmlns:a16="http://schemas.microsoft.com/office/drawing/2014/main" id="{26C9DC91-DB1A-4B47-A162-4F9C386E1FDE}"/>
              </a:ext>
            </a:extLst>
          </p:cNvPr>
          <p:cNvCxnSpPr>
            <a:cxnSpLocks/>
          </p:cNvCxnSpPr>
          <p:nvPr/>
        </p:nvCxnSpPr>
        <p:spPr bwMode="auto">
          <a:xfrm flipH="1" flipV="1">
            <a:off x="9906000" y="4442563"/>
            <a:ext cx="575153" cy="1431614"/>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67894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8732B-B45F-45F5-AEC5-ADCD31110522}"/>
              </a:ext>
            </a:extLst>
          </p:cNvPr>
          <p:cNvSpPr>
            <a:spLocks noGrp="1"/>
          </p:cNvSpPr>
          <p:nvPr>
            <p:ph type="ctrTitle"/>
          </p:nvPr>
        </p:nvSpPr>
        <p:spPr/>
        <p:txBody>
          <a:bodyPr/>
          <a:lstStyle/>
          <a:p>
            <a:r>
              <a:rPr lang="en-US" dirty="0"/>
              <a:t>Some Questions</a:t>
            </a:r>
          </a:p>
        </p:txBody>
      </p:sp>
      <p:sp>
        <p:nvSpPr>
          <p:cNvPr id="3" name="Subtitle 2">
            <a:extLst>
              <a:ext uri="{FF2B5EF4-FFF2-40B4-BE49-F238E27FC236}">
                <a16:creationId xmlns:a16="http://schemas.microsoft.com/office/drawing/2014/main" id="{7C991AEC-8B05-4C44-91CF-5F409A9EE27B}"/>
              </a:ext>
            </a:extLst>
          </p:cNvPr>
          <p:cNvSpPr>
            <a:spLocks noGrp="1"/>
          </p:cNvSpPr>
          <p:nvPr>
            <p:ph type="subTitle" idx="1"/>
          </p:nvPr>
        </p:nvSpPr>
        <p:spPr/>
        <p:txBody>
          <a:bodyPr/>
          <a:lstStyle/>
          <a:p>
            <a:endParaRPr lang="en-US" dirty="0"/>
          </a:p>
        </p:txBody>
      </p:sp>
      <p:sp>
        <p:nvSpPr>
          <p:cNvPr id="4" name="Date Placeholder 3">
            <a:extLst>
              <a:ext uri="{FF2B5EF4-FFF2-40B4-BE49-F238E27FC236}">
                <a16:creationId xmlns:a16="http://schemas.microsoft.com/office/drawing/2014/main" id="{1522DB7B-43C1-4C7B-8E66-2E6F0D3B0CB4}"/>
              </a:ext>
            </a:extLst>
          </p:cNvPr>
          <p:cNvSpPr>
            <a:spLocks noGrp="1"/>
          </p:cNvSpPr>
          <p:nvPr>
            <p:ph type="dt" idx="10"/>
          </p:nvPr>
        </p:nvSpPr>
        <p:spPr/>
        <p:txBody>
          <a:bodyPr/>
          <a:lstStyle/>
          <a:p>
            <a:r>
              <a:rPr lang="en-US" dirty="0"/>
              <a:t>January 2019</a:t>
            </a:r>
            <a:endParaRPr lang="en-GB" dirty="0"/>
          </a:p>
        </p:txBody>
      </p:sp>
      <p:sp>
        <p:nvSpPr>
          <p:cNvPr id="5" name="Footer Placeholder 4">
            <a:extLst>
              <a:ext uri="{FF2B5EF4-FFF2-40B4-BE49-F238E27FC236}">
                <a16:creationId xmlns:a16="http://schemas.microsoft.com/office/drawing/2014/main" id="{DB8A6EE5-EAA1-4087-9508-4A814E6C2309}"/>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6F12A5F-7DD9-4130-B493-12EA3EA996CB}"/>
              </a:ext>
            </a:extLst>
          </p:cNvPr>
          <p:cNvSpPr>
            <a:spLocks noGrp="1"/>
          </p:cNvSpPr>
          <p:nvPr>
            <p:ph type="sldNum" idx="12"/>
          </p:nvPr>
        </p:nvSpPr>
        <p:spPr/>
        <p:txBody>
          <a:bodyPr/>
          <a:lstStyle/>
          <a:p>
            <a:r>
              <a:rPr lang="en-GB" dirty="0"/>
              <a:t>Slide </a:t>
            </a:r>
            <a:fld id="{DE40C9FC-4879-4F20-9ECA-A574A90476B7}" type="slidenum">
              <a:rPr lang="en-GB" smtClean="0"/>
              <a:pPr/>
              <a:t>4</a:t>
            </a:fld>
            <a:endParaRPr lang="en-GB" dirty="0"/>
          </a:p>
        </p:txBody>
      </p:sp>
    </p:spTree>
    <p:extLst>
      <p:ext uri="{BB962C8B-B14F-4D97-AF65-F5344CB8AC3E}">
        <p14:creationId xmlns:p14="http://schemas.microsoft.com/office/powerpoint/2010/main" val="1885921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AA46-6849-4978-92B5-5E9908C466DE}"/>
              </a:ext>
            </a:extLst>
          </p:cNvPr>
          <p:cNvSpPr>
            <a:spLocks noGrp="1"/>
          </p:cNvSpPr>
          <p:nvPr>
            <p:ph type="title"/>
          </p:nvPr>
        </p:nvSpPr>
        <p:spPr>
          <a:xfrm>
            <a:off x="914401" y="685801"/>
            <a:ext cx="10361084" cy="609599"/>
          </a:xfrm>
        </p:spPr>
        <p:txBody>
          <a:bodyPr/>
          <a:lstStyle/>
          <a:p>
            <a:r>
              <a:rPr lang="en-US" dirty="0"/>
              <a:t>Is WUR Functionality a Capability of a STA? (1/2)</a:t>
            </a:r>
          </a:p>
        </p:txBody>
      </p:sp>
      <p:sp>
        <p:nvSpPr>
          <p:cNvPr id="3" name="Content Placeholder 2">
            <a:extLst>
              <a:ext uri="{FF2B5EF4-FFF2-40B4-BE49-F238E27FC236}">
                <a16:creationId xmlns:a16="http://schemas.microsoft.com/office/drawing/2014/main" id="{A2090C79-37E3-424A-A21F-677E72DBF926}"/>
              </a:ext>
            </a:extLst>
          </p:cNvPr>
          <p:cNvSpPr>
            <a:spLocks noGrp="1"/>
          </p:cNvSpPr>
          <p:nvPr>
            <p:ph idx="1"/>
          </p:nvPr>
        </p:nvSpPr>
        <p:spPr>
          <a:xfrm>
            <a:off x="943132" y="1374776"/>
            <a:ext cx="10744199" cy="4949824"/>
          </a:xfrm>
        </p:spPr>
        <p:txBody>
          <a:bodyPr/>
          <a:lstStyle/>
          <a:p>
            <a:r>
              <a:rPr lang="en-US" dirty="0"/>
              <a:t>By current definition (P802.11REVmd D2.0) a STA is:</a:t>
            </a:r>
          </a:p>
          <a:p>
            <a:r>
              <a:rPr lang="en-US" b="0" dirty="0"/>
              <a:t>(3.2)“station (STA): A logical entity that is a </a:t>
            </a:r>
            <a:r>
              <a:rPr lang="en-US" b="0" dirty="0">
                <a:highlight>
                  <a:srgbClr val="FFFF00"/>
                </a:highlight>
              </a:rPr>
              <a:t>singly addressable </a:t>
            </a:r>
            <a:r>
              <a:rPr lang="en-US" b="0" dirty="0"/>
              <a:t>instance of a medium access control (</a:t>
            </a:r>
            <a:r>
              <a:rPr lang="en-US" b="0" dirty="0">
                <a:highlight>
                  <a:srgbClr val="FFFF00"/>
                </a:highlight>
              </a:rPr>
              <a:t>MAC</a:t>
            </a:r>
            <a:r>
              <a:rPr lang="en-US" b="0" dirty="0"/>
              <a:t>) and physical layer (</a:t>
            </a:r>
            <a:r>
              <a:rPr lang="en-US" b="0" dirty="0">
                <a:highlight>
                  <a:srgbClr val="FFFF00"/>
                </a:highlight>
              </a:rPr>
              <a:t>PHY</a:t>
            </a:r>
            <a:r>
              <a:rPr lang="en-US" b="0" dirty="0"/>
              <a:t>) interface to the wireless medium (WM).”</a:t>
            </a:r>
          </a:p>
          <a:p>
            <a:r>
              <a:rPr lang="en-US" b="0" dirty="0"/>
              <a:t>(5.1.1.1) A MAC provides:  “peer LLC sublayer entities or IEEE 802.1Q bridge ports(11ak) with the ability to exchange MSDUs” (5.1.1.1)</a:t>
            </a:r>
          </a:p>
          <a:p>
            <a:r>
              <a:rPr lang="en-US" b="0" dirty="0"/>
              <a:t>(8.1) A PHY can consist of the following protocol functions: </a:t>
            </a:r>
          </a:p>
          <a:p>
            <a:pPr lvl="1"/>
            <a:r>
              <a:rPr lang="en-US" b="0" dirty="0"/>
              <a:t>“a) A function that defines a method of mapping the MPDUs into a framing format suitable for </a:t>
            </a:r>
            <a:r>
              <a:rPr lang="en-US" b="0" dirty="0">
                <a:highlight>
                  <a:srgbClr val="FFFF00"/>
                </a:highlight>
              </a:rPr>
              <a:t>sending and receiving </a:t>
            </a:r>
            <a:r>
              <a:rPr lang="en-US" b="0" dirty="0"/>
              <a:t>user data and management information between two or more STAs.</a:t>
            </a:r>
          </a:p>
          <a:p>
            <a:pPr lvl="1"/>
            <a:r>
              <a:rPr lang="en-US" b="0" dirty="0"/>
              <a:t>b) A function that defines the characteristics of, and method of </a:t>
            </a:r>
            <a:r>
              <a:rPr lang="en-US" b="0" dirty="0">
                <a:highlight>
                  <a:srgbClr val="FFFF00"/>
                </a:highlight>
              </a:rPr>
              <a:t>transmitting and receiving</a:t>
            </a:r>
            <a:r>
              <a:rPr lang="en-US" b="0" dirty="0"/>
              <a:t> data through, a WM between two or more STAs”</a:t>
            </a:r>
          </a:p>
        </p:txBody>
      </p:sp>
      <p:sp>
        <p:nvSpPr>
          <p:cNvPr id="4" name="Slide Number Placeholder 3">
            <a:extLst>
              <a:ext uri="{FF2B5EF4-FFF2-40B4-BE49-F238E27FC236}">
                <a16:creationId xmlns:a16="http://schemas.microsoft.com/office/drawing/2014/main" id="{E315F3CD-5A15-4535-8E32-A59A94BEE7FB}"/>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3CA5E63-D136-4C5B-A847-D9121A80D89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46785E0-83F7-4DF7-8E6D-D9E0BFC978A0}"/>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2773911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AA46-6849-4978-92B5-5E9908C466DE}"/>
              </a:ext>
            </a:extLst>
          </p:cNvPr>
          <p:cNvSpPr>
            <a:spLocks noGrp="1"/>
          </p:cNvSpPr>
          <p:nvPr>
            <p:ph type="title"/>
          </p:nvPr>
        </p:nvSpPr>
        <p:spPr>
          <a:xfrm>
            <a:off x="914401" y="685801"/>
            <a:ext cx="10361084" cy="609599"/>
          </a:xfrm>
        </p:spPr>
        <p:txBody>
          <a:bodyPr/>
          <a:lstStyle/>
          <a:p>
            <a:r>
              <a:rPr lang="en-US" dirty="0"/>
              <a:t>Is WUR Functionality a Capability of a STA? (2/2)</a:t>
            </a:r>
          </a:p>
        </p:txBody>
      </p:sp>
      <p:sp>
        <p:nvSpPr>
          <p:cNvPr id="3" name="Content Placeholder 2">
            <a:extLst>
              <a:ext uri="{FF2B5EF4-FFF2-40B4-BE49-F238E27FC236}">
                <a16:creationId xmlns:a16="http://schemas.microsoft.com/office/drawing/2014/main" id="{A2090C79-37E3-424A-A21F-677E72DBF926}"/>
              </a:ext>
            </a:extLst>
          </p:cNvPr>
          <p:cNvSpPr>
            <a:spLocks noGrp="1"/>
          </p:cNvSpPr>
          <p:nvPr>
            <p:ph idx="1"/>
          </p:nvPr>
        </p:nvSpPr>
        <p:spPr>
          <a:xfrm>
            <a:off x="421218" y="1291652"/>
            <a:ext cx="10744199" cy="4949824"/>
          </a:xfrm>
        </p:spPr>
        <p:txBody>
          <a:bodyPr/>
          <a:lstStyle/>
          <a:p>
            <a:r>
              <a:rPr lang="en-US" b="0" dirty="0"/>
              <a:t>Question: Is a WUR non-AP STA a singly addressable MAC and PHY?</a:t>
            </a:r>
          </a:p>
          <a:p>
            <a:pPr marL="457200" indent="-457200">
              <a:buAutoNum type="arabicParenR"/>
            </a:pPr>
            <a:r>
              <a:rPr lang="en-US" b="0" dirty="0"/>
              <a:t>When not in WUR wake or doze “state” this is obviously true (this is the PCR).</a:t>
            </a:r>
          </a:p>
          <a:p>
            <a:pPr marL="457200" indent="-457200">
              <a:buAutoNum type="arabicParenR"/>
            </a:pPr>
            <a:r>
              <a:rPr lang="en-US" b="0" dirty="0"/>
              <a:t>When in WUR wake or doze state is it true?</a:t>
            </a:r>
          </a:p>
          <a:p>
            <a:pPr marL="857250" lvl="1" indent="-457200">
              <a:buAutoNum type="arabicParenR"/>
            </a:pPr>
            <a:r>
              <a:rPr lang="en-US" b="0" dirty="0"/>
              <a:t>Does a WUR non-AP STA</a:t>
            </a:r>
            <a:r>
              <a:rPr lang="en-US" dirty="0"/>
              <a:t> in WUR mode have a MAC?</a:t>
            </a:r>
          </a:p>
          <a:p>
            <a:pPr marL="1257300" lvl="2" indent="-457200">
              <a:buAutoNum type="arabicParenR"/>
            </a:pPr>
            <a:r>
              <a:rPr lang="en-US" dirty="0"/>
              <a:t>Is the MAC in the PCR adequate to make this claim?</a:t>
            </a:r>
          </a:p>
          <a:p>
            <a:pPr marL="1257300" lvl="2" indent="-457200">
              <a:buAutoNum type="arabicParenR"/>
            </a:pPr>
            <a:r>
              <a:rPr lang="en-US" dirty="0"/>
              <a:t>As there is no “peer” to exchange frames with in WUR doze or wake “state” is there a MAC?</a:t>
            </a:r>
          </a:p>
          <a:p>
            <a:pPr marL="1257300" lvl="2" indent="-457200">
              <a:buAutoNum type="arabicParenR"/>
            </a:pPr>
            <a:r>
              <a:rPr lang="en-US" dirty="0"/>
              <a:t>Is the capability of being able to receive a frame adequate to be a MAC?</a:t>
            </a:r>
          </a:p>
          <a:p>
            <a:pPr marL="857250" lvl="1" indent="-457200">
              <a:buAutoNum type="arabicParenR"/>
            </a:pPr>
            <a:r>
              <a:rPr lang="en-US" b="0" dirty="0"/>
              <a:t>Does a WUR non-AP STA in WUR mode have a PHY?</a:t>
            </a:r>
          </a:p>
          <a:p>
            <a:pPr marL="1257300" lvl="2" indent="-457200">
              <a:buAutoNum type="arabicParenR"/>
            </a:pPr>
            <a:r>
              <a:rPr lang="en-US" dirty="0"/>
              <a:t>Must a PHY support both reception and transmission?</a:t>
            </a:r>
          </a:p>
          <a:p>
            <a:pPr marL="1257300" lvl="2" indent="-457200">
              <a:buAutoNum type="arabicParenR"/>
            </a:pPr>
            <a:r>
              <a:rPr lang="en-US" dirty="0"/>
              <a:t>Is the PHY in the PCR adequate to make this claim? </a:t>
            </a:r>
            <a:endParaRPr lang="en-US" b="0" dirty="0"/>
          </a:p>
          <a:p>
            <a:pPr marL="857250" lvl="1" indent="-457200">
              <a:buAutoNum type="arabicParenR"/>
            </a:pPr>
            <a:r>
              <a:rPr lang="en-US" dirty="0"/>
              <a:t>Is the WUR ID adequate to be considered singly addressable?</a:t>
            </a:r>
            <a:endParaRPr lang="en-US" b="0" dirty="0"/>
          </a:p>
        </p:txBody>
      </p:sp>
      <p:sp>
        <p:nvSpPr>
          <p:cNvPr id="4" name="Slide Number Placeholder 3">
            <a:extLst>
              <a:ext uri="{FF2B5EF4-FFF2-40B4-BE49-F238E27FC236}">
                <a16:creationId xmlns:a16="http://schemas.microsoft.com/office/drawing/2014/main" id="{E315F3CD-5A15-4535-8E32-A59A94BEE7FB}"/>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3CA5E63-D136-4C5B-A847-D9121A80D89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46785E0-83F7-4DF7-8E6D-D9E0BFC978A0}"/>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589362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FB24E-D048-482A-980B-3D3EA53C3B91}"/>
              </a:ext>
            </a:extLst>
          </p:cNvPr>
          <p:cNvSpPr>
            <a:spLocks noGrp="1"/>
          </p:cNvSpPr>
          <p:nvPr>
            <p:ph type="ctrTitle"/>
          </p:nvPr>
        </p:nvSpPr>
        <p:spPr/>
        <p:txBody>
          <a:bodyPr/>
          <a:lstStyle/>
          <a:p>
            <a:r>
              <a:rPr lang="en-US" dirty="0"/>
              <a:t>Concerns / Intent</a:t>
            </a:r>
          </a:p>
        </p:txBody>
      </p:sp>
      <p:sp>
        <p:nvSpPr>
          <p:cNvPr id="3" name="Subtitle 2">
            <a:extLst>
              <a:ext uri="{FF2B5EF4-FFF2-40B4-BE49-F238E27FC236}">
                <a16:creationId xmlns:a16="http://schemas.microsoft.com/office/drawing/2014/main" id="{2A3BE35D-FBC3-4250-BB02-8C730F5A6B0E}"/>
              </a:ext>
            </a:extLst>
          </p:cNvPr>
          <p:cNvSpPr>
            <a:spLocks noGrp="1"/>
          </p:cNvSpPr>
          <p:nvPr>
            <p:ph type="subTitle" idx="1"/>
          </p:nvPr>
        </p:nvSpPr>
        <p:spPr/>
        <p:txBody>
          <a:bodyPr/>
          <a:lstStyle/>
          <a:p>
            <a:endParaRPr lang="en-US" dirty="0"/>
          </a:p>
        </p:txBody>
      </p:sp>
      <p:sp>
        <p:nvSpPr>
          <p:cNvPr id="4" name="Date Placeholder 3">
            <a:extLst>
              <a:ext uri="{FF2B5EF4-FFF2-40B4-BE49-F238E27FC236}">
                <a16:creationId xmlns:a16="http://schemas.microsoft.com/office/drawing/2014/main" id="{DAA8A5FA-34B0-4F05-91B9-162E3D2CB7E4}"/>
              </a:ext>
            </a:extLst>
          </p:cNvPr>
          <p:cNvSpPr>
            <a:spLocks noGrp="1"/>
          </p:cNvSpPr>
          <p:nvPr>
            <p:ph type="dt" idx="10"/>
          </p:nvPr>
        </p:nvSpPr>
        <p:spPr/>
        <p:txBody>
          <a:bodyPr/>
          <a:lstStyle/>
          <a:p>
            <a:r>
              <a:rPr lang="en-US" dirty="0"/>
              <a:t>January 2019</a:t>
            </a:r>
            <a:endParaRPr lang="en-GB" dirty="0"/>
          </a:p>
        </p:txBody>
      </p:sp>
      <p:sp>
        <p:nvSpPr>
          <p:cNvPr id="5" name="Footer Placeholder 4">
            <a:extLst>
              <a:ext uri="{FF2B5EF4-FFF2-40B4-BE49-F238E27FC236}">
                <a16:creationId xmlns:a16="http://schemas.microsoft.com/office/drawing/2014/main" id="{9F8B387E-DBBE-4998-A6A9-1D8ED68B6957}"/>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ED2D8FD0-EAA0-4C47-B7F6-ACFE233E2DED}"/>
              </a:ext>
            </a:extLst>
          </p:cNvPr>
          <p:cNvSpPr>
            <a:spLocks noGrp="1"/>
          </p:cNvSpPr>
          <p:nvPr>
            <p:ph type="sldNum" idx="12"/>
          </p:nvPr>
        </p:nvSpPr>
        <p:spPr/>
        <p:txBody>
          <a:bodyPr/>
          <a:lstStyle/>
          <a:p>
            <a:r>
              <a:rPr lang="en-GB" dirty="0"/>
              <a:t>Slide </a:t>
            </a:r>
            <a:fld id="{DE40C9FC-4879-4F20-9ECA-A574A90476B7}" type="slidenum">
              <a:rPr lang="en-GB" smtClean="0"/>
              <a:pPr/>
              <a:t>7</a:t>
            </a:fld>
            <a:endParaRPr lang="en-GB" dirty="0"/>
          </a:p>
        </p:txBody>
      </p:sp>
    </p:spTree>
    <p:extLst>
      <p:ext uri="{BB962C8B-B14F-4D97-AF65-F5344CB8AC3E}">
        <p14:creationId xmlns:p14="http://schemas.microsoft.com/office/powerpoint/2010/main" val="265759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F578B-8266-4D08-983F-9C0ADDD2BAF5}"/>
              </a:ext>
            </a:extLst>
          </p:cNvPr>
          <p:cNvSpPr>
            <a:spLocks noGrp="1"/>
          </p:cNvSpPr>
          <p:nvPr>
            <p:ph type="title"/>
          </p:nvPr>
        </p:nvSpPr>
        <p:spPr>
          <a:xfrm>
            <a:off x="914401" y="685802"/>
            <a:ext cx="10361084" cy="657224"/>
          </a:xfrm>
        </p:spPr>
        <p:txBody>
          <a:bodyPr/>
          <a:lstStyle/>
          <a:p>
            <a:r>
              <a:rPr lang="en-US" dirty="0"/>
              <a:t>If PCR and WURx are not independent entities </a:t>
            </a:r>
          </a:p>
        </p:txBody>
      </p:sp>
      <p:sp>
        <p:nvSpPr>
          <p:cNvPr id="3" name="Content Placeholder 2">
            <a:extLst>
              <a:ext uri="{FF2B5EF4-FFF2-40B4-BE49-F238E27FC236}">
                <a16:creationId xmlns:a16="http://schemas.microsoft.com/office/drawing/2014/main" id="{08D6124A-5EAF-45E9-ADB9-C9E2CCE83C56}"/>
              </a:ext>
            </a:extLst>
          </p:cNvPr>
          <p:cNvSpPr>
            <a:spLocks noGrp="1"/>
          </p:cNvSpPr>
          <p:nvPr>
            <p:ph idx="1"/>
          </p:nvPr>
        </p:nvSpPr>
        <p:spPr>
          <a:xfrm>
            <a:off x="608543" y="1382714"/>
            <a:ext cx="10972800" cy="5053011"/>
          </a:xfrm>
        </p:spPr>
        <p:txBody>
          <a:bodyPr/>
          <a:lstStyle/>
          <a:p>
            <a:r>
              <a:rPr lang="en-US" dirty="0"/>
              <a:t>Since a non-AP STA is: </a:t>
            </a:r>
          </a:p>
          <a:p>
            <a:pPr>
              <a:buFont typeface="Arial" panose="020B0604020202020204" pitchFamily="34" charset="0"/>
              <a:buChar char="•"/>
            </a:pPr>
            <a:r>
              <a:rPr lang="en-US" dirty="0"/>
              <a:t>By definition is a single addressable entity (this is true for all STAs)</a:t>
            </a:r>
          </a:p>
          <a:p>
            <a:pPr>
              <a:buFont typeface="Arial" panose="020B0604020202020204" pitchFamily="34" charset="0"/>
              <a:buChar char="•"/>
            </a:pPr>
            <a:r>
              <a:rPr lang="en-US" dirty="0"/>
              <a:t>It only exchanges frames with it’s associated AP (BSS/ESS) – excluding TDLS</a:t>
            </a:r>
          </a:p>
          <a:p>
            <a:pPr>
              <a:buFont typeface="Arial" panose="020B0604020202020204" pitchFamily="34" charset="0"/>
              <a:buChar char="•"/>
            </a:pPr>
            <a:r>
              <a:rPr lang="en-US" dirty="0"/>
              <a:t>Only operates on one frequency band</a:t>
            </a:r>
          </a:p>
          <a:p>
            <a:pPr marL="0" indent="0"/>
            <a:r>
              <a:rPr lang="en-US" dirty="0"/>
              <a:t>Then:</a:t>
            </a:r>
          </a:p>
          <a:p>
            <a:pPr>
              <a:buFont typeface="Arial" panose="020B0604020202020204" pitchFamily="34" charset="0"/>
              <a:buChar char="•"/>
            </a:pPr>
            <a:r>
              <a:rPr lang="en-US" dirty="0"/>
              <a:t>A WUR non-AP STA when associated can only operate on one channel</a:t>
            </a:r>
          </a:p>
          <a:p>
            <a:pPr>
              <a:buFont typeface="Arial" panose="020B0604020202020204" pitchFamily="34" charset="0"/>
              <a:buChar char="•"/>
            </a:pPr>
            <a:r>
              <a:rPr lang="en-US" dirty="0"/>
              <a:t>The AP it has associated with will operate on one channel, the same channel</a:t>
            </a:r>
          </a:p>
          <a:p>
            <a:pPr>
              <a:buFont typeface="Arial" panose="020B0604020202020204" pitchFamily="34" charset="0"/>
              <a:buChar char="•"/>
            </a:pPr>
            <a:r>
              <a:rPr lang="en-US" dirty="0"/>
              <a:t>A STA and an AP can only set up a WUR mode parameters for themselves</a:t>
            </a:r>
          </a:p>
          <a:p>
            <a:pPr marL="0" indent="0"/>
            <a:r>
              <a:rPr lang="en-US" dirty="0"/>
              <a:t>Therefore:</a:t>
            </a:r>
          </a:p>
          <a:p>
            <a:pPr>
              <a:buFont typeface="Arial" panose="020B0604020202020204" pitchFamily="34" charset="0"/>
              <a:buChar char="•"/>
            </a:pPr>
            <a:r>
              <a:rPr lang="en-US" sz="3200" dirty="0"/>
              <a:t>A 2.4 GHz WUR non-AP STA can not receive a WUR PPDU that will wake up a 5 GHz non-AP STA or vice versa.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42AD9D-28FE-4445-965D-71A0F0733B86}"/>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1432302-85D8-4C84-AD9A-08C8924B490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A0DD313-C13E-4F31-9C69-D0210148F21C}"/>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2947535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F578B-8266-4D08-983F-9C0ADDD2BAF5}"/>
              </a:ext>
            </a:extLst>
          </p:cNvPr>
          <p:cNvSpPr>
            <a:spLocks noGrp="1"/>
          </p:cNvSpPr>
          <p:nvPr>
            <p:ph type="title"/>
          </p:nvPr>
        </p:nvSpPr>
        <p:spPr>
          <a:xfrm>
            <a:off x="914401" y="685802"/>
            <a:ext cx="10361084" cy="657224"/>
          </a:xfrm>
        </p:spPr>
        <p:txBody>
          <a:bodyPr/>
          <a:lstStyle/>
          <a:p>
            <a:r>
              <a:rPr lang="en-US" dirty="0"/>
              <a:t>If the AP and WUR Tx are not independent entities</a:t>
            </a:r>
          </a:p>
        </p:txBody>
      </p:sp>
      <p:sp>
        <p:nvSpPr>
          <p:cNvPr id="3" name="Content Placeholder 2">
            <a:extLst>
              <a:ext uri="{FF2B5EF4-FFF2-40B4-BE49-F238E27FC236}">
                <a16:creationId xmlns:a16="http://schemas.microsoft.com/office/drawing/2014/main" id="{08D6124A-5EAF-45E9-ADB9-C9E2CCE83C56}"/>
              </a:ext>
            </a:extLst>
          </p:cNvPr>
          <p:cNvSpPr>
            <a:spLocks noGrp="1"/>
          </p:cNvSpPr>
          <p:nvPr>
            <p:ph idx="1"/>
          </p:nvPr>
        </p:nvSpPr>
        <p:spPr>
          <a:xfrm>
            <a:off x="493714" y="1382714"/>
            <a:ext cx="11202457" cy="5053011"/>
          </a:xfrm>
        </p:spPr>
        <p:txBody>
          <a:bodyPr/>
          <a:lstStyle/>
          <a:p>
            <a:r>
              <a:rPr lang="en-US" dirty="0"/>
              <a:t>Since an AP: </a:t>
            </a:r>
          </a:p>
          <a:p>
            <a:pPr>
              <a:buFont typeface="Arial" panose="020B0604020202020204" pitchFamily="34" charset="0"/>
              <a:buChar char="•"/>
            </a:pPr>
            <a:r>
              <a:rPr lang="en-US" dirty="0"/>
              <a:t>is by definition is a single addressable</a:t>
            </a:r>
          </a:p>
          <a:p>
            <a:pPr>
              <a:buFont typeface="Arial" panose="020B0604020202020204" pitchFamily="34" charset="0"/>
              <a:buChar char="•"/>
            </a:pPr>
            <a:r>
              <a:rPr lang="en-US" dirty="0"/>
              <a:t>operates on one frequency band</a:t>
            </a:r>
          </a:p>
          <a:p>
            <a:pPr marL="0" indent="0"/>
            <a:r>
              <a:rPr lang="en-US" dirty="0"/>
              <a:t>Then:</a:t>
            </a:r>
          </a:p>
          <a:p>
            <a:pPr>
              <a:buFont typeface="Arial" panose="020B0604020202020204" pitchFamily="34" charset="0"/>
              <a:buChar char="•"/>
            </a:pPr>
            <a:r>
              <a:rPr lang="en-US" dirty="0"/>
              <a:t>A WRU AP can only send WUR PPDUs to STAs that have associated with it in one frequency band.   </a:t>
            </a:r>
          </a:p>
          <a:p>
            <a:pPr marL="0" indent="0"/>
            <a:r>
              <a:rPr lang="en-US" dirty="0"/>
              <a:t>Therefore:</a:t>
            </a:r>
          </a:p>
          <a:p>
            <a:pPr>
              <a:buFont typeface="Arial" panose="020B0604020202020204" pitchFamily="34" charset="0"/>
              <a:buChar char="•"/>
            </a:pPr>
            <a:r>
              <a:rPr lang="en-US" sz="3200" dirty="0"/>
              <a:t>A 2.4 GHz WUR AP can not send WUR PPDUs on a 5 GHz channel, hence it cannot wake up a 5 GHz non-AP STA or vice versa.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42AD9D-28FE-4445-965D-71A0F0733B86}"/>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1432302-85D8-4C84-AD9A-08C8924B490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A0DD313-C13E-4F31-9C69-D0210148F21C}"/>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4309821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11135</TotalTime>
  <Words>2309</Words>
  <Application>Microsoft Office PowerPoint</Application>
  <PresentationFormat>Widescreen</PresentationFormat>
  <Paragraphs>228</Paragraphs>
  <Slides>21</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 Unicode MS</vt:lpstr>
      <vt:lpstr>MS Gothic</vt:lpstr>
      <vt:lpstr>Arial</vt:lpstr>
      <vt:lpstr>Times New Roman</vt:lpstr>
      <vt:lpstr>Office Theme</vt:lpstr>
      <vt:lpstr>Document</vt:lpstr>
      <vt:lpstr>Continued Discussion on WUR (802.11ba) Nomenclature </vt:lpstr>
      <vt:lpstr>Abstract</vt:lpstr>
      <vt:lpstr>Possible Architectures Views</vt:lpstr>
      <vt:lpstr>Some Questions</vt:lpstr>
      <vt:lpstr>Is WUR Functionality a Capability of a STA? (1/2)</vt:lpstr>
      <vt:lpstr>Is WUR Functionality a Capability of a STA? (2/2)</vt:lpstr>
      <vt:lpstr>Concerns / Intent</vt:lpstr>
      <vt:lpstr>If PCR and WURx are not independent entities </vt:lpstr>
      <vt:lpstr>If the AP and WUR Tx are not independent entities</vt:lpstr>
      <vt:lpstr>If the WUR is a mode of a non-AP STA is there a “Companion Receiver”?</vt:lpstr>
      <vt:lpstr>Detailed Specification Review</vt:lpstr>
      <vt:lpstr>Power Management (11.2.3.1) </vt:lpstr>
      <vt:lpstr>Wake-Up Radio MAC specification (31. [1]) [1/4]</vt:lpstr>
      <vt:lpstr>Wake-Up Radio MAC specification (31. [1]) [2/4]</vt:lpstr>
      <vt:lpstr>Wake-Up Radio MAC specification (31. [1]) [3/4]</vt:lpstr>
      <vt:lpstr>Wake-Up Radio MAC specification (31. [1]) [4/4]</vt:lpstr>
      <vt:lpstr>Wake-Up Radio PHY specification (32. [1]) </vt:lpstr>
      <vt:lpstr>Discussion on Current Proposed Changes</vt:lpstr>
      <vt:lpstr>Current Proposed Descriptions</vt:lpstr>
      <vt:lpstr>Current Proposed WUR Frames Description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WUR (802.11ba) States</dc:title>
  <dc:creator>Levy, Joseph</dc:creator>
  <cp:lastModifiedBy>Joseph Levy</cp:lastModifiedBy>
  <cp:revision>169</cp:revision>
  <cp:lastPrinted>1601-01-01T00:00:00Z</cp:lastPrinted>
  <dcterms:created xsi:type="dcterms:W3CDTF">2018-05-21T18:48:27Z</dcterms:created>
  <dcterms:modified xsi:type="dcterms:W3CDTF">2019-01-16T02:39:04Z</dcterms:modified>
</cp:coreProperties>
</file>