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394" r:id="rId3"/>
    <p:sldId id="419" r:id="rId4"/>
    <p:sldId id="416" r:id="rId5"/>
    <p:sldId id="417" r:id="rId6"/>
    <p:sldId id="418" r:id="rId7"/>
    <p:sldId id="264" r:id="rId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p:cViewPr varScale="1">
        <p:scale>
          <a:sx n="114" d="100"/>
          <a:sy n="114" d="100"/>
        </p:scale>
        <p:origin x="414" y="11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802.11-19/0147r0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January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Assaf Kasher,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802.11-19/0147r0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January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Assaf Kasher,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802.11-19/0147r0</a:t>
            </a:r>
          </a:p>
        </p:txBody>
      </p:sp>
      <p:sp>
        <p:nvSpPr>
          <p:cNvPr id="5" name="Rectangle 3"/>
          <p:cNvSpPr>
            <a:spLocks noGrp="1" noChangeArrowheads="1"/>
          </p:cNvSpPr>
          <p:nvPr>
            <p:ph type="dt"/>
          </p:nvPr>
        </p:nvSpPr>
        <p:spPr>
          <a:ln/>
        </p:spPr>
        <p:txBody>
          <a:bodyPr/>
          <a:lstStyle/>
          <a:p>
            <a:r>
              <a:rPr lang="en-US"/>
              <a:t>January 2019</a:t>
            </a:r>
          </a:p>
        </p:txBody>
      </p:sp>
      <p:sp>
        <p:nvSpPr>
          <p:cNvPr id="6" name="Rectangle 6"/>
          <p:cNvSpPr>
            <a:spLocks noGrp="1" noChangeArrowheads="1"/>
          </p:cNvSpPr>
          <p:nvPr>
            <p:ph type="ftr"/>
          </p:nvPr>
        </p:nvSpPr>
        <p:spPr>
          <a:ln/>
        </p:spPr>
        <p:txBody>
          <a:bodyPr/>
          <a:lstStyle/>
          <a:p>
            <a:r>
              <a:rPr lang="en-US"/>
              <a:t>Assaf Kasher,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802.11-19/0147r0</a:t>
            </a:r>
          </a:p>
        </p:txBody>
      </p:sp>
      <p:sp>
        <p:nvSpPr>
          <p:cNvPr id="5" name="Rectangle 3"/>
          <p:cNvSpPr>
            <a:spLocks noGrp="1" noChangeArrowheads="1"/>
          </p:cNvSpPr>
          <p:nvPr>
            <p:ph type="dt"/>
          </p:nvPr>
        </p:nvSpPr>
        <p:spPr>
          <a:ln/>
        </p:spPr>
        <p:txBody>
          <a:bodyPr/>
          <a:lstStyle/>
          <a:p>
            <a:r>
              <a:rPr lang="en-US"/>
              <a:t>January 2019</a:t>
            </a:r>
          </a:p>
        </p:txBody>
      </p:sp>
      <p:sp>
        <p:nvSpPr>
          <p:cNvPr id="6" name="Rectangle 6"/>
          <p:cNvSpPr>
            <a:spLocks noGrp="1" noChangeArrowheads="1"/>
          </p:cNvSpPr>
          <p:nvPr>
            <p:ph type="ftr"/>
          </p:nvPr>
        </p:nvSpPr>
        <p:spPr>
          <a:ln/>
        </p:spPr>
        <p:txBody>
          <a:bodyPr/>
          <a:lstStyle/>
          <a:p>
            <a:r>
              <a:rPr lang="en-US"/>
              <a:t>Assaf Kasher,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7</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2019</a:t>
            </a:r>
            <a:endParaRPr lang="en-GB"/>
          </a:p>
        </p:txBody>
      </p:sp>
      <p:sp>
        <p:nvSpPr>
          <p:cNvPr id="5" name="Footer Placeholder 4"/>
          <p:cNvSpPr>
            <a:spLocks noGrp="1"/>
          </p:cNvSpPr>
          <p:nvPr>
            <p:ph type="ftr" idx="11"/>
          </p:nvPr>
        </p:nvSpPr>
        <p:spPr/>
        <p:txBody>
          <a:bodyPr/>
          <a:lstStyle>
            <a:lvl1pPr>
              <a:defRPr/>
            </a:lvl1pPr>
          </a:lstStyle>
          <a:p>
            <a:r>
              <a:rPr lang="en-GB"/>
              <a:t>Assaf Kasher, Qualcomm</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t>Click to edit Master title style</a:t>
            </a:r>
            <a:endParaRPr lang="en-US" dirty="0"/>
          </a:p>
        </p:txBody>
      </p:sp>
      <p:sp>
        <p:nvSpPr>
          <p:cNvPr id="6" name="Content Placeholder 5"/>
          <p:cNvSpPr>
            <a:spLocks noGrp="1"/>
          </p:cNvSpPr>
          <p:nvPr>
            <p:ph sz="quarter" idx="12"/>
          </p:nvPr>
        </p:nvSpPr>
        <p:spPr>
          <a:xfrm>
            <a:off x="475488" y="1709928"/>
            <a:ext cx="11210544" cy="4636008"/>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ubtitle">
            <a:extLst>
              <a:ext uri="{FF2B5EF4-FFF2-40B4-BE49-F238E27FC236}">
                <a16:creationId xmlns:a16="http://schemas.microsoft.com/office/drawing/2014/main" id="{1490BF41-92FB-4F9A-A5ED-9652FD3C2570}"/>
              </a:ext>
            </a:extLst>
          </p:cNvPr>
          <p:cNvSpPr>
            <a:spLocks noGrp="1"/>
          </p:cNvSpPr>
          <p:nvPr>
            <p:ph type="subTitle" idx="1"/>
          </p:nvPr>
        </p:nvSpPr>
        <p:spPr>
          <a:xfrm>
            <a:off x="479793" y="986837"/>
            <a:ext cx="11202619" cy="431657"/>
          </a:xfrm>
        </p:spPr>
        <p:txBody>
          <a:bodyPr/>
          <a:lstStyle>
            <a:lvl1pPr marL="0" indent="0" algn="l">
              <a:lnSpc>
                <a:spcPct val="95000"/>
              </a:lnSpc>
              <a:spcBef>
                <a:spcPts val="1200"/>
              </a:spcBef>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10" name="Footer Placeholder 4">
            <a:extLst>
              <a:ext uri="{FF2B5EF4-FFF2-40B4-BE49-F238E27FC236}">
                <a16:creationId xmlns:a16="http://schemas.microsoft.com/office/drawing/2014/main" id="{EA6755D0-FF11-46DA-A32D-E5BDB9831B6A}"/>
              </a:ext>
            </a:extLst>
          </p:cNvPr>
          <p:cNvSpPr>
            <a:spLocks noGrp="1"/>
          </p:cNvSpPr>
          <p:nvPr>
            <p:ph type="ftr" sz="quarter" idx="3"/>
          </p:nvPr>
        </p:nvSpPr>
        <p:spPr>
          <a:xfrm>
            <a:off x="492243" y="6453894"/>
            <a:ext cx="10237896" cy="189801"/>
          </a:xfrm>
          <a:prstGeom prst="rect">
            <a:avLst/>
          </a:prstGeom>
        </p:spPr>
        <p:txBody>
          <a:bodyPr vert="horz" wrap="square" lIns="0" tIns="0" rIns="0" bIns="0" rtlCol="0" anchor="b">
            <a:noAutofit/>
          </a:bodyPr>
          <a:lstStyle>
            <a:lvl1pPr algn="l">
              <a:lnSpc>
                <a:spcPct val="95000"/>
              </a:lnSpc>
              <a:defRPr sz="800">
                <a:solidFill>
                  <a:schemeClr val="tx1">
                    <a:lumMod val="50000"/>
                    <a:lumOff val="50000"/>
                  </a:schemeClr>
                </a:solidFill>
              </a:defRPr>
            </a:lvl1pPr>
          </a:lstStyle>
          <a:p>
            <a:r>
              <a:rPr lang="en-US"/>
              <a:t>Assaf Kasher, Qualcomm</a:t>
            </a:r>
            <a:endParaRPr lang="en-US" dirty="0"/>
          </a:p>
        </p:txBody>
      </p:sp>
    </p:spTree>
    <p:extLst>
      <p:ext uri="{BB962C8B-B14F-4D97-AF65-F5344CB8AC3E}">
        <p14:creationId xmlns:p14="http://schemas.microsoft.com/office/powerpoint/2010/main" val="41112618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Assaf Kasher, Qualcomm</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January 2019</a:t>
            </a:r>
            <a:endParaRPr lang="en-GB"/>
          </a:p>
        </p:txBody>
      </p:sp>
      <p:sp>
        <p:nvSpPr>
          <p:cNvPr id="5" name="Footer Placeholder 4"/>
          <p:cNvSpPr>
            <a:spLocks noGrp="1"/>
          </p:cNvSpPr>
          <p:nvPr>
            <p:ph type="ftr" idx="11"/>
          </p:nvPr>
        </p:nvSpPr>
        <p:spPr/>
        <p:txBody>
          <a:bodyPr/>
          <a:lstStyle>
            <a:lvl1pPr>
              <a:defRPr/>
            </a:lvl1pPr>
          </a:lstStyle>
          <a:p>
            <a:r>
              <a:rPr lang="en-GB"/>
              <a:t>Assaf Kasher, Qualcomm</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2019</a:t>
            </a:r>
            <a:endParaRPr lang="en-GB"/>
          </a:p>
        </p:txBody>
      </p:sp>
      <p:sp>
        <p:nvSpPr>
          <p:cNvPr id="6" name="Footer Placeholder 5"/>
          <p:cNvSpPr>
            <a:spLocks noGrp="1"/>
          </p:cNvSpPr>
          <p:nvPr>
            <p:ph type="ftr" idx="11"/>
          </p:nvPr>
        </p:nvSpPr>
        <p:spPr/>
        <p:txBody>
          <a:bodyPr/>
          <a:lstStyle>
            <a:lvl1pPr>
              <a:defRPr/>
            </a:lvl1pPr>
          </a:lstStyle>
          <a:p>
            <a:r>
              <a:rPr lang="en-GB"/>
              <a:t>Assaf Kasher, Qualcomm</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Assaf Kasher,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2019</a:t>
            </a:r>
            <a:endParaRPr lang="en-GB"/>
          </a:p>
        </p:txBody>
      </p:sp>
      <p:sp>
        <p:nvSpPr>
          <p:cNvPr id="4" name="Footer Placeholder 3"/>
          <p:cNvSpPr>
            <a:spLocks noGrp="1"/>
          </p:cNvSpPr>
          <p:nvPr>
            <p:ph type="ftr" idx="11"/>
          </p:nvPr>
        </p:nvSpPr>
        <p:spPr/>
        <p:txBody>
          <a:bodyPr/>
          <a:lstStyle>
            <a:lvl1pPr>
              <a:defRPr/>
            </a:lvl1pPr>
          </a:lstStyle>
          <a:p>
            <a:r>
              <a:rPr lang="en-GB"/>
              <a:t>Assaf Kasher, Qualcomm</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2019</a:t>
            </a:r>
            <a:endParaRPr lang="en-GB"/>
          </a:p>
        </p:txBody>
      </p:sp>
      <p:sp>
        <p:nvSpPr>
          <p:cNvPr id="3" name="Footer Placeholder 2"/>
          <p:cNvSpPr>
            <a:spLocks noGrp="1"/>
          </p:cNvSpPr>
          <p:nvPr>
            <p:ph type="ftr" idx="11"/>
          </p:nvPr>
        </p:nvSpPr>
        <p:spPr/>
        <p:txBody>
          <a:bodyPr/>
          <a:lstStyle>
            <a:lvl1pPr>
              <a:defRPr/>
            </a:lvl1pPr>
          </a:lstStyle>
          <a:p>
            <a:r>
              <a:rPr lang="en-GB"/>
              <a:t>Assaf Kasher, Qualcomm</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2019</a:t>
            </a:r>
            <a:endParaRPr lang="en-GB"/>
          </a:p>
        </p:txBody>
      </p:sp>
      <p:sp>
        <p:nvSpPr>
          <p:cNvPr id="5" name="Footer Placeholder 4"/>
          <p:cNvSpPr>
            <a:spLocks noGrp="1"/>
          </p:cNvSpPr>
          <p:nvPr>
            <p:ph type="ftr" idx="11"/>
          </p:nvPr>
        </p:nvSpPr>
        <p:spPr/>
        <p:txBody>
          <a:bodyPr/>
          <a:lstStyle>
            <a:lvl1pPr>
              <a:defRPr/>
            </a:lvl1pPr>
          </a:lstStyle>
          <a:p>
            <a:r>
              <a:rPr lang="en-GB"/>
              <a:t>Assaf Kasher, Qualcomm</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2019</a:t>
            </a:r>
            <a:endParaRPr lang="en-GB"/>
          </a:p>
        </p:txBody>
      </p:sp>
      <p:sp>
        <p:nvSpPr>
          <p:cNvPr id="5" name="Footer Placeholder 4"/>
          <p:cNvSpPr>
            <a:spLocks noGrp="1"/>
          </p:cNvSpPr>
          <p:nvPr>
            <p:ph type="ftr" idx="11"/>
          </p:nvPr>
        </p:nvSpPr>
        <p:spPr/>
        <p:txBody>
          <a:bodyPr/>
          <a:lstStyle>
            <a:lvl1pPr>
              <a:defRPr/>
            </a:lvl1pPr>
          </a:lstStyle>
          <a:p>
            <a:r>
              <a:rPr lang="en-GB"/>
              <a:t>Assaf Kasher, Qualcomm</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Assaf Kasher, Qualcomm</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802.11-19/147r0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sldNum="0"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Mutliband-60GHz-Location-Capability-Publishing</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2019-01-09</a:t>
            </a:r>
          </a:p>
        </p:txBody>
      </p:sp>
      <p:sp>
        <p:nvSpPr>
          <p:cNvPr id="6" name="Date Placeholder 3"/>
          <p:cNvSpPr>
            <a:spLocks noGrp="1"/>
          </p:cNvSpPr>
          <p:nvPr>
            <p:ph type="dt" idx="10"/>
          </p:nvPr>
        </p:nvSpPr>
        <p:spPr/>
        <p:txBody>
          <a:bodyPr/>
          <a:lstStyle/>
          <a:p>
            <a:r>
              <a:rPr lang="en-US"/>
              <a:t>January 2019</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737719706"/>
              </p:ext>
            </p:extLst>
          </p:nvPr>
        </p:nvGraphicFramePr>
        <p:xfrm>
          <a:off x="993775" y="2417763"/>
          <a:ext cx="10217150" cy="2479675"/>
        </p:xfrm>
        <a:graphic>
          <a:graphicData uri="http://schemas.openxmlformats.org/presentationml/2006/ole">
            <mc:AlternateContent xmlns:mc="http://schemas.openxmlformats.org/markup-compatibility/2006">
              <mc:Choice xmlns:v="urn:schemas-microsoft-com:vml" Requires="v">
                <p:oleObj spid="_x0000_s3081" name="Document" r:id="rId4" imgW="10442994" imgH="2544564" progId="Word.Document.8">
                  <p:embed/>
                </p:oleObj>
              </mc:Choice>
              <mc:Fallback>
                <p:oleObj name="Document" r:id="rId4" imgW="10442994" imgH="2544564" progId="Word.Document.8">
                  <p:embed/>
                  <p:pic>
                    <p:nvPicPr>
                      <p:cNvPr id="0" name="Picture 3"/>
                      <p:cNvPicPr>
                        <a:picLocks noChangeAspect="1" noChangeArrowheads="1"/>
                      </p:cNvPicPr>
                      <p:nvPr/>
                    </p:nvPicPr>
                    <p:blipFill>
                      <a:blip r:embed="rId5"/>
                      <a:srcRect/>
                      <a:stretch>
                        <a:fillRect/>
                      </a:stretch>
                    </p:blipFill>
                    <p:spPr bwMode="auto">
                      <a:xfrm>
                        <a:off x="993775" y="2417763"/>
                        <a:ext cx="10217150" cy="2479675"/>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2" name="Footer Placeholder 1">
            <a:extLst>
              <a:ext uri="{FF2B5EF4-FFF2-40B4-BE49-F238E27FC236}">
                <a16:creationId xmlns:a16="http://schemas.microsoft.com/office/drawing/2014/main" id="{CB208AB3-1AF8-47AF-A97C-85F3BB4958AA}"/>
              </a:ext>
            </a:extLst>
          </p:cNvPr>
          <p:cNvSpPr>
            <a:spLocks noGrp="1"/>
          </p:cNvSpPr>
          <p:nvPr>
            <p:ph type="ftr" idx="11"/>
          </p:nvPr>
        </p:nvSpPr>
        <p:spPr/>
        <p:txBody>
          <a:bodyPr/>
          <a:lstStyle/>
          <a:p>
            <a:r>
              <a:rPr lang="en-GB"/>
              <a:t>Assaf Kasher, Qualcomm</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A8EED1-3FBA-40C6-9165-C0BC61ECB188}"/>
              </a:ext>
            </a:extLst>
          </p:cNvPr>
          <p:cNvSpPr>
            <a:spLocks noGrp="1"/>
          </p:cNvSpPr>
          <p:nvPr>
            <p:ph type="title"/>
          </p:nvPr>
        </p:nvSpPr>
        <p:spPr/>
        <p:txBody>
          <a:bodyPr/>
          <a:lstStyle/>
          <a:p>
            <a:r>
              <a:rPr lang="en-US" dirty="0"/>
              <a:t>Usage</a:t>
            </a:r>
          </a:p>
        </p:txBody>
      </p:sp>
      <p:sp>
        <p:nvSpPr>
          <p:cNvPr id="3" name="Content Placeholder 2">
            <a:extLst>
              <a:ext uri="{FF2B5EF4-FFF2-40B4-BE49-F238E27FC236}">
                <a16:creationId xmlns:a16="http://schemas.microsoft.com/office/drawing/2014/main" id="{E47FBC8B-5A47-4769-B603-E147D5F009CF}"/>
              </a:ext>
            </a:extLst>
          </p:cNvPr>
          <p:cNvSpPr>
            <a:spLocks noGrp="1"/>
          </p:cNvSpPr>
          <p:nvPr>
            <p:ph sz="quarter" idx="12"/>
          </p:nvPr>
        </p:nvSpPr>
        <p:spPr/>
        <p:txBody>
          <a:bodyPr/>
          <a:lstStyle/>
          <a:p>
            <a:r>
              <a:rPr lang="en-US" dirty="0"/>
              <a:t>In a Mall or in other places where 60GHz location services are available, a mobile device, even though capable of using 60GHz for data or location, may not have the 60GHz part active.  Even if it is active, it may not be aware of location services that are available, and their locations.</a:t>
            </a:r>
          </a:p>
          <a:p>
            <a:r>
              <a:rPr lang="en-US" dirty="0"/>
              <a:t>The assumption is that the mobile device has the &lt;7GHz network device always operating.</a:t>
            </a:r>
          </a:p>
          <a:p>
            <a:r>
              <a:rPr lang="en-US" dirty="0"/>
              <a:t>The &lt;7GHz APs may publish the existence of the 60HGz location services</a:t>
            </a:r>
          </a:p>
        </p:txBody>
      </p:sp>
      <p:sp>
        <p:nvSpPr>
          <p:cNvPr id="4" name="Footer Placeholder 3">
            <a:extLst>
              <a:ext uri="{FF2B5EF4-FFF2-40B4-BE49-F238E27FC236}">
                <a16:creationId xmlns:a16="http://schemas.microsoft.com/office/drawing/2014/main" id="{A66ACACF-5333-4BE0-ACA7-ACCC13B71CD8}"/>
              </a:ext>
            </a:extLst>
          </p:cNvPr>
          <p:cNvSpPr>
            <a:spLocks noGrp="1"/>
          </p:cNvSpPr>
          <p:nvPr>
            <p:ph type="ftr" sz="quarter" idx="3"/>
          </p:nvPr>
        </p:nvSpPr>
        <p:spPr/>
        <p:txBody>
          <a:bodyPr/>
          <a:lstStyle/>
          <a:p>
            <a:r>
              <a:rPr lang="en-US"/>
              <a:t>Assaf Kasher, Qualcomm</a:t>
            </a:r>
            <a:endParaRPr lang="en-US" dirty="0"/>
          </a:p>
        </p:txBody>
      </p:sp>
    </p:spTree>
    <p:extLst>
      <p:ext uri="{BB962C8B-B14F-4D97-AF65-F5344CB8AC3E}">
        <p14:creationId xmlns:p14="http://schemas.microsoft.com/office/powerpoint/2010/main" val="21030661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A3BC96-D76C-4104-AA54-FC14D13E28D3}"/>
              </a:ext>
            </a:extLst>
          </p:cNvPr>
          <p:cNvSpPr>
            <a:spLocks noGrp="1"/>
          </p:cNvSpPr>
          <p:nvPr>
            <p:ph type="title"/>
          </p:nvPr>
        </p:nvSpPr>
        <p:spPr/>
        <p:txBody>
          <a:bodyPr/>
          <a:lstStyle/>
          <a:p>
            <a:r>
              <a:rPr lang="en-US" dirty="0"/>
              <a:t>Example of Usage</a:t>
            </a:r>
          </a:p>
        </p:txBody>
      </p:sp>
      <p:sp>
        <p:nvSpPr>
          <p:cNvPr id="3" name="Content Placeholder 2">
            <a:extLst>
              <a:ext uri="{FF2B5EF4-FFF2-40B4-BE49-F238E27FC236}">
                <a16:creationId xmlns:a16="http://schemas.microsoft.com/office/drawing/2014/main" id="{6F10EDCA-2413-4389-91B6-869AA21D0440}"/>
              </a:ext>
            </a:extLst>
          </p:cNvPr>
          <p:cNvSpPr>
            <a:spLocks noGrp="1"/>
          </p:cNvSpPr>
          <p:nvPr>
            <p:ph sz="quarter" idx="12"/>
          </p:nvPr>
        </p:nvSpPr>
        <p:spPr>
          <a:xfrm>
            <a:off x="1880616" y="1759570"/>
            <a:ext cx="2839958" cy="4586366"/>
          </a:xfrm>
        </p:spPr>
        <p:txBody>
          <a:bodyPr/>
          <a:lstStyle/>
          <a:p>
            <a:r>
              <a:rPr lang="en-US" dirty="0"/>
              <a:t>Single &lt;7GHz AP in a store </a:t>
            </a:r>
          </a:p>
          <a:p>
            <a:r>
              <a:rPr lang="en-US" dirty="0"/>
              <a:t>Several 60GHz Aps in the store – one in each isle.</a:t>
            </a:r>
          </a:p>
        </p:txBody>
      </p:sp>
      <p:pic>
        <p:nvPicPr>
          <p:cNvPr id="5122" name="Picture 2" descr="Image result for supermarket inside view">
            <a:extLst>
              <a:ext uri="{FF2B5EF4-FFF2-40B4-BE49-F238E27FC236}">
                <a16:creationId xmlns:a16="http://schemas.microsoft.com/office/drawing/2014/main" id="{20DAF790-A238-453C-B15C-B2E165A46E4D}"/>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015880" y="1752600"/>
            <a:ext cx="5436096" cy="4077072"/>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Rounded Corners 4">
            <a:extLst>
              <a:ext uri="{FF2B5EF4-FFF2-40B4-BE49-F238E27FC236}">
                <a16:creationId xmlns:a16="http://schemas.microsoft.com/office/drawing/2014/main" id="{1BC1287B-1162-4D42-9874-6BA42526B668}"/>
              </a:ext>
            </a:extLst>
          </p:cNvPr>
          <p:cNvSpPr/>
          <p:nvPr/>
        </p:nvSpPr>
        <p:spPr bwMode="auto">
          <a:xfrm rot="20718186">
            <a:off x="5375920" y="2029167"/>
            <a:ext cx="216024" cy="151228"/>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defTabSz="914400">
              <a:buClrTx/>
              <a:buSzTx/>
            </a:pPr>
            <a:endParaRPr lang="en-US" sz="1200">
              <a:solidFill>
                <a:schemeClr val="tx1"/>
              </a:solidFill>
              <a:latin typeface="Times New Roman" pitchFamily="18" charset="0"/>
            </a:endParaRPr>
          </a:p>
        </p:txBody>
      </p:sp>
      <p:sp>
        <p:nvSpPr>
          <p:cNvPr id="6" name="Rectangle: Rounded Corners 5">
            <a:extLst>
              <a:ext uri="{FF2B5EF4-FFF2-40B4-BE49-F238E27FC236}">
                <a16:creationId xmlns:a16="http://schemas.microsoft.com/office/drawing/2014/main" id="{8AD042EC-7978-4FCF-B35B-68804FE796F5}"/>
              </a:ext>
            </a:extLst>
          </p:cNvPr>
          <p:cNvSpPr/>
          <p:nvPr/>
        </p:nvSpPr>
        <p:spPr bwMode="auto">
          <a:xfrm rot="20740915" flipH="1">
            <a:off x="5584735" y="2135277"/>
            <a:ext cx="45719" cy="208134"/>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defTabSz="914400">
              <a:buClrTx/>
              <a:buSzTx/>
            </a:pPr>
            <a:endParaRPr lang="en-US" sz="1200">
              <a:solidFill>
                <a:schemeClr val="tx1"/>
              </a:solidFill>
              <a:latin typeface="Times New Roman" pitchFamily="18" charset="0"/>
            </a:endParaRPr>
          </a:p>
        </p:txBody>
      </p:sp>
      <p:sp>
        <p:nvSpPr>
          <p:cNvPr id="8" name="Rectangle: Rounded Corners 7">
            <a:extLst>
              <a:ext uri="{FF2B5EF4-FFF2-40B4-BE49-F238E27FC236}">
                <a16:creationId xmlns:a16="http://schemas.microsoft.com/office/drawing/2014/main" id="{7CDD61D5-4852-498C-B402-649C33360D6C}"/>
              </a:ext>
            </a:extLst>
          </p:cNvPr>
          <p:cNvSpPr/>
          <p:nvPr/>
        </p:nvSpPr>
        <p:spPr bwMode="auto">
          <a:xfrm rot="20740915" flipH="1">
            <a:off x="5413187" y="2171512"/>
            <a:ext cx="45719" cy="208134"/>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defTabSz="914400">
              <a:buClrTx/>
              <a:buSzTx/>
            </a:pPr>
            <a:endParaRPr lang="en-US" sz="1200">
              <a:solidFill>
                <a:schemeClr val="tx1"/>
              </a:solidFill>
              <a:latin typeface="Times New Roman" pitchFamily="18" charset="0"/>
            </a:endParaRPr>
          </a:p>
        </p:txBody>
      </p:sp>
      <p:sp>
        <p:nvSpPr>
          <p:cNvPr id="7" name="Callout: Line with Accent Bar 6">
            <a:extLst>
              <a:ext uri="{FF2B5EF4-FFF2-40B4-BE49-F238E27FC236}">
                <a16:creationId xmlns:a16="http://schemas.microsoft.com/office/drawing/2014/main" id="{0EE54B46-29E7-4B1C-AE4C-D8E9CEB69FFA}"/>
              </a:ext>
            </a:extLst>
          </p:cNvPr>
          <p:cNvSpPr/>
          <p:nvPr/>
        </p:nvSpPr>
        <p:spPr bwMode="auto">
          <a:xfrm>
            <a:off x="5945191" y="1844457"/>
            <a:ext cx="928929" cy="212976"/>
          </a:xfrm>
          <a:prstGeom prst="accentCallout1">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defTabSz="914400">
              <a:buClrTx/>
              <a:buSzTx/>
            </a:pPr>
            <a:r>
              <a:rPr lang="en-US" sz="1200" dirty="0">
                <a:solidFill>
                  <a:schemeClr val="tx1"/>
                </a:solidFill>
                <a:latin typeface="Times New Roman" pitchFamily="18" charset="0"/>
              </a:rPr>
              <a:t>&lt;7GHz AP</a:t>
            </a:r>
          </a:p>
        </p:txBody>
      </p:sp>
      <p:grpSp>
        <p:nvGrpSpPr>
          <p:cNvPr id="12" name="Group 11">
            <a:extLst>
              <a:ext uri="{FF2B5EF4-FFF2-40B4-BE49-F238E27FC236}">
                <a16:creationId xmlns:a16="http://schemas.microsoft.com/office/drawing/2014/main" id="{9DB67913-00E6-4E0F-AB05-8B361DF69CCE}"/>
              </a:ext>
            </a:extLst>
          </p:cNvPr>
          <p:cNvGrpSpPr/>
          <p:nvPr/>
        </p:nvGrpSpPr>
        <p:grpSpPr>
          <a:xfrm>
            <a:off x="5595416" y="2996953"/>
            <a:ext cx="1148657" cy="237199"/>
            <a:chOff x="4071415" y="2996952"/>
            <a:chExt cx="1148657" cy="237199"/>
          </a:xfrm>
        </p:grpSpPr>
        <p:sp>
          <p:nvSpPr>
            <p:cNvPr id="9" name="Rectangle: Rounded Corners 8">
              <a:extLst>
                <a:ext uri="{FF2B5EF4-FFF2-40B4-BE49-F238E27FC236}">
                  <a16:creationId xmlns:a16="http://schemas.microsoft.com/office/drawing/2014/main" id="{89DF4C4B-5EB5-40C7-B1F2-22C9DA231846}"/>
                </a:ext>
              </a:extLst>
            </p:cNvPr>
            <p:cNvSpPr/>
            <p:nvPr/>
          </p:nvSpPr>
          <p:spPr bwMode="auto">
            <a:xfrm>
              <a:off x="4071415" y="3090135"/>
              <a:ext cx="200375" cy="144016"/>
            </a:xfrm>
            <a:prstGeom prst="roundRect">
              <a:avLst/>
            </a:prstGeom>
            <a:solidFill>
              <a:srgbClr val="00B0F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defTabSz="914400">
                <a:buClrTx/>
                <a:buSzTx/>
              </a:pPr>
              <a:endParaRPr lang="en-US" sz="1200">
                <a:solidFill>
                  <a:schemeClr val="tx1"/>
                </a:solidFill>
                <a:latin typeface="Times New Roman" pitchFamily="18" charset="0"/>
              </a:endParaRPr>
            </a:p>
          </p:txBody>
        </p:sp>
        <p:sp>
          <p:nvSpPr>
            <p:cNvPr id="10" name="Rectangle: Rounded Corners 9">
              <a:extLst>
                <a:ext uri="{FF2B5EF4-FFF2-40B4-BE49-F238E27FC236}">
                  <a16:creationId xmlns:a16="http://schemas.microsoft.com/office/drawing/2014/main" id="{4D49AE6C-BA07-4F21-8089-A1DBE5CD724E}"/>
                </a:ext>
              </a:extLst>
            </p:cNvPr>
            <p:cNvSpPr/>
            <p:nvPr/>
          </p:nvSpPr>
          <p:spPr bwMode="auto">
            <a:xfrm>
              <a:off x="4171602" y="3116424"/>
              <a:ext cx="45719" cy="45719"/>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defTabSz="914400">
                <a:buClrTx/>
                <a:buSzTx/>
              </a:pPr>
              <a:endParaRPr lang="en-US" sz="1200">
                <a:solidFill>
                  <a:schemeClr val="tx1"/>
                </a:solidFill>
                <a:latin typeface="Times New Roman" pitchFamily="18" charset="0"/>
              </a:endParaRPr>
            </a:p>
          </p:txBody>
        </p:sp>
        <p:sp>
          <p:nvSpPr>
            <p:cNvPr id="11" name="Callout: Line with Accent Bar 10">
              <a:extLst>
                <a:ext uri="{FF2B5EF4-FFF2-40B4-BE49-F238E27FC236}">
                  <a16:creationId xmlns:a16="http://schemas.microsoft.com/office/drawing/2014/main" id="{DD3F340C-6586-4C84-9D11-01CC674F81D8}"/>
                </a:ext>
              </a:extLst>
            </p:cNvPr>
            <p:cNvSpPr/>
            <p:nvPr/>
          </p:nvSpPr>
          <p:spPr bwMode="auto">
            <a:xfrm>
              <a:off x="4421190" y="2996952"/>
              <a:ext cx="798882" cy="212976"/>
            </a:xfrm>
            <a:prstGeom prst="accentCallout1">
              <a:avLst>
                <a:gd name="adj1" fmla="val 18750"/>
                <a:gd name="adj2" fmla="val -8333"/>
                <a:gd name="adj3" fmla="val 79689"/>
                <a:gd name="adj4" fmla="val -18907"/>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defTabSz="914400">
                <a:buClrTx/>
                <a:buSzTx/>
              </a:pPr>
              <a:r>
                <a:rPr lang="en-US" sz="1000" dirty="0">
                  <a:latin typeface="Times New Roman" pitchFamily="18" charset="0"/>
                </a:rPr>
                <a:t>60 GHz AP</a:t>
              </a:r>
            </a:p>
          </p:txBody>
        </p:sp>
      </p:grpSp>
      <p:grpSp>
        <p:nvGrpSpPr>
          <p:cNvPr id="14" name="Group 13">
            <a:extLst>
              <a:ext uri="{FF2B5EF4-FFF2-40B4-BE49-F238E27FC236}">
                <a16:creationId xmlns:a16="http://schemas.microsoft.com/office/drawing/2014/main" id="{08124D9D-2BDE-4354-BFDB-3FF429ECCF1D}"/>
              </a:ext>
            </a:extLst>
          </p:cNvPr>
          <p:cNvGrpSpPr/>
          <p:nvPr/>
        </p:nvGrpSpPr>
        <p:grpSpPr>
          <a:xfrm>
            <a:off x="7032105" y="3209929"/>
            <a:ext cx="1148657" cy="237199"/>
            <a:chOff x="4071415" y="2996952"/>
            <a:chExt cx="1148657" cy="237199"/>
          </a:xfrm>
        </p:grpSpPr>
        <p:sp>
          <p:nvSpPr>
            <p:cNvPr id="15" name="Rectangle: Rounded Corners 14">
              <a:extLst>
                <a:ext uri="{FF2B5EF4-FFF2-40B4-BE49-F238E27FC236}">
                  <a16:creationId xmlns:a16="http://schemas.microsoft.com/office/drawing/2014/main" id="{36FDD63E-B653-4868-86E6-F81D30A4A40D}"/>
                </a:ext>
              </a:extLst>
            </p:cNvPr>
            <p:cNvSpPr/>
            <p:nvPr/>
          </p:nvSpPr>
          <p:spPr bwMode="auto">
            <a:xfrm>
              <a:off x="4071415" y="3090135"/>
              <a:ext cx="200375" cy="144016"/>
            </a:xfrm>
            <a:prstGeom prst="roundRect">
              <a:avLst/>
            </a:prstGeom>
            <a:solidFill>
              <a:srgbClr val="00B0F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defTabSz="914400">
                <a:buClrTx/>
                <a:buSzTx/>
              </a:pPr>
              <a:endParaRPr lang="en-US" sz="1200">
                <a:solidFill>
                  <a:schemeClr val="tx1"/>
                </a:solidFill>
                <a:latin typeface="Times New Roman" pitchFamily="18" charset="0"/>
              </a:endParaRPr>
            </a:p>
          </p:txBody>
        </p:sp>
        <p:sp>
          <p:nvSpPr>
            <p:cNvPr id="16" name="Rectangle: Rounded Corners 15">
              <a:extLst>
                <a:ext uri="{FF2B5EF4-FFF2-40B4-BE49-F238E27FC236}">
                  <a16:creationId xmlns:a16="http://schemas.microsoft.com/office/drawing/2014/main" id="{A439542E-4294-49FB-B6E4-B17B00EEA94B}"/>
                </a:ext>
              </a:extLst>
            </p:cNvPr>
            <p:cNvSpPr/>
            <p:nvPr/>
          </p:nvSpPr>
          <p:spPr bwMode="auto">
            <a:xfrm>
              <a:off x="4171602" y="3116424"/>
              <a:ext cx="45719" cy="45719"/>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defTabSz="914400">
                <a:buClrTx/>
                <a:buSzTx/>
              </a:pPr>
              <a:endParaRPr lang="en-US" sz="1200">
                <a:solidFill>
                  <a:schemeClr val="tx1"/>
                </a:solidFill>
                <a:latin typeface="Times New Roman" pitchFamily="18" charset="0"/>
              </a:endParaRPr>
            </a:p>
          </p:txBody>
        </p:sp>
        <p:sp>
          <p:nvSpPr>
            <p:cNvPr id="17" name="Callout: Line with Accent Bar 16">
              <a:extLst>
                <a:ext uri="{FF2B5EF4-FFF2-40B4-BE49-F238E27FC236}">
                  <a16:creationId xmlns:a16="http://schemas.microsoft.com/office/drawing/2014/main" id="{173B66E7-B82D-4D84-8D4A-5B6F43F3DC26}"/>
                </a:ext>
              </a:extLst>
            </p:cNvPr>
            <p:cNvSpPr/>
            <p:nvPr/>
          </p:nvSpPr>
          <p:spPr bwMode="auto">
            <a:xfrm>
              <a:off x="4421190" y="2996952"/>
              <a:ext cx="798882" cy="212976"/>
            </a:xfrm>
            <a:prstGeom prst="accentCallout1">
              <a:avLst>
                <a:gd name="adj1" fmla="val 18750"/>
                <a:gd name="adj2" fmla="val -8333"/>
                <a:gd name="adj3" fmla="val 79689"/>
                <a:gd name="adj4" fmla="val -18907"/>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defTabSz="914400">
                <a:buClrTx/>
                <a:buSzTx/>
              </a:pPr>
              <a:r>
                <a:rPr lang="en-US" sz="1000" dirty="0">
                  <a:latin typeface="Times New Roman" pitchFamily="18" charset="0"/>
                </a:rPr>
                <a:t>60 GHz AP</a:t>
              </a:r>
            </a:p>
          </p:txBody>
        </p:sp>
      </p:grpSp>
      <p:grpSp>
        <p:nvGrpSpPr>
          <p:cNvPr id="18" name="Group 17">
            <a:extLst>
              <a:ext uri="{FF2B5EF4-FFF2-40B4-BE49-F238E27FC236}">
                <a16:creationId xmlns:a16="http://schemas.microsoft.com/office/drawing/2014/main" id="{E448D83C-31D4-41C3-91F0-D5ED68AC9E05}"/>
              </a:ext>
            </a:extLst>
          </p:cNvPr>
          <p:cNvGrpSpPr/>
          <p:nvPr/>
        </p:nvGrpSpPr>
        <p:grpSpPr>
          <a:xfrm>
            <a:off x="5303913" y="2620095"/>
            <a:ext cx="1148657" cy="237199"/>
            <a:chOff x="4071415" y="2996952"/>
            <a:chExt cx="1148657" cy="237199"/>
          </a:xfrm>
        </p:grpSpPr>
        <p:sp>
          <p:nvSpPr>
            <p:cNvPr id="19" name="Rectangle: Rounded Corners 18">
              <a:extLst>
                <a:ext uri="{FF2B5EF4-FFF2-40B4-BE49-F238E27FC236}">
                  <a16:creationId xmlns:a16="http://schemas.microsoft.com/office/drawing/2014/main" id="{1C490C23-05B9-4EF2-B700-E9DBD818DC9E}"/>
                </a:ext>
              </a:extLst>
            </p:cNvPr>
            <p:cNvSpPr/>
            <p:nvPr/>
          </p:nvSpPr>
          <p:spPr bwMode="auto">
            <a:xfrm>
              <a:off x="4071415" y="3090135"/>
              <a:ext cx="200375" cy="144016"/>
            </a:xfrm>
            <a:prstGeom prst="roundRect">
              <a:avLst/>
            </a:prstGeom>
            <a:solidFill>
              <a:srgbClr val="00B0F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defTabSz="914400">
                <a:buClrTx/>
                <a:buSzTx/>
              </a:pPr>
              <a:endParaRPr lang="en-US" sz="1200">
                <a:solidFill>
                  <a:schemeClr val="tx1"/>
                </a:solidFill>
                <a:latin typeface="Times New Roman" pitchFamily="18" charset="0"/>
              </a:endParaRPr>
            </a:p>
          </p:txBody>
        </p:sp>
        <p:sp>
          <p:nvSpPr>
            <p:cNvPr id="20" name="Rectangle: Rounded Corners 19">
              <a:extLst>
                <a:ext uri="{FF2B5EF4-FFF2-40B4-BE49-F238E27FC236}">
                  <a16:creationId xmlns:a16="http://schemas.microsoft.com/office/drawing/2014/main" id="{3F60FF80-F2CD-4EA1-82B2-53EDC0B72266}"/>
                </a:ext>
              </a:extLst>
            </p:cNvPr>
            <p:cNvSpPr/>
            <p:nvPr/>
          </p:nvSpPr>
          <p:spPr bwMode="auto">
            <a:xfrm>
              <a:off x="4171602" y="3116424"/>
              <a:ext cx="45719" cy="45719"/>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defTabSz="914400">
                <a:buClrTx/>
                <a:buSzTx/>
              </a:pPr>
              <a:endParaRPr lang="en-US" sz="1200">
                <a:solidFill>
                  <a:schemeClr val="tx1"/>
                </a:solidFill>
                <a:latin typeface="Times New Roman" pitchFamily="18" charset="0"/>
              </a:endParaRPr>
            </a:p>
          </p:txBody>
        </p:sp>
        <p:sp>
          <p:nvSpPr>
            <p:cNvPr id="21" name="Callout: Line with Accent Bar 20">
              <a:extLst>
                <a:ext uri="{FF2B5EF4-FFF2-40B4-BE49-F238E27FC236}">
                  <a16:creationId xmlns:a16="http://schemas.microsoft.com/office/drawing/2014/main" id="{FAA7DC54-8524-4685-B4FC-58FBD8C46A58}"/>
                </a:ext>
              </a:extLst>
            </p:cNvPr>
            <p:cNvSpPr/>
            <p:nvPr/>
          </p:nvSpPr>
          <p:spPr bwMode="auto">
            <a:xfrm>
              <a:off x="4421190" y="2996952"/>
              <a:ext cx="798882" cy="212976"/>
            </a:xfrm>
            <a:prstGeom prst="accentCallout1">
              <a:avLst>
                <a:gd name="adj1" fmla="val 18750"/>
                <a:gd name="adj2" fmla="val -8333"/>
                <a:gd name="adj3" fmla="val 79689"/>
                <a:gd name="adj4" fmla="val -18907"/>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defTabSz="914400">
                <a:buClrTx/>
                <a:buSzTx/>
              </a:pPr>
              <a:r>
                <a:rPr lang="en-US" sz="1000" dirty="0">
                  <a:latin typeface="Times New Roman" pitchFamily="18" charset="0"/>
                </a:rPr>
                <a:t>60 GHz AP</a:t>
              </a:r>
            </a:p>
          </p:txBody>
        </p:sp>
      </p:grpSp>
      <p:sp>
        <p:nvSpPr>
          <p:cNvPr id="23" name="Rectangle: Rounded Corners 22">
            <a:extLst>
              <a:ext uri="{FF2B5EF4-FFF2-40B4-BE49-F238E27FC236}">
                <a16:creationId xmlns:a16="http://schemas.microsoft.com/office/drawing/2014/main" id="{5537545C-BB87-4AC2-80BF-ADD73581BB43}"/>
              </a:ext>
            </a:extLst>
          </p:cNvPr>
          <p:cNvSpPr/>
          <p:nvPr/>
        </p:nvSpPr>
        <p:spPr bwMode="auto">
          <a:xfrm>
            <a:off x="9544010" y="3396294"/>
            <a:ext cx="200375" cy="144016"/>
          </a:xfrm>
          <a:prstGeom prst="roundRect">
            <a:avLst/>
          </a:prstGeom>
          <a:solidFill>
            <a:srgbClr val="00B0F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defTabSz="914400">
              <a:buClrTx/>
              <a:buSzTx/>
            </a:pPr>
            <a:endParaRPr lang="en-US" sz="1200" u="sng">
              <a:solidFill>
                <a:schemeClr val="tx1"/>
              </a:solidFill>
              <a:latin typeface="Times New Roman" pitchFamily="18" charset="0"/>
            </a:endParaRPr>
          </a:p>
        </p:txBody>
      </p:sp>
      <p:sp>
        <p:nvSpPr>
          <p:cNvPr id="24" name="Rectangle: Rounded Corners 23">
            <a:extLst>
              <a:ext uri="{FF2B5EF4-FFF2-40B4-BE49-F238E27FC236}">
                <a16:creationId xmlns:a16="http://schemas.microsoft.com/office/drawing/2014/main" id="{D6A01FAB-A15E-4B5D-8DDC-941D6C97C52E}"/>
              </a:ext>
            </a:extLst>
          </p:cNvPr>
          <p:cNvSpPr/>
          <p:nvPr/>
        </p:nvSpPr>
        <p:spPr bwMode="auto">
          <a:xfrm>
            <a:off x="9644197" y="3422584"/>
            <a:ext cx="45719" cy="45719"/>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defTabSz="914400">
              <a:buClrTx/>
              <a:buSzTx/>
            </a:pPr>
            <a:endParaRPr lang="en-US" sz="1200" u="sng">
              <a:solidFill>
                <a:schemeClr val="tx1"/>
              </a:solidFill>
              <a:latin typeface="Times New Roman" pitchFamily="18" charset="0"/>
            </a:endParaRPr>
          </a:p>
        </p:txBody>
      </p:sp>
      <p:sp>
        <p:nvSpPr>
          <p:cNvPr id="25" name="Callout: Line with Accent Bar 24">
            <a:extLst>
              <a:ext uri="{FF2B5EF4-FFF2-40B4-BE49-F238E27FC236}">
                <a16:creationId xmlns:a16="http://schemas.microsoft.com/office/drawing/2014/main" id="{DF4F3577-5F23-4DFA-BBF2-E4AC1FA3167B}"/>
              </a:ext>
            </a:extLst>
          </p:cNvPr>
          <p:cNvSpPr/>
          <p:nvPr/>
        </p:nvSpPr>
        <p:spPr bwMode="auto">
          <a:xfrm>
            <a:off x="9893784" y="3303111"/>
            <a:ext cx="558192" cy="212976"/>
          </a:xfrm>
          <a:prstGeom prst="accentCallout1">
            <a:avLst>
              <a:gd name="adj1" fmla="val 246238"/>
              <a:gd name="adj2" fmla="val -15166"/>
              <a:gd name="adj3" fmla="val 79689"/>
              <a:gd name="adj4" fmla="val -18907"/>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defTabSz="914400">
              <a:buClrTx/>
              <a:buSzTx/>
            </a:pPr>
            <a:r>
              <a:rPr lang="en-US" sz="1000" u="sng" dirty="0">
                <a:latin typeface="Times New Roman" pitchFamily="18" charset="0"/>
              </a:rPr>
              <a:t>60 </a:t>
            </a:r>
            <a:r>
              <a:rPr lang="en-US" sz="1000" dirty="0">
                <a:latin typeface="Times New Roman" pitchFamily="18" charset="0"/>
              </a:rPr>
              <a:t>GHz</a:t>
            </a:r>
            <a:r>
              <a:rPr lang="en-US" sz="1000" u="sng" dirty="0">
                <a:latin typeface="Times New Roman" pitchFamily="18" charset="0"/>
              </a:rPr>
              <a:t> AP</a:t>
            </a:r>
          </a:p>
        </p:txBody>
      </p:sp>
      <p:sp>
        <p:nvSpPr>
          <p:cNvPr id="13" name="Footer Placeholder 12">
            <a:extLst>
              <a:ext uri="{FF2B5EF4-FFF2-40B4-BE49-F238E27FC236}">
                <a16:creationId xmlns:a16="http://schemas.microsoft.com/office/drawing/2014/main" id="{2165D36F-839F-4E58-BE15-9C539C3E0926}"/>
              </a:ext>
            </a:extLst>
          </p:cNvPr>
          <p:cNvSpPr>
            <a:spLocks noGrp="1"/>
          </p:cNvSpPr>
          <p:nvPr>
            <p:ph type="ftr" sz="quarter" idx="3"/>
          </p:nvPr>
        </p:nvSpPr>
        <p:spPr/>
        <p:txBody>
          <a:bodyPr/>
          <a:lstStyle/>
          <a:p>
            <a:r>
              <a:rPr lang="en-US"/>
              <a:t>Assaf Kasher, Qualcomm</a:t>
            </a:r>
            <a:endParaRPr lang="en-US" dirty="0"/>
          </a:p>
        </p:txBody>
      </p:sp>
    </p:spTree>
    <p:extLst>
      <p:ext uri="{BB962C8B-B14F-4D97-AF65-F5344CB8AC3E}">
        <p14:creationId xmlns:p14="http://schemas.microsoft.com/office/powerpoint/2010/main" val="2592319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348DA-7347-423C-A541-9DFB3F595B27}"/>
              </a:ext>
            </a:extLst>
          </p:cNvPr>
          <p:cNvSpPr>
            <a:spLocks noGrp="1"/>
          </p:cNvSpPr>
          <p:nvPr>
            <p:ph type="title"/>
          </p:nvPr>
        </p:nvSpPr>
        <p:spPr/>
        <p:txBody>
          <a:bodyPr/>
          <a:lstStyle/>
          <a:p>
            <a:r>
              <a:rPr lang="en-US" dirty="0"/>
              <a:t>Proposed Solution</a:t>
            </a:r>
          </a:p>
        </p:txBody>
      </p:sp>
      <p:sp>
        <p:nvSpPr>
          <p:cNvPr id="3" name="Content Placeholder 2">
            <a:extLst>
              <a:ext uri="{FF2B5EF4-FFF2-40B4-BE49-F238E27FC236}">
                <a16:creationId xmlns:a16="http://schemas.microsoft.com/office/drawing/2014/main" id="{5D45726C-3E95-42BF-BC43-DBFDC7E6F641}"/>
              </a:ext>
            </a:extLst>
          </p:cNvPr>
          <p:cNvSpPr>
            <a:spLocks noGrp="1"/>
          </p:cNvSpPr>
          <p:nvPr>
            <p:ph sz="quarter" idx="12"/>
          </p:nvPr>
        </p:nvSpPr>
        <p:spPr/>
        <p:txBody>
          <a:bodyPr/>
          <a:lstStyle/>
          <a:p>
            <a:r>
              <a:rPr lang="en-US" dirty="0"/>
              <a:t>Use a field in the beacon to indicate the existence of a 60GHz location service available in the “area” of the AP</a:t>
            </a:r>
          </a:p>
          <a:p>
            <a:pPr lvl="1"/>
            <a:r>
              <a:rPr lang="en-US" dirty="0"/>
              <a:t>Definition of area is implementation dependent</a:t>
            </a:r>
          </a:p>
          <a:p>
            <a:pPr lvl="1"/>
            <a:r>
              <a:rPr lang="en-US" dirty="0"/>
              <a:t>Another field may indicate that more information is available. </a:t>
            </a:r>
          </a:p>
          <a:p>
            <a:r>
              <a:rPr lang="en-US" dirty="0"/>
              <a:t>A STA the receives a beacon with this fields set to 1</a:t>
            </a:r>
          </a:p>
          <a:p>
            <a:pPr lvl="1"/>
            <a:r>
              <a:rPr lang="en-US" dirty="0"/>
              <a:t>It may query the AP for information on 60HGz location Aps.</a:t>
            </a:r>
          </a:p>
          <a:p>
            <a:pPr lvl="1"/>
            <a:r>
              <a:rPr lang="en-US" dirty="0"/>
              <a:t>The AP will respond with a list of:</a:t>
            </a:r>
          </a:p>
          <a:p>
            <a:pPr lvl="2"/>
            <a:r>
              <a:rPr lang="en-US" dirty="0"/>
              <a:t>60GHz APs operating channels.</a:t>
            </a:r>
          </a:p>
          <a:p>
            <a:pPr lvl="2"/>
            <a:r>
              <a:rPr lang="en-US" dirty="0"/>
              <a:t>60GHz APs locations</a:t>
            </a:r>
          </a:p>
          <a:p>
            <a:pPr lvl="2"/>
            <a:r>
              <a:rPr lang="en-US" dirty="0"/>
              <a:t>60GHz APs beacon interval and time of next beacon.</a:t>
            </a:r>
          </a:p>
          <a:p>
            <a:pPr lvl="1"/>
            <a:r>
              <a:rPr lang="en-US" dirty="0"/>
              <a:t>The STA may use this information and knowledge of its own location (based on &lt;7GHz) measurements to turn on the 60GHz network, tune to the right frequency at the right time. </a:t>
            </a:r>
          </a:p>
        </p:txBody>
      </p:sp>
      <p:sp>
        <p:nvSpPr>
          <p:cNvPr id="5" name="Footer Placeholder 4">
            <a:extLst>
              <a:ext uri="{FF2B5EF4-FFF2-40B4-BE49-F238E27FC236}">
                <a16:creationId xmlns:a16="http://schemas.microsoft.com/office/drawing/2014/main" id="{FA1771FB-606E-48A2-8FD7-C5C79C475DCC}"/>
              </a:ext>
            </a:extLst>
          </p:cNvPr>
          <p:cNvSpPr>
            <a:spLocks noGrp="1"/>
          </p:cNvSpPr>
          <p:nvPr>
            <p:ph type="ftr" sz="quarter" idx="3"/>
          </p:nvPr>
        </p:nvSpPr>
        <p:spPr/>
        <p:txBody>
          <a:bodyPr/>
          <a:lstStyle/>
          <a:p>
            <a:r>
              <a:rPr lang="en-US"/>
              <a:t>Assaf Kasher, Qualcomm</a:t>
            </a:r>
            <a:endParaRPr lang="en-US" dirty="0"/>
          </a:p>
        </p:txBody>
      </p:sp>
    </p:spTree>
    <p:extLst>
      <p:ext uri="{BB962C8B-B14F-4D97-AF65-F5344CB8AC3E}">
        <p14:creationId xmlns:p14="http://schemas.microsoft.com/office/powerpoint/2010/main" val="3381858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D69F66-299C-4FC8-985E-7251E50F1C3E}"/>
              </a:ext>
            </a:extLst>
          </p:cNvPr>
          <p:cNvSpPr>
            <a:spLocks noGrp="1"/>
          </p:cNvSpPr>
          <p:nvPr>
            <p:ph type="title"/>
          </p:nvPr>
        </p:nvSpPr>
        <p:spPr/>
        <p:txBody>
          <a:bodyPr/>
          <a:lstStyle/>
          <a:p>
            <a:r>
              <a:rPr lang="en-US" dirty="0"/>
              <a:t>Changes required</a:t>
            </a:r>
          </a:p>
        </p:txBody>
      </p:sp>
      <p:sp>
        <p:nvSpPr>
          <p:cNvPr id="3" name="Content Placeholder 2">
            <a:extLst>
              <a:ext uri="{FF2B5EF4-FFF2-40B4-BE49-F238E27FC236}">
                <a16:creationId xmlns:a16="http://schemas.microsoft.com/office/drawing/2014/main" id="{5B73476F-0711-4979-BCA4-18EB770AEEA0}"/>
              </a:ext>
            </a:extLst>
          </p:cNvPr>
          <p:cNvSpPr>
            <a:spLocks noGrp="1"/>
          </p:cNvSpPr>
          <p:nvPr>
            <p:ph sz="quarter" idx="12"/>
          </p:nvPr>
        </p:nvSpPr>
        <p:spPr/>
        <p:txBody>
          <a:bodyPr/>
          <a:lstStyle/>
          <a:p>
            <a:r>
              <a:rPr lang="en-US" dirty="0"/>
              <a:t>2 Bit field in the beacon</a:t>
            </a:r>
          </a:p>
          <a:p>
            <a:pPr lvl="1"/>
            <a:r>
              <a:rPr lang="en-US" dirty="0"/>
              <a:t>Indication of 60GHz location services in the vicinity</a:t>
            </a:r>
          </a:p>
          <a:p>
            <a:pPr lvl="1"/>
            <a:r>
              <a:rPr lang="en-US" dirty="0"/>
              <a:t>Indication of availability of additional information on 60GHz location services.</a:t>
            </a:r>
          </a:p>
          <a:p>
            <a:r>
              <a:rPr lang="en-US" dirty="0"/>
              <a:t>A protocol to query the AP on 60GHz location services and get the response</a:t>
            </a:r>
          </a:p>
          <a:p>
            <a:r>
              <a:rPr lang="en-US" dirty="0"/>
              <a:t>Frames to carry 60GHz location services and elements with the specific information.</a:t>
            </a:r>
          </a:p>
        </p:txBody>
      </p:sp>
      <p:sp>
        <p:nvSpPr>
          <p:cNvPr id="5" name="Footer Placeholder 4">
            <a:extLst>
              <a:ext uri="{FF2B5EF4-FFF2-40B4-BE49-F238E27FC236}">
                <a16:creationId xmlns:a16="http://schemas.microsoft.com/office/drawing/2014/main" id="{B0002F64-7EEA-4385-BD86-8E493356AB56}"/>
              </a:ext>
            </a:extLst>
          </p:cNvPr>
          <p:cNvSpPr>
            <a:spLocks noGrp="1"/>
          </p:cNvSpPr>
          <p:nvPr>
            <p:ph type="ftr" sz="quarter" idx="3"/>
          </p:nvPr>
        </p:nvSpPr>
        <p:spPr/>
        <p:txBody>
          <a:bodyPr/>
          <a:lstStyle/>
          <a:p>
            <a:r>
              <a:rPr lang="en-US"/>
              <a:t>Assaf Kasher, Qualcomm</a:t>
            </a:r>
            <a:endParaRPr lang="en-US" dirty="0"/>
          </a:p>
        </p:txBody>
      </p:sp>
    </p:spTree>
    <p:extLst>
      <p:ext uri="{BB962C8B-B14F-4D97-AF65-F5344CB8AC3E}">
        <p14:creationId xmlns:p14="http://schemas.microsoft.com/office/powerpoint/2010/main" val="1137509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B02E5E-584E-4C13-827C-36B0EF4A2BF0}"/>
              </a:ext>
            </a:extLst>
          </p:cNvPr>
          <p:cNvSpPr>
            <a:spLocks noGrp="1"/>
          </p:cNvSpPr>
          <p:nvPr>
            <p:ph type="title"/>
          </p:nvPr>
        </p:nvSpPr>
        <p:spPr>
          <a:xfrm>
            <a:off x="2209800" y="685800"/>
            <a:ext cx="7772400" cy="582960"/>
          </a:xfrm>
        </p:spPr>
        <p:txBody>
          <a:bodyPr/>
          <a:lstStyle/>
          <a:p>
            <a:r>
              <a:rPr lang="en-US" dirty="0"/>
              <a:t>Possible protocol</a:t>
            </a:r>
          </a:p>
        </p:txBody>
      </p:sp>
      <p:sp>
        <p:nvSpPr>
          <p:cNvPr id="3" name="Content Placeholder 2">
            <a:extLst>
              <a:ext uri="{FF2B5EF4-FFF2-40B4-BE49-F238E27FC236}">
                <a16:creationId xmlns:a16="http://schemas.microsoft.com/office/drawing/2014/main" id="{D9734A8C-9415-4310-A250-A6D35FA65EFA}"/>
              </a:ext>
            </a:extLst>
          </p:cNvPr>
          <p:cNvSpPr>
            <a:spLocks noGrp="1"/>
          </p:cNvSpPr>
          <p:nvPr>
            <p:ph sz="quarter" idx="12"/>
          </p:nvPr>
        </p:nvSpPr>
        <p:spPr>
          <a:xfrm>
            <a:off x="1892046" y="1268760"/>
            <a:ext cx="8407908" cy="4636008"/>
          </a:xfrm>
        </p:spPr>
        <p:txBody>
          <a:bodyPr/>
          <a:lstStyle/>
          <a:p>
            <a:r>
              <a:rPr lang="en-US" dirty="0"/>
              <a:t>Use the Neighbor Request frame and Neighbor Report frame to pass the information</a:t>
            </a:r>
          </a:p>
          <a:p>
            <a:pPr lvl="1"/>
            <a:r>
              <a:rPr lang="en-US" dirty="0"/>
              <a:t>Existing protocol</a:t>
            </a:r>
          </a:p>
          <a:p>
            <a:pPr lvl="1"/>
            <a:r>
              <a:rPr lang="en-US" dirty="0"/>
              <a:t>A new type of measurement in the measurement request element</a:t>
            </a:r>
          </a:p>
          <a:p>
            <a:r>
              <a:rPr lang="en-US" dirty="0"/>
              <a:t>Use the neighbor report element with 60GHz operating channel </a:t>
            </a:r>
          </a:p>
          <a:p>
            <a:pPr lvl="1"/>
            <a:r>
              <a:rPr lang="en-US" dirty="0"/>
              <a:t>Neighbor report will include Location Civic report </a:t>
            </a:r>
            <a:r>
              <a:rPr lang="en-US" dirty="0" err="1"/>
              <a:t>subelement</a:t>
            </a:r>
            <a:endParaRPr lang="en-US" dirty="0"/>
          </a:p>
          <a:p>
            <a:pPr lvl="1"/>
            <a:r>
              <a:rPr lang="en-US" dirty="0"/>
              <a:t>Neighbor report will include a field about 60GHz location capability</a:t>
            </a:r>
          </a:p>
          <a:p>
            <a:pPr lvl="1"/>
            <a:r>
              <a:rPr lang="en-US" dirty="0"/>
              <a:t>New </a:t>
            </a:r>
            <a:r>
              <a:rPr lang="en-US" dirty="0" err="1"/>
              <a:t>subelement</a:t>
            </a:r>
            <a:r>
              <a:rPr lang="en-US" dirty="0"/>
              <a:t> to report beacon scheduling.</a:t>
            </a:r>
          </a:p>
          <a:p>
            <a:r>
              <a:rPr lang="en-US" dirty="0"/>
              <a:t>Add two capabilities field into the extended capabilities element</a:t>
            </a:r>
          </a:p>
          <a:p>
            <a:pPr lvl="1"/>
            <a:r>
              <a:rPr lang="en-US" dirty="0"/>
              <a:t>60GHz Location APs in the area</a:t>
            </a:r>
          </a:p>
          <a:p>
            <a:pPr lvl="1"/>
            <a:r>
              <a:rPr lang="en-US" dirty="0"/>
              <a:t>The AP can provide the information using the proposed protocol</a:t>
            </a:r>
          </a:p>
        </p:txBody>
      </p:sp>
      <p:sp>
        <p:nvSpPr>
          <p:cNvPr id="5" name="Footer Placeholder 4">
            <a:extLst>
              <a:ext uri="{FF2B5EF4-FFF2-40B4-BE49-F238E27FC236}">
                <a16:creationId xmlns:a16="http://schemas.microsoft.com/office/drawing/2014/main" id="{74FA9382-87E5-48D6-BF42-236D38E9A5A3}"/>
              </a:ext>
            </a:extLst>
          </p:cNvPr>
          <p:cNvSpPr>
            <a:spLocks noGrp="1"/>
          </p:cNvSpPr>
          <p:nvPr>
            <p:ph type="ftr" sz="quarter" idx="3"/>
          </p:nvPr>
        </p:nvSpPr>
        <p:spPr/>
        <p:txBody>
          <a:bodyPr/>
          <a:lstStyle/>
          <a:p>
            <a:r>
              <a:rPr lang="en-US"/>
              <a:t>Assaf Kasher, Qualcomm</a:t>
            </a:r>
            <a:endParaRPr lang="en-US" dirty="0"/>
          </a:p>
        </p:txBody>
      </p:sp>
    </p:spTree>
    <p:extLst>
      <p:ext uri="{BB962C8B-B14F-4D97-AF65-F5344CB8AC3E}">
        <p14:creationId xmlns:p14="http://schemas.microsoft.com/office/powerpoint/2010/main" val="16653115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4" name="Date Placeholder 3"/>
          <p:cNvSpPr>
            <a:spLocks noGrp="1"/>
          </p:cNvSpPr>
          <p:nvPr>
            <p:ph type="dt" idx="15"/>
          </p:nvPr>
        </p:nvSpPr>
        <p:spPr/>
        <p:txBody>
          <a:bodyPr/>
          <a:lstStyle/>
          <a:p>
            <a:r>
              <a:rPr lang="en-US"/>
              <a:t>January 2019</a:t>
            </a:r>
            <a:endParaRPr lang="en-GB"/>
          </a:p>
        </p:txBody>
      </p:sp>
      <p:sp>
        <p:nvSpPr>
          <p:cNvPr id="3" name="Footer Placeholder 2">
            <a:extLst>
              <a:ext uri="{FF2B5EF4-FFF2-40B4-BE49-F238E27FC236}">
                <a16:creationId xmlns:a16="http://schemas.microsoft.com/office/drawing/2014/main" id="{A683E060-2627-41E3-A46D-0C0EF7B0215B}"/>
              </a:ext>
            </a:extLst>
          </p:cNvPr>
          <p:cNvSpPr>
            <a:spLocks noGrp="1"/>
          </p:cNvSpPr>
          <p:nvPr>
            <p:ph type="ftr" idx="14"/>
          </p:nvPr>
        </p:nvSpPr>
        <p:spPr/>
        <p:txBody>
          <a:bodyPr/>
          <a:lstStyle/>
          <a:p>
            <a:r>
              <a:rPr lang="en-GB"/>
              <a:t>Assaf Kasher, Qualcomm</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 id="{1CA34DF3-31AE-4491-BB0A-0A8A975CF4FC}" vid="{7482ED61-3420-4E5E-AF3A-361B3F1EF811}"/>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15</TotalTime>
  <Words>458</Words>
  <Application>Microsoft Office PowerPoint</Application>
  <PresentationFormat>Widescreen</PresentationFormat>
  <Paragraphs>61</Paragraphs>
  <Slides>7</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2" baseType="lpstr">
      <vt:lpstr>MS Gothic</vt:lpstr>
      <vt:lpstr>Arial Unicode MS</vt:lpstr>
      <vt:lpstr>Times New Roman</vt:lpstr>
      <vt:lpstr>Office Theme</vt:lpstr>
      <vt:lpstr>Microsoft Word 97 - 2003 Document</vt:lpstr>
      <vt:lpstr>Mutliband-60GHz-Location-Capability-Publishing</vt:lpstr>
      <vt:lpstr>Usage</vt:lpstr>
      <vt:lpstr>Example of Usage</vt:lpstr>
      <vt:lpstr>Proposed Solution</vt:lpstr>
      <vt:lpstr>Changes required</vt:lpstr>
      <vt:lpstr>Possible protocol</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Mutliband-60GHz-Location-Capability-Publishing</dc:title>
  <dc:creator>Assaf Kasher</dc:creator>
  <cp:lastModifiedBy>Assaf Kasher</cp:lastModifiedBy>
  <cp:revision>2</cp:revision>
  <cp:lastPrinted>1601-01-01T00:00:00Z</cp:lastPrinted>
  <dcterms:created xsi:type="dcterms:W3CDTF">2019-01-15T14:35:47Z</dcterms:created>
  <dcterms:modified xsi:type="dcterms:W3CDTF">2019-01-15T14:51:15Z</dcterms:modified>
</cp:coreProperties>
</file>